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7" r:id="rId4"/>
  </p:sldMasterIdLst>
  <p:notesMasterIdLst>
    <p:notesMasterId r:id="rId6"/>
  </p:notesMasterIdLst>
  <p:sldIdLst>
    <p:sldId id="256" r:id="rId5"/>
  </p:sldIdLst>
  <p:sldSz cx="4572000" cy="13487400"/>
  <p:notesSz cx="6858000" cy="9144000"/>
  <p:embeddedFontLst>
    <p:embeddedFont>
      <p:font typeface="Manrope" pitchFamily="2" charset="0"/>
      <p:regular r:id="rId7"/>
      <p:bold r:id="rId8"/>
    </p:embeddedFont>
    <p:embeddedFont>
      <p:font typeface="Manrope bold" pitchFamily="2" charset="0"/>
      <p:bold r:id="rId9"/>
    </p:embeddedFont>
    <p:embeddedFont>
      <p:font typeface="Manrope ExtraBold" pitchFamily="2" charset="0"/>
      <p:bold r:id="rId10"/>
    </p:embeddedFont>
    <p:embeddedFont>
      <p:font typeface="Segoe Sans Display" pitchFamily="2" charset="0"/>
      <p:regular r:id="rId11"/>
      <p:bold r:id="rId12"/>
      <p:italic r:id="rId13"/>
      <p:boldItalic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D"/>
    <a:srgbClr val="FFFFFF"/>
    <a:srgbClr val="50E6FF"/>
    <a:srgbClr val="F1F4FD"/>
    <a:srgbClr val="FFFCEF"/>
    <a:srgbClr val="381D96"/>
    <a:srgbClr val="FEF7E8"/>
    <a:srgbClr val="004778"/>
    <a:srgbClr val="FF5C38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B1282-53C8-7BDC-F030-12FBF1D0E0DC}" v="1" dt="2025-01-02T21:56:44.091"/>
    <p1510:client id="{D91735DE-FAA6-44FC-92ED-CFB96844938B}" v="4" dt="2025-01-03T00:43:04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2820" y="-6540"/>
      </p:cViewPr>
      <p:guideLst>
        <p:guide orient="horz" pos="150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966B6-F3BA-4CA5-B102-84C352612C4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1143000"/>
            <a:ext cx="104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A0A7-F8E2-4ED5-8F0D-651D9C3F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6713" y="1143000"/>
            <a:ext cx="104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A0A7-F8E2-4ED5-8F0D-651D9C3F85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112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8" pos="13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1" pos="2040" userDrawn="1">
          <p15:clr>
            <a:srgbClr val="A4A3A4"/>
          </p15:clr>
        </p15:guide>
        <p15:guide id="15" pos="696" userDrawn="1">
          <p15:clr>
            <a:srgbClr val="A4A3A4"/>
          </p15:clr>
        </p15:guide>
        <p15:guide id="16" pos="2184" userDrawn="1">
          <p15:clr>
            <a:srgbClr val="A4A3A4"/>
          </p15:clr>
        </p15:guide>
        <p15:guide id="18" pos="840" userDrawn="1">
          <p15:clr>
            <a:srgbClr val="A4A3A4"/>
          </p15:clr>
        </p15:guide>
        <p15:guide id="22" pos="5529" userDrawn="1">
          <p15:clr>
            <a:srgbClr val="A4A3A4"/>
          </p15:clr>
        </p15:guide>
        <p15:guide id="23" pos="5714" userDrawn="1">
          <p15:clr>
            <a:srgbClr val="A4A3A4"/>
          </p15:clr>
        </p15:guide>
        <p15:guide id="24" pos="6123" userDrawn="1">
          <p15:clr>
            <a:srgbClr val="A4A3A4"/>
          </p15:clr>
        </p15:guide>
        <p15:guide id="25" pos="6308" userDrawn="1">
          <p15:clr>
            <a:srgbClr val="A4A3A4"/>
          </p15:clr>
        </p15:guide>
        <p15:guide id="26" pos="6717" userDrawn="1">
          <p15:clr>
            <a:srgbClr val="A4A3A4"/>
          </p15:clr>
        </p15:guide>
        <p15:guide id="27" pos="690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614" y="899165"/>
            <a:ext cx="4131945" cy="142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9107" y="2823159"/>
            <a:ext cx="4131945" cy="468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4572000" cy="134874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7"/>
            <a:ext cx="219456" cy="115092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5"/>
            <a:ext cx="109728" cy="57546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95FFB3E-917D-FCBC-E1D1-982C923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14" y="899167"/>
            <a:ext cx="4131945" cy="142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C67C04-919C-7BC3-598E-C8A1673F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107" y="2823159"/>
            <a:ext cx="4131945" cy="468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9F82C1B0-49EB-1C2F-2C25-760F8EE21051}"/>
              </a:ext>
            </a:extLst>
          </p:cNvPr>
          <p:cNvGrpSpPr/>
          <p:nvPr/>
        </p:nvGrpSpPr>
        <p:grpSpPr>
          <a:xfrm>
            <a:off x="0" y="0"/>
            <a:ext cx="4572000" cy="13487400"/>
            <a:chOff x="0" y="0"/>
            <a:chExt cx="12192000" cy="6858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D7B819-8AD5-CE1A-A876-5AD06B75E2B1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1795B85-ECFF-76F0-3A4D-E6A52DFFFA81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58D3D9-F1CD-6050-E75A-BA781545A54B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48173B1-7698-103F-3889-E2BCAC2EFFC8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687D58-ADAD-B294-EB9A-6590E2B7E0F3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5A0E5CD-93F4-22F8-5DA4-09EAF63544CE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D0CA6DB-1A09-DE01-FB3B-DEEFA9AADC4F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A75EA6-2BA1-B2F0-73E8-2DDFC82CB203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DA9DA36-0314-DE77-66DE-8C10B929B3DD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B2BA61-6898-FC31-78B1-336A3060183C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C49DC5-DBEF-754D-9F14-682BFF16E35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535E8B-72A8-6A84-25F1-6658696FD0C6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F9EA6E9-5904-6E86-E3C7-4748F6701A8A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D7120D-4A5A-4CE0-9B29-DE711C583E52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FBA5F7E-30CB-2DAF-EDD8-A3A70BB148A9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8F6C84-3E92-731C-FE53-065563B5268B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788007-EBC1-2284-E1C9-C631D67F7ED7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A3D295D-207C-7545-7B39-75DD7C5B6F48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6A9FB45-DA09-06D4-1D30-D6C11EBE95A8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D044D3-D1A1-5C43-AE54-CD14D747E40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631AC76-ACFE-6959-958B-973F97C0110D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196C49-C650-0C83-4E3B-3E4639884C96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93D09E-2FCD-ADC9-48D8-D967C85A2CE7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97DE641-DA2E-E4EB-2D09-42A51EAE0632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7FAA621-6DF7-FB1E-D3F2-B0C8D4728B2F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0B01749-05A9-5D62-9E1E-526B41C23577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87ECEEA-6F6F-DFD7-8B8F-4DB9B779034A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172049-D794-2618-0F04-0DFF01FBA40E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27E3928-E0FB-BCA2-5E4B-0CE257FC8709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32DF1D5-768C-2B79-B935-81B86B5ACCE4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809CC6B-CD0C-C33B-08DE-318DB7BD6C3C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AB98919-250A-696A-5DC1-310ADB44BEA4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B7651A6-4396-43A6-D233-33AF4E404D3B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1373416-4877-C2C2-3B92-28DA0180FD2A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.64 square" hidden="1">
            <a:extLst>
              <a:ext uri="{FF2B5EF4-FFF2-40B4-BE49-F238E27FC236}">
                <a16:creationId xmlns:a16="http://schemas.microsoft.com/office/drawing/2014/main" id="{491FEE63-708F-69F3-03D0-EDE89567BEA9}"/>
              </a:ext>
            </a:extLst>
          </p:cNvPr>
          <p:cNvSpPr/>
          <p:nvPr/>
        </p:nvSpPr>
        <p:spPr bwMode="auto">
          <a:xfrm>
            <a:off x="0" y="7"/>
            <a:ext cx="219456" cy="115092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 b="0" i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Display" pitchFamily="2" charset="0"/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80" name=".32 square" hidden="1">
            <a:extLst>
              <a:ext uri="{FF2B5EF4-FFF2-40B4-BE49-F238E27FC236}">
                <a16:creationId xmlns:a16="http://schemas.microsoft.com/office/drawing/2014/main" id="{C2DA3632-7561-E02F-639B-89A7E48B2728}"/>
              </a:ext>
            </a:extLst>
          </p:cNvPr>
          <p:cNvSpPr/>
          <p:nvPr/>
        </p:nvSpPr>
        <p:spPr bwMode="auto">
          <a:xfrm>
            <a:off x="0" y="5"/>
            <a:ext cx="109728" cy="57546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 b="0" i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Display" pitchFamily="2" charset="0"/>
              <a:ea typeface="Segoe UI" pitchFamily="34" charset="0"/>
              <a:cs typeface="Segoe Sans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fade/>
  </p:transition>
  <p:hf sldNum="0" hdr="0" ftr="0" dt="0"/>
  <p:txStyles>
    <p:titleStyle>
      <a:lvl1pPr algn="l" defTabSz="270945" rtl="0" eaLnBrk="1" latinLnBrk="0" hangingPunct="1">
        <a:lnSpc>
          <a:spcPct val="100000"/>
        </a:lnSpc>
        <a:spcBef>
          <a:spcPct val="0"/>
        </a:spcBef>
        <a:buNone/>
        <a:defRPr lang="en-US" sz="929" b="0" kern="1200" cap="none" spc="-1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66404" marR="0" indent="-66404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3" kern="1200" spc="0" baseline="0">
          <a:solidFill>
            <a:schemeClr val="tx2"/>
          </a:solidFill>
          <a:latin typeface="+mn-lt"/>
          <a:ea typeface="+mn-ea"/>
          <a:cs typeface="Segoe UI" panose="020B0502040204020203" pitchFamily="34" charset="0"/>
        </a:defRPr>
      </a:lvl1pPr>
      <a:lvl2pPr marL="132809" marR="0" indent="-66404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581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190912" marR="0" indent="-58103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65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244866" marR="0" indent="-52570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07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297436" marR="0" indent="-48881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07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745099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6pPr>
      <a:lvl7pPr marL="880572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7pPr>
      <a:lvl8pPr marL="1016044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8pPr>
      <a:lvl9pPr marL="1151517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1pPr>
      <a:lvl2pPr marL="135472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2pPr>
      <a:lvl3pPr marL="270945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3pPr>
      <a:lvl4pPr marL="406417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4pPr>
      <a:lvl5pPr marL="541890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5pPr>
      <a:lvl6pPr marL="677363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6pPr>
      <a:lvl7pPr marL="812836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7pPr>
      <a:lvl8pPr marL="948308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8pPr>
      <a:lvl9pPr marL="1083780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144" userDrawn="1">
          <p15:clr>
            <a:srgbClr val="C35EA4"/>
          </p15:clr>
        </p15:guide>
        <p15:guide id="17" pos="7320" userDrawn="1">
          <p15:clr>
            <a:srgbClr val="C35EA4"/>
          </p15:clr>
        </p15:guide>
        <p15:guide id="25" orient="horz" pos="142" userDrawn="1">
          <p15:clr>
            <a:srgbClr val="C35EA4"/>
          </p15:clr>
        </p15:guide>
        <p15:guide id="30" pos="7488" userDrawn="1">
          <p15:clr>
            <a:srgbClr val="A4A3A4"/>
          </p15:clr>
        </p15:guide>
        <p15:guide id="32" pos="273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4FD"/>
            </a:gs>
            <a:gs pos="100000">
              <a:srgbClr val="F1FCFD"/>
            </a:gs>
          </a:gsLst>
          <a:lin ang="215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66FCCF-38D2-4D2C-4101-12C1DBF3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-1" y="-22581"/>
            <a:ext cx="4572001" cy="1707036"/>
          </a:xfrm>
          <a:prstGeom prst="rect">
            <a:avLst/>
          </a:prstGeom>
          <a:gradFill>
            <a:gsLst>
              <a:gs pos="0">
                <a:srgbClr val="50E6FF"/>
              </a:gs>
              <a:gs pos="100000">
                <a:schemeClr val="accent5"/>
              </a:gs>
            </a:gsLst>
            <a:lin ang="2154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6E7D63D6-0650-B8E5-9331-F7F2FAA9A418}"/>
              </a:ext>
            </a:extLst>
          </p:cNvPr>
          <p:cNvSpPr/>
          <p:nvPr/>
        </p:nvSpPr>
        <p:spPr bwMode="auto">
          <a:xfrm>
            <a:off x="1311883" y="8223411"/>
            <a:ext cx="1167479" cy="586670"/>
          </a:xfrm>
          <a:prstGeom prst="round2SameRect">
            <a:avLst/>
          </a:prstGeom>
          <a:gradFill>
            <a:gsLst>
              <a:gs pos="0">
                <a:srgbClr val="FEF7E8"/>
              </a:gs>
              <a:gs pos="100000">
                <a:srgbClr val="FFFCEF"/>
              </a:gs>
            </a:gsLst>
            <a:lin ang="27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1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C2BAD8-3813-5218-2C73-898FBDFB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0" y="12709754"/>
            <a:ext cx="4572001" cy="777646"/>
          </a:xfrm>
          <a:prstGeom prst="rect">
            <a:avLst/>
          </a:prstGeom>
          <a:gradFill>
            <a:gsLst>
              <a:gs pos="0">
                <a:srgbClr val="50E6FF"/>
              </a:gs>
              <a:gs pos="100000">
                <a:schemeClr val="accent5"/>
              </a:gs>
            </a:gsLst>
            <a:lin ang="2154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E53604-D0DF-F14A-6014-08D3DC6F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-351"/>
          <a:stretch>
            <a:fillRect/>
          </a:stretch>
        </p:blipFill>
        <p:spPr>
          <a:xfrm>
            <a:off x="1523999" y="0"/>
            <a:ext cx="3048001" cy="168476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D2FA485-D015-5816-2C31-FA3F0F465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-1" y="6881544"/>
            <a:ext cx="4578667" cy="5043755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" name="Rectangle: Top Corners Rounded 116">
            <a:extLst>
              <a:ext uri="{FF2B5EF4-FFF2-40B4-BE49-F238E27FC236}">
                <a16:creationId xmlns:a16="http://schemas.microsoft.com/office/drawing/2014/main" id="{D84D3F00-EF08-BBF0-6EED-41391A40938E}"/>
              </a:ext>
            </a:extLst>
          </p:cNvPr>
          <p:cNvSpPr/>
          <p:nvPr/>
        </p:nvSpPr>
        <p:spPr bwMode="auto">
          <a:xfrm>
            <a:off x="1311883" y="8035614"/>
            <a:ext cx="1187242" cy="586670"/>
          </a:xfrm>
          <a:prstGeom prst="round2Same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2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BEEE78-8E7D-BFB0-68E9-AB040A226C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305" y="1139175"/>
            <a:ext cx="4124626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791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chemeClr val="accent2"/>
                </a:solidFill>
                <a:latin typeface="+mn-lt"/>
              </a:rPr>
              <a:t>If your finance team is facing any of the following challenges, it may be time to extend your ERP with advanced, fully embedded subscription billing functionality. </a:t>
            </a: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0DB7A-63B9-E04A-EE55-C744C3050CA2}"/>
              </a:ext>
            </a:extLst>
          </p:cNvPr>
          <p:cNvSpPr txBox="1"/>
          <p:nvPr/>
        </p:nvSpPr>
        <p:spPr>
          <a:xfrm>
            <a:off x="248920" y="235945"/>
            <a:ext cx="855980" cy="216137"/>
          </a:xfrm>
          <a:prstGeom prst="rect">
            <a:avLst/>
          </a:prstGeom>
          <a:solidFill>
            <a:srgbClr val="FFFF00"/>
          </a:solidFill>
        </p:spPr>
        <p:txBody>
          <a:bodyPr wrap="square" lIns="137160" tIns="91440" rIns="137160" bIns="91440" rtlCol="0" anchor="ctr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accent1"/>
                </a:solidFill>
                <a:latin typeface="+mj-lt"/>
              </a:rPr>
              <a:t>Partner logo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C50579A-EDC7-99CC-A77D-856050853B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2" t="746" r="21449" b="65"/>
          <a:stretch>
            <a:fillRect/>
          </a:stretch>
        </p:blipFill>
        <p:spPr>
          <a:xfrm>
            <a:off x="2563933" y="3045249"/>
            <a:ext cx="2008067" cy="3127850"/>
          </a:xfrm>
          <a:prstGeom prst="snipRoundRect">
            <a:avLst>
              <a:gd name="adj1" fmla="val 0"/>
              <a:gd name="adj2" fmla="val 0"/>
            </a:avLst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47A957-C0B8-7209-4D34-8A7BA4839C8E}"/>
              </a:ext>
            </a:extLst>
          </p:cNvPr>
          <p:cNvSpPr>
            <a:spLocks/>
          </p:cNvSpPr>
          <p:nvPr/>
        </p:nvSpPr>
        <p:spPr>
          <a:xfrm>
            <a:off x="162828" y="8566839"/>
            <a:ext cx="4226839" cy="3021419"/>
          </a:xfrm>
          <a:prstGeom prst="roundRect">
            <a:avLst>
              <a:gd name="adj" fmla="val 3273"/>
            </a:avLst>
          </a:prstGeom>
          <a:gradFill>
            <a:gsLst>
              <a:gs pos="1000">
                <a:schemeClr val="bg1"/>
              </a:gs>
              <a:gs pos="100000">
                <a:schemeClr val="tx2"/>
              </a:gs>
            </a:gsLst>
            <a:lin ang="2700000" scaled="1"/>
          </a:gradFill>
          <a:ln w="19050">
            <a:gradFill>
              <a:gsLst>
                <a:gs pos="0">
                  <a:srgbClr val="50E6FF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D7E2D46-2B13-DF80-01E3-54FCF7E249CC}"/>
              </a:ext>
            </a:extLst>
          </p:cNvPr>
          <p:cNvSpPr>
            <a:spLocks/>
          </p:cNvSpPr>
          <p:nvPr/>
        </p:nvSpPr>
        <p:spPr>
          <a:xfrm>
            <a:off x="196805" y="2574453"/>
            <a:ext cx="2541870" cy="3810673"/>
          </a:xfrm>
          <a:prstGeom prst="roundRect">
            <a:avLst>
              <a:gd name="adj" fmla="val 3930"/>
            </a:avLst>
          </a:prstGeom>
          <a:solidFill>
            <a:sysClr val="window" lastClr="FFFFFF"/>
          </a:solidFill>
          <a:ln w="28575" cap="flat" cmpd="sng" algn="ctr">
            <a:gradFill flip="none" rotWithShape="1">
              <a:gsLst>
                <a:gs pos="0">
                  <a:srgbClr val="50E6FF"/>
                </a:gs>
                <a:gs pos="87000">
                  <a:schemeClr val="accent5"/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56BDD8A-EDEF-6938-11E7-CB9FB53BC16C}"/>
              </a:ext>
            </a:extLst>
          </p:cNvPr>
          <p:cNvCxnSpPr>
            <a:cxnSpLocks/>
          </p:cNvCxnSpPr>
          <p:nvPr/>
        </p:nvCxnSpPr>
        <p:spPr>
          <a:xfrm flipH="1" flipV="1">
            <a:off x="2510666" y="8622284"/>
            <a:ext cx="6152" cy="2934954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B01C6298-3439-FF6F-C9ED-BD14CB2600CE}"/>
              </a:ext>
            </a:extLst>
          </p:cNvPr>
          <p:cNvSpPr txBox="1">
            <a:spLocks/>
          </p:cNvSpPr>
          <p:nvPr/>
        </p:nvSpPr>
        <p:spPr>
          <a:xfrm>
            <a:off x="632677" y="3614809"/>
            <a:ext cx="2133941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 manually adjust invoices for contract changes, pauses, or upgrades.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C386E83-97E1-2A0D-E0EA-25F8B649CDE3}"/>
              </a:ext>
            </a:extLst>
          </p:cNvPr>
          <p:cNvSpPr txBox="1">
            <a:spLocks/>
          </p:cNvSpPr>
          <p:nvPr/>
        </p:nvSpPr>
        <p:spPr>
          <a:xfrm>
            <a:off x="507814" y="3179623"/>
            <a:ext cx="3677027" cy="1938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050" dirty="0">
              <a:solidFill>
                <a:schemeClr val="bg2"/>
              </a:solidFill>
              <a:latin typeface="Manrope Bold" pitchFamily="2" charset="0"/>
            </a:endParaRP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B96635A5-56BC-DB1A-5A0D-6A3FABE08666}"/>
              </a:ext>
            </a:extLst>
          </p:cNvPr>
          <p:cNvSpPr/>
          <p:nvPr/>
        </p:nvSpPr>
        <p:spPr bwMode="auto">
          <a:xfrm>
            <a:off x="2516818" y="8028170"/>
            <a:ext cx="1862967" cy="586670"/>
          </a:xfrm>
          <a:prstGeom prst="round2Same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2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E97152E-42A8-3F9E-FB03-F7E24524E861}"/>
              </a:ext>
            </a:extLst>
          </p:cNvPr>
          <p:cNvSpPr txBox="1"/>
          <p:nvPr/>
        </p:nvSpPr>
        <p:spPr>
          <a:xfrm>
            <a:off x="182040" y="1974597"/>
            <a:ext cx="426001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accent1"/>
                </a:solidFill>
                <a:latin typeface="Manrope ExtraBold" pitchFamily="2" charset="0"/>
              </a:rPr>
              <a:t>You may </a:t>
            </a:r>
            <a:r>
              <a:rPr lang="en-US" sz="1400" b="1" dirty="0">
                <a:solidFill>
                  <a:schemeClr val="accent1"/>
                </a:solidFill>
                <a:latin typeface="Manrope ExtraBold" pitchFamily="2" charset="0"/>
                <a:ea typeface="+mj-ea"/>
                <a:cs typeface="+mj-cs"/>
              </a:rPr>
              <a:t>need</a:t>
            </a:r>
            <a:r>
              <a:rPr lang="en-US" sz="1400" dirty="0">
                <a:solidFill>
                  <a:schemeClr val="accent1"/>
                </a:solidFill>
                <a:latin typeface="Manrope ExtraBold" pitchFamily="2" charset="0"/>
              </a:rPr>
              <a:t> to go beyond Business Central if…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930D5C2-3B2F-0B51-939B-E5661D5E5E55}"/>
              </a:ext>
            </a:extLst>
          </p:cNvPr>
          <p:cNvSpPr txBox="1">
            <a:spLocks/>
          </p:cNvSpPr>
          <p:nvPr/>
        </p:nvSpPr>
        <p:spPr>
          <a:xfrm>
            <a:off x="632677" y="4070809"/>
            <a:ext cx="19276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Your revenue recognition is handled outside your ERP in spreadsheets.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A8547DB-D782-5353-DAD6-83B8AC47BE71}"/>
              </a:ext>
            </a:extLst>
          </p:cNvPr>
          <p:cNvSpPr txBox="1">
            <a:spLocks/>
          </p:cNvSpPr>
          <p:nvPr/>
        </p:nvSpPr>
        <p:spPr>
          <a:xfrm>
            <a:off x="627811" y="4497495"/>
            <a:ext cx="19276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You’re struggling to comply with ASC 606 or IFRS 15.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AF5E92-5A74-0DAD-1CF0-FAFD751BD150}"/>
              </a:ext>
            </a:extLst>
          </p:cNvPr>
          <p:cNvSpPr txBox="1">
            <a:spLocks/>
          </p:cNvSpPr>
          <p:nvPr/>
        </p:nvSpPr>
        <p:spPr>
          <a:xfrm>
            <a:off x="625243" y="4922118"/>
            <a:ext cx="2055159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 lack visibility into MRR, churn, and renewal performance.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AAF8EF1-66B1-0270-9EA0-EF3394DFB84C}"/>
              </a:ext>
            </a:extLst>
          </p:cNvPr>
          <p:cNvSpPr txBox="1">
            <a:spLocks/>
          </p:cNvSpPr>
          <p:nvPr/>
        </p:nvSpPr>
        <p:spPr>
          <a:xfrm>
            <a:off x="627811" y="5326594"/>
            <a:ext cx="1994199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 can't automate CPI increases or renewal schedules.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4936669-4E15-F838-9744-92780C4DEC17}"/>
              </a:ext>
            </a:extLst>
          </p:cNvPr>
          <p:cNvSpPr txBox="1">
            <a:spLocks/>
          </p:cNvSpPr>
          <p:nvPr/>
        </p:nvSpPr>
        <p:spPr>
          <a:xfrm>
            <a:off x="632677" y="5726382"/>
            <a:ext cx="2133941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 rely on IT or multiple systems to process deferred revenue.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293B046-FE09-9830-1488-80FC0AD8E18D}"/>
              </a:ext>
            </a:extLst>
          </p:cNvPr>
          <p:cNvSpPr txBox="1">
            <a:spLocks/>
          </p:cNvSpPr>
          <p:nvPr/>
        </p:nvSpPr>
        <p:spPr>
          <a:xfrm>
            <a:off x="610652" y="3053167"/>
            <a:ext cx="1994199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You're managing multiple billing models—tiered, usage-based, milestone, or freemium.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B9F5B5-700F-FD9F-66E4-3D25398DCC12}"/>
              </a:ext>
            </a:extLst>
          </p:cNvPr>
          <p:cNvSpPr txBox="1"/>
          <p:nvPr/>
        </p:nvSpPr>
        <p:spPr>
          <a:xfrm>
            <a:off x="157466" y="7277655"/>
            <a:ext cx="4241465" cy="4431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bg1"/>
                    </a:gs>
                  </a:gsLst>
                  <a:lin ang="21540000" scaled="0"/>
                </a:gradFill>
                <a:latin typeface="+mj-lt"/>
              </a:rPr>
              <a:t>Subscription Billing and Business Central at-a-glance.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B4BF49-6DCE-1576-B88A-417DFC096E6E}"/>
              </a:ext>
            </a:extLst>
          </p:cNvPr>
          <p:cNvCxnSpPr>
            <a:cxnSpLocks/>
          </p:cNvCxnSpPr>
          <p:nvPr/>
        </p:nvCxnSpPr>
        <p:spPr>
          <a:xfrm flipV="1">
            <a:off x="1310115" y="8622284"/>
            <a:ext cx="6575" cy="2934954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8BA3A7FD-9956-756F-601E-E6CEFDBBC1FE}"/>
              </a:ext>
            </a:extLst>
          </p:cNvPr>
          <p:cNvSpPr/>
          <p:nvPr/>
        </p:nvSpPr>
        <p:spPr bwMode="auto">
          <a:xfrm>
            <a:off x="149694" y="8546533"/>
            <a:ext cx="4260819" cy="176148"/>
          </a:xfrm>
          <a:prstGeom prst="round2SameRect">
            <a:avLst/>
          </a:prstGeom>
          <a:gradFill flip="none" rotWithShape="1">
            <a:gsLst>
              <a:gs pos="4000">
                <a:srgbClr val="50E6FF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2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3" name="Picture 42" descr="A logo with blue circles and dots&#10;&#10;Description automatically generated">
            <a:extLst>
              <a:ext uri="{FF2B5EF4-FFF2-40B4-BE49-F238E27FC236}">
                <a16:creationId xmlns:a16="http://schemas.microsoft.com/office/drawing/2014/main" id="{73B5A2C9-F227-61A7-15A4-1A8957FFD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30132" b="30850"/>
          <a:stretch>
            <a:fillRect/>
          </a:stretch>
        </p:blipFill>
        <p:spPr bwMode="auto">
          <a:xfrm>
            <a:off x="1351174" y="8132106"/>
            <a:ext cx="111168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ontent Placeholder 5">
            <a:extLst>
              <a:ext uri="{FF2B5EF4-FFF2-40B4-BE49-F238E27FC236}">
                <a16:creationId xmlns:a16="http://schemas.microsoft.com/office/drawing/2014/main" id="{1ACB1127-4A2F-456B-AF2C-84856385EFBC}"/>
              </a:ext>
            </a:extLst>
          </p:cNvPr>
          <p:cNvSpPr txBox="1">
            <a:spLocks/>
          </p:cNvSpPr>
          <p:nvPr/>
        </p:nvSpPr>
        <p:spPr>
          <a:xfrm>
            <a:off x="3147815" y="8180652"/>
            <a:ext cx="36880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14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+</a:t>
            </a:r>
            <a:endParaRPr lang="en-US" sz="1800" b="1" dirty="0">
              <a:solidFill>
                <a:srgbClr val="004778"/>
              </a:solidFill>
              <a:latin typeface="Manrope" pitchFamily="2" charset="0"/>
              <a:cs typeface="Segoe U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0FD747-980E-4824-4EAE-3494DEC8795F}"/>
              </a:ext>
            </a:extLst>
          </p:cNvPr>
          <p:cNvSpPr txBox="1"/>
          <p:nvPr/>
        </p:nvSpPr>
        <p:spPr>
          <a:xfrm>
            <a:off x="257439" y="8798922"/>
            <a:ext cx="1059251" cy="14136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Recurring billing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ED5883-A157-1BB0-E39E-90DF31E8718E}"/>
              </a:ext>
            </a:extLst>
          </p:cNvPr>
          <p:cNvSpPr txBox="1"/>
          <p:nvPr/>
        </p:nvSpPr>
        <p:spPr>
          <a:xfrm>
            <a:off x="250864" y="9146452"/>
            <a:ext cx="1059251" cy="2469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Tiered &amp; usage billing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C77244-E728-BBD4-3B77-88895A1D54C7}"/>
              </a:ext>
            </a:extLst>
          </p:cNvPr>
          <p:cNvSpPr txBox="1"/>
          <p:nvPr/>
        </p:nvSpPr>
        <p:spPr>
          <a:xfrm>
            <a:off x="250864" y="9462770"/>
            <a:ext cx="1059251" cy="2657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Contract customization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10EB094-003F-CCE6-282F-2174F5873902}"/>
              </a:ext>
            </a:extLst>
          </p:cNvPr>
          <p:cNvSpPr txBox="1"/>
          <p:nvPr/>
        </p:nvSpPr>
        <p:spPr>
          <a:xfrm>
            <a:off x="257439" y="9884571"/>
            <a:ext cx="1059251" cy="21527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Revenue deferrals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8B7ACCF-768C-9C82-BD86-6F06ABB4FBC3}"/>
              </a:ext>
            </a:extLst>
          </p:cNvPr>
          <p:cNvSpPr txBox="1"/>
          <p:nvPr/>
        </p:nvSpPr>
        <p:spPr>
          <a:xfrm>
            <a:off x="257439" y="10177173"/>
            <a:ext cx="949202" cy="2626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Compliance (ASC 606/IFRS) </a:t>
            </a:r>
          </a:p>
        </p:txBody>
      </p:sp>
      <p:pic>
        <p:nvPicPr>
          <p:cNvPr id="98" name="Picture 42" descr="A logo with blue circles and dots&#10;&#10;Description automatically generated">
            <a:extLst>
              <a:ext uri="{FF2B5EF4-FFF2-40B4-BE49-F238E27FC236}">
                <a16:creationId xmlns:a16="http://schemas.microsoft.com/office/drawing/2014/main" id="{E3951B1A-E237-7FC8-E46E-E33AB991E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3546" b="29671"/>
          <a:stretch>
            <a:fillRect/>
          </a:stretch>
        </p:blipFill>
        <p:spPr bwMode="auto">
          <a:xfrm>
            <a:off x="3385818" y="8073059"/>
            <a:ext cx="1031660" cy="3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448658A5-DC66-2FBE-0149-683736C12AB2}"/>
              </a:ext>
            </a:extLst>
          </p:cNvPr>
          <p:cNvSpPr txBox="1"/>
          <p:nvPr/>
        </p:nvSpPr>
        <p:spPr>
          <a:xfrm>
            <a:off x="191008" y="12159651"/>
            <a:ext cx="4114801" cy="39468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You’re not alone. </a:t>
            </a:r>
          </a:p>
          <a:p>
            <a:pPr algn="l"/>
            <a:r>
              <a:rPr lang="en-US" dirty="0">
                <a:solidFill>
                  <a:schemeClr val="accent1"/>
                </a:solidFill>
                <a:latin typeface="+mn-lt"/>
              </a:rPr>
              <a:t>Thousands of organizations use SBS to simplify billing, ensure compliance, and scale recurring revenue—all from within Business Central. 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3348848-DE13-5BE4-6AFC-0ED9AFC4C754}"/>
              </a:ext>
            </a:extLst>
          </p:cNvPr>
          <p:cNvCxnSpPr>
            <a:cxnSpLocks/>
          </p:cNvCxnSpPr>
          <p:nvPr/>
        </p:nvCxnSpPr>
        <p:spPr>
          <a:xfrm flipH="1">
            <a:off x="172231" y="9044433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DD0572A-ECD7-2DED-C624-DECECBA6692A}"/>
              </a:ext>
            </a:extLst>
          </p:cNvPr>
          <p:cNvCxnSpPr>
            <a:cxnSpLocks/>
          </p:cNvCxnSpPr>
          <p:nvPr/>
        </p:nvCxnSpPr>
        <p:spPr>
          <a:xfrm flipH="1">
            <a:off x="172231" y="9400329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78094BA-EFF2-7836-C841-462C574E006C}"/>
              </a:ext>
            </a:extLst>
          </p:cNvPr>
          <p:cNvCxnSpPr>
            <a:cxnSpLocks/>
          </p:cNvCxnSpPr>
          <p:nvPr/>
        </p:nvCxnSpPr>
        <p:spPr>
          <a:xfrm flipH="1">
            <a:off x="172231" y="9753476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E58F24C-6D0D-6D04-4279-27E873F52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992" y="12912895"/>
            <a:ext cx="1712720" cy="3853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ADD9C98-38FA-31CB-5295-CDBC5DB109C9}"/>
              </a:ext>
            </a:extLst>
          </p:cNvPr>
          <p:cNvSpPr txBox="1">
            <a:spLocks/>
          </p:cNvSpPr>
          <p:nvPr/>
        </p:nvSpPr>
        <p:spPr>
          <a:xfrm>
            <a:off x="191376" y="716138"/>
            <a:ext cx="3987651" cy="2664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​"/>
              <a:defRPr sz="4400" b="1" i="0" kern="1200">
                <a:solidFill>
                  <a:srgbClr val="1B75BC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en-US" sz="1100" dirty="0">
                <a:solidFill>
                  <a:schemeClr val="accent1"/>
                </a:solidFill>
                <a:latin typeface="Manrope ExtraBold" pitchFamily="2" charset="0"/>
              </a:rPr>
              <a:t>When do you need to go beyond Business Central?</a:t>
            </a:r>
          </a:p>
        </p:txBody>
      </p:sp>
      <p:pic>
        <p:nvPicPr>
          <p:cNvPr id="24" name="Picture 44">
            <a:extLst>
              <a:ext uri="{FF2B5EF4-FFF2-40B4-BE49-F238E27FC236}">
                <a16:creationId xmlns:a16="http://schemas.microsoft.com/office/drawing/2014/main" id="{D4EAD1A3-7AB4-00A4-6BBA-44B887C4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8133" y="9132176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0EA4B3-24A1-C2D2-0B98-09E3F635B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361" y="8156669"/>
            <a:ext cx="714456" cy="2576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F5FD48-38FD-35D8-317E-48CEC71395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429" y="176650"/>
            <a:ext cx="928046" cy="334725"/>
          </a:xfrm>
          <a:prstGeom prst="rect">
            <a:avLst/>
          </a:prstGeom>
        </p:spPr>
      </p:pic>
      <p:pic>
        <p:nvPicPr>
          <p:cNvPr id="41" name="Picture 44">
            <a:extLst>
              <a:ext uri="{FF2B5EF4-FFF2-40B4-BE49-F238E27FC236}">
                <a16:creationId xmlns:a16="http://schemas.microsoft.com/office/drawing/2014/main" id="{4773A352-2C46-C4F6-42DE-AE715659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790749" y="8781312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E12AF8E-0231-56B3-94E6-335723684CC3}"/>
              </a:ext>
            </a:extLst>
          </p:cNvPr>
          <p:cNvSpPr txBox="1"/>
          <p:nvPr/>
        </p:nvSpPr>
        <p:spPr>
          <a:xfrm>
            <a:off x="261256" y="10522314"/>
            <a:ext cx="949202" cy="2626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Automated invoicing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2A30CB-9C33-DD57-A3BC-41D420B24975}"/>
              </a:ext>
            </a:extLst>
          </p:cNvPr>
          <p:cNvSpPr txBox="1"/>
          <p:nvPr/>
        </p:nvSpPr>
        <p:spPr>
          <a:xfrm>
            <a:off x="266573" y="10969457"/>
            <a:ext cx="949202" cy="2626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Real-time reporting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3DA825-E2CE-743D-C164-33B7BC63E525}"/>
              </a:ext>
            </a:extLst>
          </p:cNvPr>
          <p:cNvSpPr txBox="1"/>
          <p:nvPr/>
        </p:nvSpPr>
        <p:spPr>
          <a:xfrm>
            <a:off x="262259" y="11274153"/>
            <a:ext cx="949202" cy="2626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Customer portal access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A7EE0F-DA59-E97F-4205-90595B970B52}"/>
              </a:ext>
            </a:extLst>
          </p:cNvPr>
          <p:cNvCxnSpPr>
            <a:cxnSpLocks/>
          </p:cNvCxnSpPr>
          <p:nvPr/>
        </p:nvCxnSpPr>
        <p:spPr>
          <a:xfrm flipH="1">
            <a:off x="172231" y="11207075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FE220C5-8329-E028-5DBA-17AA1B1B9842}"/>
              </a:ext>
            </a:extLst>
          </p:cNvPr>
          <p:cNvCxnSpPr>
            <a:cxnSpLocks/>
          </p:cNvCxnSpPr>
          <p:nvPr/>
        </p:nvCxnSpPr>
        <p:spPr>
          <a:xfrm flipH="1">
            <a:off x="172231" y="10845011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EE39CD-54CD-FCD6-EA14-59FB783D08AF}"/>
              </a:ext>
            </a:extLst>
          </p:cNvPr>
          <p:cNvCxnSpPr>
            <a:cxnSpLocks/>
          </p:cNvCxnSpPr>
          <p:nvPr/>
        </p:nvCxnSpPr>
        <p:spPr>
          <a:xfrm flipH="1">
            <a:off x="172231" y="10479407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4">
            <a:extLst>
              <a:ext uri="{FF2B5EF4-FFF2-40B4-BE49-F238E27FC236}">
                <a16:creationId xmlns:a16="http://schemas.microsoft.com/office/drawing/2014/main" id="{58D06F9A-F4D0-C7CA-1ED1-63BA1CE7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31125" y="8776179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4">
            <a:extLst>
              <a:ext uri="{FF2B5EF4-FFF2-40B4-BE49-F238E27FC236}">
                <a16:creationId xmlns:a16="http://schemas.microsoft.com/office/drawing/2014/main" id="{93A60534-C46F-BA09-4BFB-0146BB94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31125" y="9123509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894EDB7-BA1B-1C14-94C2-8B64C98C3C71}"/>
              </a:ext>
            </a:extLst>
          </p:cNvPr>
          <p:cNvCxnSpPr>
            <a:cxnSpLocks/>
          </p:cNvCxnSpPr>
          <p:nvPr/>
        </p:nvCxnSpPr>
        <p:spPr>
          <a:xfrm flipH="1">
            <a:off x="166803" y="10085974"/>
            <a:ext cx="4207554" cy="0"/>
          </a:xfrm>
          <a:prstGeom prst="line">
            <a:avLst/>
          </a:prstGeom>
          <a:ln w="28575">
            <a:solidFill>
              <a:srgbClr val="FFFF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44">
            <a:extLst>
              <a:ext uri="{FF2B5EF4-FFF2-40B4-BE49-F238E27FC236}">
                <a16:creationId xmlns:a16="http://schemas.microsoft.com/office/drawing/2014/main" id="{3BE2ACE9-A051-3CA6-7130-0C3EDBA5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8133" y="9480782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4">
            <a:extLst>
              <a:ext uri="{FF2B5EF4-FFF2-40B4-BE49-F238E27FC236}">
                <a16:creationId xmlns:a16="http://schemas.microsoft.com/office/drawing/2014/main" id="{78523A20-6025-EC3A-0324-673FE353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5728" y="9823921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4">
            <a:extLst>
              <a:ext uri="{FF2B5EF4-FFF2-40B4-BE49-F238E27FC236}">
                <a16:creationId xmlns:a16="http://schemas.microsoft.com/office/drawing/2014/main" id="{441ED303-6CA3-CD40-8992-E183633A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5819" y="10192798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4">
            <a:extLst>
              <a:ext uri="{FF2B5EF4-FFF2-40B4-BE49-F238E27FC236}">
                <a16:creationId xmlns:a16="http://schemas.microsoft.com/office/drawing/2014/main" id="{B7806098-0678-2F2D-0FD2-86199E98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5728" y="10566166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4">
            <a:extLst>
              <a:ext uri="{FF2B5EF4-FFF2-40B4-BE49-F238E27FC236}">
                <a16:creationId xmlns:a16="http://schemas.microsoft.com/office/drawing/2014/main" id="{60D46115-AEEB-3A31-2655-29742028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5728" y="10942117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4">
            <a:extLst>
              <a:ext uri="{FF2B5EF4-FFF2-40B4-BE49-F238E27FC236}">
                <a16:creationId xmlns:a16="http://schemas.microsoft.com/office/drawing/2014/main" id="{6813E165-A798-D01E-FF07-38406D04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805727" y="11300247"/>
            <a:ext cx="179785" cy="1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4">
            <a:extLst>
              <a:ext uri="{FF2B5EF4-FFF2-40B4-BE49-F238E27FC236}">
                <a16:creationId xmlns:a16="http://schemas.microsoft.com/office/drawing/2014/main" id="{B7A85634-0BD4-FEE7-CFAC-81C530E2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31125" y="9465803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4">
            <a:extLst>
              <a:ext uri="{FF2B5EF4-FFF2-40B4-BE49-F238E27FC236}">
                <a16:creationId xmlns:a16="http://schemas.microsoft.com/office/drawing/2014/main" id="{BB7D092A-6E72-4032-ECA2-A11912CB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31125" y="9808723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4">
            <a:extLst>
              <a:ext uri="{FF2B5EF4-FFF2-40B4-BE49-F238E27FC236}">
                <a16:creationId xmlns:a16="http://schemas.microsoft.com/office/drawing/2014/main" id="{DA79B043-EF85-9656-A2DA-77BD4504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28205" y="10177818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4">
            <a:extLst>
              <a:ext uri="{FF2B5EF4-FFF2-40B4-BE49-F238E27FC236}">
                <a16:creationId xmlns:a16="http://schemas.microsoft.com/office/drawing/2014/main" id="{8B794E2C-7A07-DE82-C0E3-1C714B48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28205" y="10552348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4">
            <a:extLst>
              <a:ext uri="{FF2B5EF4-FFF2-40B4-BE49-F238E27FC236}">
                <a16:creationId xmlns:a16="http://schemas.microsoft.com/office/drawing/2014/main" id="{64AD514E-B618-D093-CC1E-C179F6DA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28204" y="10927137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4">
            <a:extLst>
              <a:ext uri="{FF2B5EF4-FFF2-40B4-BE49-F238E27FC236}">
                <a16:creationId xmlns:a16="http://schemas.microsoft.com/office/drawing/2014/main" id="{D241E950-3137-FCD3-9E68-44651F91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3321855" y="11296682"/>
            <a:ext cx="209745" cy="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73487A1-0F24-1892-8FB2-B181BFE2942C}"/>
              </a:ext>
            </a:extLst>
          </p:cNvPr>
          <p:cNvSpPr/>
          <p:nvPr/>
        </p:nvSpPr>
        <p:spPr bwMode="auto">
          <a:xfrm>
            <a:off x="361960" y="3066698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3DBC7B-ADB9-A72A-20F5-5D4D3E2B23C8}"/>
              </a:ext>
            </a:extLst>
          </p:cNvPr>
          <p:cNvSpPr/>
          <p:nvPr/>
        </p:nvSpPr>
        <p:spPr bwMode="auto">
          <a:xfrm>
            <a:off x="361959" y="3640112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31AC0C-57B3-83F3-DC62-238D49A1DC4D}"/>
              </a:ext>
            </a:extLst>
          </p:cNvPr>
          <p:cNvSpPr/>
          <p:nvPr/>
        </p:nvSpPr>
        <p:spPr bwMode="auto">
          <a:xfrm>
            <a:off x="361959" y="4080904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227A9F-2A38-EFF5-67B7-3B5553DD4BD3}"/>
              </a:ext>
            </a:extLst>
          </p:cNvPr>
          <p:cNvSpPr/>
          <p:nvPr/>
        </p:nvSpPr>
        <p:spPr bwMode="auto">
          <a:xfrm>
            <a:off x="361959" y="4508900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14EC7C-F9DE-84DA-81DE-16DB6C35811A}"/>
              </a:ext>
            </a:extLst>
          </p:cNvPr>
          <p:cNvSpPr/>
          <p:nvPr/>
        </p:nvSpPr>
        <p:spPr bwMode="auto">
          <a:xfrm>
            <a:off x="361958" y="4935558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2FE4E5-05FE-81B9-26D7-D7AA0D3E4F7B}"/>
              </a:ext>
            </a:extLst>
          </p:cNvPr>
          <p:cNvSpPr/>
          <p:nvPr/>
        </p:nvSpPr>
        <p:spPr bwMode="auto">
          <a:xfrm>
            <a:off x="363614" y="5344998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5BDD67-AC52-0AF4-DA4F-DD59E7BC055D}"/>
              </a:ext>
            </a:extLst>
          </p:cNvPr>
          <p:cNvSpPr/>
          <p:nvPr/>
        </p:nvSpPr>
        <p:spPr bwMode="auto">
          <a:xfrm>
            <a:off x="361958" y="5751637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97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S_2024_Segoe Sans">
  <a:themeElements>
    <a:clrScheme name="SBS theme">
      <a:dk1>
        <a:srgbClr val="EAECFA"/>
      </a:dk1>
      <a:lt1>
        <a:srgbClr val="F1FBFD"/>
      </a:lt1>
      <a:dk2>
        <a:srgbClr val="F1F7FD"/>
      </a:dk2>
      <a:lt2>
        <a:srgbClr val="EAECFA"/>
      </a:lt2>
      <a:accent1>
        <a:srgbClr val="214792"/>
      </a:accent1>
      <a:accent2>
        <a:srgbClr val="00214F"/>
      </a:accent2>
      <a:accent3>
        <a:srgbClr val="00626B"/>
      </a:accent3>
      <a:accent4>
        <a:srgbClr val="004778"/>
      </a:accent4>
      <a:accent5>
        <a:srgbClr val="6D8BED"/>
      </a:accent5>
      <a:accent6>
        <a:srgbClr val="381D96"/>
      </a:accent6>
      <a:hlink>
        <a:srgbClr val="FFFFFF"/>
      </a:hlink>
      <a:folHlink>
        <a:srgbClr val="FFFFFF"/>
      </a:folHlink>
    </a:clrScheme>
    <a:fontScheme name="Manrope">
      <a:majorFont>
        <a:latin typeface="Manrope ExtraBold"/>
        <a:ea typeface=""/>
        <a:cs typeface=""/>
      </a:majorFont>
      <a:minorFont>
        <a:latin typeface="Manrop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S_2024" id="{860A71C4-2D77-D345-9017-91832A633D24}" vid="{17099213-F707-4B49-BDE2-01E0A469D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a7384ce8-a2ad-4061-818a-88bf72b6eefd" xsi:nil="true"/>
    <MediaLengthInSeconds xmlns="a7384ce8-a2ad-4061-818a-88bf72b6eefd" xsi:nil="true"/>
    <Dateapproved xmlns="a7384ce8-a2ad-4061-818a-88bf72b6eefd" xsi:nil="true"/>
    <modifiedby xmlns="a7384ce8-a2ad-4061-818a-88bf72b6eefd" xsi:nil="true"/>
    <Image xmlns="a7384ce8-a2ad-4061-818a-88bf72b6eefd" xsi:nil="true"/>
    <_ip_UnifiedCompliancePolicyUIAction xmlns="http://schemas.microsoft.com/sharepoint/v3" xsi:nil="true"/>
    <TranslatedLang xmlns="a7384ce8-a2ad-4061-818a-88bf72b6eefd" xsi:nil="true"/>
    <_ip_UnifiedCompliancePolicyProperties xmlns="http://schemas.microsoft.com/sharepoint/v3" xsi:nil="true"/>
    <SharedWithUsers xmlns="254ab26a-04f6-42f5-9555-e3c9fb1706a1">
      <UserInfo>
        <DisplayName/>
        <AccountId xsi:nil="true"/>
        <AccountType/>
      </UserInfo>
    </SharedWithUsers>
    <lcf76f155ced4ddcb4097134ff3c332f xmlns="a7384ce8-a2ad-4061-818a-88bf72b6eefd">
      <Terms xmlns="http://schemas.microsoft.com/office/infopath/2007/PartnerControls"/>
    </lcf76f155ced4ddcb4097134ff3c332f>
    <TaxCatchAll xmlns="254ab26a-04f6-42f5-9555-e3c9fb1706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8" ma:contentTypeDescription="Create a new document." ma:contentTypeScope="" ma:versionID="4e90a859c23c25288e81f9f84e276223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f2cfe808d31a879013e49d5ec1876ef3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  <xsd:element ref="ns2:MediaServiceSystemTags" minOccurs="0"/>
                <xsd:element ref="ns2:Image" minOccurs="0"/>
                <xsd:element ref="ns2:modifiedby" minOccurs="0"/>
                <xsd:element ref="ns2:TranslatedLa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  <xsd:element name="modifiedby" ma:index="30" nillable="true" ma:displayName="modified by" ma:format="DateOnly" ma:internalName="modifiedby">
      <xsd:simpleType>
        <xsd:restriction base="dms:DateTime"/>
      </xsd:simpleType>
    </xsd:element>
    <xsd:element name="TranslatedLang" ma:index="31" nillable="true" ma:displayName="Translated Language" ma:internalName="TranslatedLang">
      <xsd:simpleType>
        <xsd:restriction base="dms:Text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06406-A9E4-4EA2-A9E1-EE5321900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F50718-345F-4C67-87BE-F0F7F839848E}">
  <ds:schemaRefs>
    <ds:schemaRef ds:uri="http://schemas.microsoft.com/office/2006/metadata/properties"/>
    <ds:schemaRef ds:uri="http://schemas.microsoft.com/office/infopath/2007/PartnerControls"/>
    <ds:schemaRef ds:uri="a7384ce8-a2ad-4061-818a-88bf72b6eefd"/>
    <ds:schemaRef ds:uri="http://schemas.microsoft.com/sharepoint/v3"/>
    <ds:schemaRef ds:uri="254ab26a-04f6-42f5-9555-e3c9fb1706a1"/>
  </ds:schemaRefs>
</ds:datastoreItem>
</file>

<file path=customXml/itemProps3.xml><?xml version="1.0" encoding="utf-8"?>
<ds:datastoreItem xmlns:ds="http://schemas.openxmlformats.org/officeDocument/2006/customXml" ds:itemID="{CD86F2BE-7F58-4527-A525-6AFC9A60B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MEM infographic</Template>
  <TotalTime>161</TotalTime>
  <Words>194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Segoe UI</vt:lpstr>
      <vt:lpstr>Segoe Sans Display</vt:lpstr>
      <vt:lpstr>Manrope ExtraBold</vt:lpstr>
      <vt:lpstr>Aptos</vt:lpstr>
      <vt:lpstr>Manrope</vt:lpstr>
      <vt:lpstr>Manrope bold</vt:lpstr>
      <vt:lpstr>Wingdings</vt:lpstr>
      <vt:lpstr>MS_2024_Segoe Sans</vt:lpstr>
      <vt:lpstr>If your finance team is facing any of the following challenges, it may be time to extend your ERP with advanced, fully embedded subscription billing functionality.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Saloni Malik</dc:creator>
  <cp:lastModifiedBy>Saloni Malik</cp:lastModifiedBy>
  <cp:revision>6</cp:revision>
  <dcterms:created xsi:type="dcterms:W3CDTF">2025-07-11T08:33:48Z</dcterms:created>
  <dcterms:modified xsi:type="dcterms:W3CDTF">2025-07-15T08:23:24Z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3757300</vt:r8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ntentTypeId">
    <vt:lpwstr>0x010100FF743FB91453AB4DB8662F2E12DC3E10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