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4"/>
  </p:sldMasterIdLst>
  <p:notesMasterIdLst>
    <p:notesMasterId r:id="rId17"/>
  </p:notesMasterIdLst>
  <p:sldIdLst>
    <p:sldId id="2147483596" r:id="rId5"/>
    <p:sldId id="2147478985" r:id="rId6"/>
    <p:sldId id="2147483597" r:id="rId7"/>
    <p:sldId id="2147483598" r:id="rId8"/>
    <p:sldId id="2147483599" r:id="rId9"/>
    <p:sldId id="2147483600" r:id="rId10"/>
    <p:sldId id="2147479618" r:id="rId11"/>
    <p:sldId id="2147483601" r:id="rId12"/>
    <p:sldId id="2147483602" r:id="rId13"/>
    <p:sldId id="2147480380" r:id="rId14"/>
    <p:sldId id="2147480379" r:id="rId15"/>
    <p:sldId id="2076138366" r:id="rId16"/>
  </p:sldIdLst>
  <p:sldSz cx="12192000" cy="6858000"/>
  <p:notesSz cx="6858000" cy="9144000"/>
  <p:embeddedFontLst>
    <p:embeddedFont>
      <p:font typeface="Manrope" pitchFamily="2" charset="0"/>
      <p:regular r:id="rId18"/>
      <p:bold r:id="rId19"/>
    </p:embeddedFont>
    <p:embeddedFont>
      <p:font typeface="Manrope ExtraBold" pitchFamily="2" charset="0"/>
      <p:bold r:id="rId20"/>
    </p:embeddedFont>
    <p:embeddedFont>
      <p:font typeface="Manrope SemiBold" pitchFamily="2" charset="0"/>
      <p:bold r:id="rId21"/>
    </p:embeddedFont>
    <p:embeddedFont>
      <p:font typeface="Segoe Sans Text Semibold" pitchFamily="2" charset="0"/>
      <p:bold r:id="rId22"/>
      <p:bold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Segoe UI Semibold" panose="020B0702040204020203" pitchFamily="34" charset="0"/>
      <p:bold r:id="rId28"/>
      <p:boldItalic r:id="rId29"/>
    </p:embeddedFont>
  </p:embeddedFontLst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22EE40-C91A-61E9-AD33-785570E89E7E}" name="Lekan Olanrewaju" initials="" userId="S::lekan@binarystream.com::fc74c219-b416-4cea-bf4f-00b528b159f9" providerId="AD"/>
  <p188:author id="{B690809C-2FBE-656D-2E98-CCFFE70CA624}" name="Grace Kobunnoi" initials="GK" userId="S::grace@binarystream.com::e5efa65a-dec3-4bea-b2d7-85cd3db146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8CED"/>
    <a:srgbClr val="6BE5ED"/>
    <a:srgbClr val="214791"/>
    <a:srgbClr val="FFFDF0"/>
    <a:srgbClr val="FEF5E6"/>
    <a:srgbClr val="FCEB5E"/>
    <a:srgbClr val="F09908"/>
    <a:srgbClr val="D16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58010-310C-4EAF-9B30-66DF65BBF7BF}" v="48" dt="2025-07-10T07:01:24.042"/>
    <p1510:client id="{7ACE6FB3-212E-5CCB-3171-73CA293C9FEF}" v="631" dt="2025-07-10T19:30:40.578"/>
    <p1510:client id="{DC8CA3FE-E117-CA6F-DAA4-13C7DFAA70E7}" v="5" dt="2025-07-10T18:56:29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dd24e63d-2131-4bd0-bdd5-570c473ba440::" providerId="AD" clId="Web-{DC8CA3FE-E117-CA6F-DAA4-13C7DFAA70E7}"/>
    <pc:docChg chg="modSld">
      <pc:chgData name="Guest User" userId="S::urn:spo:tenantanon#dd24e63d-2131-4bd0-bdd5-570c473ba440::" providerId="AD" clId="Web-{DC8CA3FE-E117-CA6F-DAA4-13C7DFAA70E7}" dt="2025-07-10T18:56:25.794" v="3" actId="20577"/>
      <pc:docMkLst>
        <pc:docMk/>
      </pc:docMkLst>
      <pc:sldChg chg="modSp">
        <pc:chgData name="Guest User" userId="S::urn:spo:tenantanon#dd24e63d-2131-4bd0-bdd5-570c473ba440::" providerId="AD" clId="Web-{DC8CA3FE-E117-CA6F-DAA4-13C7DFAA70E7}" dt="2025-07-10T18:56:25.794" v="3" actId="20577"/>
        <pc:sldMkLst>
          <pc:docMk/>
          <pc:sldMk cId="950304667" sldId="2147478985"/>
        </pc:sldMkLst>
        <pc:spChg chg="mod">
          <ac:chgData name="Guest User" userId="S::urn:spo:tenantanon#dd24e63d-2131-4bd0-bdd5-570c473ba440::" providerId="AD" clId="Web-{DC8CA3FE-E117-CA6F-DAA4-13C7DFAA70E7}" dt="2025-07-10T18:56:25.794" v="3" actId="20577"/>
          <ac:spMkLst>
            <pc:docMk/>
            <pc:sldMk cId="950304667" sldId="2147478985"/>
            <ac:spMk id="3" creationId="{70BE4ACB-C154-F64C-B4D3-B1F8A97695BF}"/>
          </ac:spMkLst>
        </pc:spChg>
      </pc:sldChg>
      <pc:sldChg chg="modSp">
        <pc:chgData name="Guest User" userId="S::urn:spo:tenantanon#dd24e63d-2131-4bd0-bdd5-570c473ba440::" providerId="AD" clId="Web-{DC8CA3FE-E117-CA6F-DAA4-13C7DFAA70E7}" dt="2025-07-10T18:55:54.621" v="0" actId="20577"/>
        <pc:sldMkLst>
          <pc:docMk/>
          <pc:sldMk cId="3685049053" sldId="2147483596"/>
        </pc:sldMkLst>
        <pc:spChg chg="mod">
          <ac:chgData name="Guest User" userId="S::urn:spo:tenantanon#dd24e63d-2131-4bd0-bdd5-570c473ba440::" providerId="AD" clId="Web-{DC8CA3FE-E117-CA6F-DAA4-13C7DFAA70E7}" dt="2025-07-10T18:55:54.621" v="0" actId="20577"/>
          <ac:spMkLst>
            <pc:docMk/>
            <pc:sldMk cId="3685049053" sldId="2147483596"/>
            <ac:spMk id="5" creationId="{C362EB9C-C830-51D2-2524-99F09305680D}"/>
          </ac:spMkLst>
        </pc:spChg>
      </pc:sldChg>
    </pc:docChg>
  </pc:docChgLst>
  <pc:docChgLst>
    <pc:chgData name="Grace Kobunnoi" userId="e5efa65a-dec3-4bea-b2d7-85cd3db1469f" providerId="ADAL" clId="{54258010-310C-4EAF-9B30-66DF65BBF7BF}"/>
    <pc:docChg chg="undo custSel modSld">
      <pc:chgData name="Grace Kobunnoi" userId="e5efa65a-dec3-4bea-b2d7-85cd3db1469f" providerId="ADAL" clId="{54258010-310C-4EAF-9B30-66DF65BBF7BF}" dt="2025-07-10T07:01:37.305" v="229" actId="14100"/>
      <pc:docMkLst>
        <pc:docMk/>
      </pc:docMkLst>
      <pc:sldChg chg="delSp modSp mod">
        <pc:chgData name="Grace Kobunnoi" userId="e5efa65a-dec3-4bea-b2d7-85cd3db1469f" providerId="ADAL" clId="{54258010-310C-4EAF-9B30-66DF65BBF7BF}" dt="2025-07-10T06:55:46.742" v="38" actId="14100"/>
        <pc:sldMkLst>
          <pc:docMk/>
          <pc:sldMk cId="843750999" sldId="2147483600"/>
        </pc:sldMkLst>
        <pc:spChg chg="mod">
          <ac:chgData name="Grace Kobunnoi" userId="e5efa65a-dec3-4bea-b2d7-85cd3db1469f" providerId="ADAL" clId="{54258010-310C-4EAF-9B30-66DF65BBF7BF}" dt="2025-07-10T06:53:55.980" v="31" actId="255"/>
          <ac:spMkLst>
            <pc:docMk/>
            <pc:sldMk cId="843750999" sldId="2147483600"/>
            <ac:spMk id="22" creationId="{8E62D1AC-7656-B8CC-5947-A89EE8B9F231}"/>
          </ac:spMkLst>
        </pc:spChg>
        <pc:picChg chg="mod">
          <ac:chgData name="Grace Kobunnoi" userId="e5efa65a-dec3-4bea-b2d7-85cd3db1469f" providerId="ADAL" clId="{54258010-310C-4EAF-9B30-66DF65BBF7BF}" dt="2025-07-10T06:46:04.492" v="15" actId="14826"/>
          <ac:picMkLst>
            <pc:docMk/>
            <pc:sldMk cId="843750999" sldId="2147483600"/>
            <ac:picMk id="18" creationId="{A94671F4-0B47-7491-8C89-64B70A4C289A}"/>
          </ac:picMkLst>
        </pc:picChg>
        <pc:picChg chg="mod">
          <ac:chgData name="Grace Kobunnoi" userId="e5efa65a-dec3-4bea-b2d7-85cd3db1469f" providerId="ADAL" clId="{54258010-310C-4EAF-9B30-66DF65BBF7BF}" dt="2025-07-10T06:46:08.492" v="16" actId="14826"/>
          <ac:picMkLst>
            <pc:docMk/>
            <pc:sldMk cId="843750999" sldId="2147483600"/>
            <ac:picMk id="20" creationId="{09A4EEF8-D30B-1D6A-9CF6-E9C857A66778}"/>
          </ac:picMkLst>
        </pc:picChg>
        <pc:picChg chg="mod">
          <ac:chgData name="Grace Kobunnoi" userId="e5efa65a-dec3-4bea-b2d7-85cd3db1469f" providerId="ADAL" clId="{54258010-310C-4EAF-9B30-66DF65BBF7BF}" dt="2025-07-10T06:46:12.440" v="17" actId="14826"/>
          <ac:picMkLst>
            <pc:docMk/>
            <pc:sldMk cId="843750999" sldId="2147483600"/>
            <ac:picMk id="25" creationId="{CF9EDE35-1F83-D6F3-270B-BC90062920AA}"/>
          </ac:picMkLst>
        </pc:picChg>
        <pc:picChg chg="mod">
          <ac:chgData name="Grace Kobunnoi" userId="e5efa65a-dec3-4bea-b2d7-85cd3db1469f" providerId="ADAL" clId="{54258010-310C-4EAF-9B30-66DF65BBF7BF}" dt="2025-07-10T06:46:21.166" v="19" actId="14826"/>
          <ac:picMkLst>
            <pc:docMk/>
            <pc:sldMk cId="843750999" sldId="2147483600"/>
            <ac:picMk id="29" creationId="{FC894CC7-8A4E-979E-DB39-93CEFA1A8DBA}"/>
          </ac:picMkLst>
        </pc:picChg>
        <pc:picChg chg="mod">
          <ac:chgData name="Grace Kobunnoi" userId="e5efa65a-dec3-4bea-b2d7-85cd3db1469f" providerId="ADAL" clId="{54258010-310C-4EAF-9B30-66DF65BBF7BF}" dt="2025-07-10T06:46:16.660" v="18" actId="14826"/>
          <ac:picMkLst>
            <pc:docMk/>
            <pc:sldMk cId="843750999" sldId="2147483600"/>
            <ac:picMk id="31" creationId="{996372D3-E9C5-5A27-1C1D-D96219EB9A29}"/>
          </ac:picMkLst>
        </pc:picChg>
        <pc:picChg chg="mod">
          <ac:chgData name="Grace Kobunnoi" userId="e5efa65a-dec3-4bea-b2d7-85cd3db1469f" providerId="ADAL" clId="{54258010-310C-4EAF-9B30-66DF65BBF7BF}" dt="2025-07-10T06:44:04.346" v="8" actId="14826"/>
          <ac:picMkLst>
            <pc:docMk/>
            <pc:sldMk cId="843750999" sldId="2147483600"/>
            <ac:picMk id="50" creationId="{4ED653D9-01CF-CA1C-4BB7-9DE1FDE1BCA7}"/>
          </ac:picMkLst>
        </pc:picChg>
        <pc:picChg chg="mod">
          <ac:chgData name="Grace Kobunnoi" userId="e5efa65a-dec3-4bea-b2d7-85cd3db1469f" providerId="ADAL" clId="{54258010-310C-4EAF-9B30-66DF65BBF7BF}" dt="2025-07-10T06:44:09.890" v="9" actId="14826"/>
          <ac:picMkLst>
            <pc:docMk/>
            <pc:sldMk cId="843750999" sldId="2147483600"/>
            <ac:picMk id="55" creationId="{02571E37-F500-597C-FB93-CD6F206F958A}"/>
          </ac:picMkLst>
        </pc:picChg>
        <pc:picChg chg="mod">
          <ac:chgData name="Grace Kobunnoi" userId="e5efa65a-dec3-4bea-b2d7-85cd3db1469f" providerId="ADAL" clId="{54258010-310C-4EAF-9B30-66DF65BBF7BF}" dt="2025-07-10T06:44:14.457" v="11" actId="14826"/>
          <ac:picMkLst>
            <pc:docMk/>
            <pc:sldMk cId="843750999" sldId="2147483600"/>
            <ac:picMk id="58" creationId="{07E34F6A-F11E-CE2A-95A5-2806466E64BE}"/>
          </ac:picMkLst>
        </pc:picChg>
        <pc:picChg chg="mod">
          <ac:chgData name="Grace Kobunnoi" userId="e5efa65a-dec3-4bea-b2d7-85cd3db1469f" providerId="ADAL" clId="{54258010-310C-4EAF-9B30-66DF65BBF7BF}" dt="2025-07-10T06:44:18.898" v="12" actId="14826"/>
          <ac:picMkLst>
            <pc:docMk/>
            <pc:sldMk cId="843750999" sldId="2147483600"/>
            <ac:picMk id="61" creationId="{5C88F1DB-C9D3-BBE8-A824-A63192F12149}"/>
          </ac:picMkLst>
        </pc:picChg>
        <pc:picChg chg="mod">
          <ac:chgData name="Grace Kobunnoi" userId="e5efa65a-dec3-4bea-b2d7-85cd3db1469f" providerId="ADAL" clId="{54258010-310C-4EAF-9B30-66DF65BBF7BF}" dt="2025-07-10T06:44:22.735" v="13" actId="14826"/>
          <ac:picMkLst>
            <pc:docMk/>
            <pc:sldMk cId="843750999" sldId="2147483600"/>
            <ac:picMk id="65" creationId="{E25CB74D-CD4F-13F1-13DA-EF6F373084CF}"/>
          </ac:picMkLst>
        </pc:picChg>
        <pc:picChg chg="mod">
          <ac:chgData name="Grace Kobunnoi" userId="e5efa65a-dec3-4bea-b2d7-85cd3db1469f" providerId="ADAL" clId="{54258010-310C-4EAF-9B30-66DF65BBF7BF}" dt="2025-07-10T06:44:27.274" v="14" actId="14826"/>
          <ac:picMkLst>
            <pc:docMk/>
            <pc:sldMk cId="843750999" sldId="2147483600"/>
            <ac:picMk id="67" creationId="{DF0056FD-D87B-C5C4-927E-7B0AA0D1C852}"/>
          </ac:picMkLst>
        </pc:picChg>
        <pc:picChg chg="mod">
          <ac:chgData name="Grace Kobunnoi" userId="e5efa65a-dec3-4bea-b2d7-85cd3db1469f" providerId="ADAL" clId="{54258010-310C-4EAF-9B30-66DF65BBF7BF}" dt="2025-07-10T06:43:26.523" v="7" actId="14826"/>
          <ac:picMkLst>
            <pc:docMk/>
            <pc:sldMk cId="843750999" sldId="2147483600"/>
            <ac:picMk id="71" creationId="{16648A90-16FE-99A5-45B0-A5B6FFE016B5}"/>
          </ac:picMkLst>
        </pc:picChg>
        <pc:picChg chg="mod">
          <ac:chgData name="Grace Kobunnoi" userId="e5efa65a-dec3-4bea-b2d7-85cd3db1469f" providerId="ADAL" clId="{54258010-310C-4EAF-9B30-66DF65BBF7BF}" dt="2025-07-10T06:43:11.634" v="5" actId="14826"/>
          <ac:picMkLst>
            <pc:docMk/>
            <pc:sldMk cId="843750999" sldId="2147483600"/>
            <ac:picMk id="73" creationId="{B43F5572-066D-75A6-D176-CB33A71C7F94}"/>
          </ac:picMkLst>
        </pc:picChg>
        <pc:picChg chg="mod">
          <ac:chgData name="Grace Kobunnoi" userId="e5efa65a-dec3-4bea-b2d7-85cd3db1469f" providerId="ADAL" clId="{54258010-310C-4EAF-9B30-66DF65BBF7BF}" dt="2025-07-10T06:43:02.075" v="3" actId="14826"/>
          <ac:picMkLst>
            <pc:docMk/>
            <pc:sldMk cId="843750999" sldId="2147483600"/>
            <ac:picMk id="77" creationId="{9E40BE3C-1EC4-94FB-A8CC-2CF9B028825C}"/>
          </ac:picMkLst>
        </pc:picChg>
        <pc:picChg chg="mod">
          <ac:chgData name="Grace Kobunnoi" userId="e5efa65a-dec3-4bea-b2d7-85cd3db1469f" providerId="ADAL" clId="{54258010-310C-4EAF-9B30-66DF65BBF7BF}" dt="2025-07-10T06:43:20.823" v="6" actId="14826"/>
          <ac:picMkLst>
            <pc:docMk/>
            <pc:sldMk cId="843750999" sldId="2147483600"/>
            <ac:picMk id="80" creationId="{5E15A450-8721-08C1-3A3D-02765CBF9A02}"/>
          </ac:picMkLst>
        </pc:picChg>
        <pc:picChg chg="mod">
          <ac:chgData name="Grace Kobunnoi" userId="e5efa65a-dec3-4bea-b2d7-85cd3db1469f" providerId="ADAL" clId="{54258010-310C-4EAF-9B30-66DF65BBF7BF}" dt="2025-07-10T06:43:06.605" v="4" actId="14826"/>
          <ac:picMkLst>
            <pc:docMk/>
            <pc:sldMk cId="843750999" sldId="2147483600"/>
            <ac:picMk id="83" creationId="{212448B7-3E90-124F-2826-DAE27FC1826F}"/>
          </ac:picMkLst>
        </pc:picChg>
        <pc:picChg chg="mod">
          <ac:chgData name="Grace Kobunnoi" userId="e5efa65a-dec3-4bea-b2d7-85cd3db1469f" providerId="ADAL" clId="{54258010-310C-4EAF-9B30-66DF65BBF7BF}" dt="2025-07-10T06:42:57.152" v="2" actId="14826"/>
          <ac:picMkLst>
            <pc:docMk/>
            <pc:sldMk cId="843750999" sldId="2147483600"/>
            <ac:picMk id="86" creationId="{A3A8691B-BEBC-972C-9DC7-D847739F160E}"/>
          </ac:picMkLst>
        </pc:picChg>
        <pc:picChg chg="mod">
          <ac:chgData name="Grace Kobunnoi" userId="e5efa65a-dec3-4bea-b2d7-85cd3db1469f" providerId="ADAL" clId="{54258010-310C-4EAF-9B30-66DF65BBF7BF}" dt="2025-07-10T06:48:10.494" v="25" actId="1076"/>
          <ac:picMkLst>
            <pc:docMk/>
            <pc:sldMk cId="843750999" sldId="2147483600"/>
            <ac:picMk id="89" creationId="{BE3E1B8F-C3D6-640A-34F1-269A166FE04E}"/>
          </ac:picMkLst>
        </pc:picChg>
        <pc:picChg chg="mod">
          <ac:chgData name="Grace Kobunnoi" userId="e5efa65a-dec3-4bea-b2d7-85cd3db1469f" providerId="ADAL" clId="{54258010-310C-4EAF-9B30-66DF65BBF7BF}" dt="2025-07-10T06:48:08.965" v="24" actId="14100"/>
          <ac:picMkLst>
            <pc:docMk/>
            <pc:sldMk cId="843750999" sldId="2147483600"/>
            <ac:picMk id="93" creationId="{32FF0230-A2EC-0D93-3027-26D1CA04CEE5}"/>
          </ac:picMkLst>
        </pc:picChg>
        <pc:picChg chg="del">
          <ac:chgData name="Grace Kobunnoi" userId="e5efa65a-dec3-4bea-b2d7-85cd3db1469f" providerId="ADAL" clId="{54258010-310C-4EAF-9B30-66DF65BBF7BF}" dt="2025-07-10T06:48:01.667" v="22" actId="478"/>
          <ac:picMkLst>
            <pc:docMk/>
            <pc:sldMk cId="843750999" sldId="2147483600"/>
            <ac:picMk id="97" creationId="{A51A594A-3281-88D1-2ACA-18F7C9E9848B}"/>
          </ac:picMkLst>
        </pc:picChg>
        <pc:picChg chg="del">
          <ac:chgData name="Grace Kobunnoi" userId="e5efa65a-dec3-4bea-b2d7-85cd3db1469f" providerId="ADAL" clId="{54258010-310C-4EAF-9B30-66DF65BBF7BF}" dt="2025-07-10T06:48:01.667" v="22" actId="478"/>
          <ac:picMkLst>
            <pc:docMk/>
            <pc:sldMk cId="843750999" sldId="2147483600"/>
            <ac:picMk id="101" creationId="{9F4D14D9-47F6-5C33-46BF-CB469B3F8FAE}"/>
          </ac:picMkLst>
        </pc:picChg>
        <pc:picChg chg="mod">
          <ac:chgData name="Grace Kobunnoi" userId="e5efa65a-dec3-4bea-b2d7-85cd3db1469f" providerId="ADAL" clId="{54258010-310C-4EAF-9B30-66DF65BBF7BF}" dt="2025-07-10T06:48:25.380" v="27" actId="14826"/>
          <ac:picMkLst>
            <pc:docMk/>
            <pc:sldMk cId="843750999" sldId="2147483600"/>
            <ac:picMk id="103" creationId="{9ADC2D26-269F-B8C4-EF04-7A0678A41010}"/>
          </ac:picMkLst>
        </pc:picChg>
        <pc:picChg chg="mod">
          <ac:chgData name="Grace Kobunnoi" userId="e5efa65a-dec3-4bea-b2d7-85cd3db1469f" providerId="ADAL" clId="{54258010-310C-4EAF-9B30-66DF65BBF7BF}" dt="2025-07-10T06:49:38.848" v="28" actId="14826"/>
          <ac:picMkLst>
            <pc:docMk/>
            <pc:sldMk cId="843750999" sldId="2147483600"/>
            <ac:picMk id="105" creationId="{3221E1EB-41AA-5F86-C529-E98AA86CF59B}"/>
          </ac:picMkLst>
        </pc:picChg>
        <pc:picChg chg="mod">
          <ac:chgData name="Grace Kobunnoi" userId="e5efa65a-dec3-4bea-b2d7-85cd3db1469f" providerId="ADAL" clId="{54258010-310C-4EAF-9B30-66DF65BBF7BF}" dt="2025-07-10T06:55:46.742" v="38" actId="14100"/>
          <ac:picMkLst>
            <pc:docMk/>
            <pc:sldMk cId="843750999" sldId="2147483600"/>
            <ac:picMk id="107" creationId="{7290177E-5DAD-389C-26F8-DE71544F34A8}"/>
          </ac:picMkLst>
        </pc:picChg>
        <pc:picChg chg="mod">
          <ac:chgData name="Grace Kobunnoi" userId="e5efa65a-dec3-4bea-b2d7-85cd3db1469f" providerId="ADAL" clId="{54258010-310C-4EAF-9B30-66DF65BBF7BF}" dt="2025-07-10T06:55:40.604" v="37" actId="552"/>
          <ac:picMkLst>
            <pc:docMk/>
            <pc:sldMk cId="843750999" sldId="2147483600"/>
            <ac:picMk id="109" creationId="{40BAFA5C-92F6-18ED-BECA-A88861B1C393}"/>
          </ac:picMkLst>
        </pc:picChg>
        <pc:picChg chg="mod">
          <ac:chgData name="Grace Kobunnoi" userId="e5efa65a-dec3-4bea-b2d7-85cd3db1469f" providerId="ADAL" clId="{54258010-310C-4EAF-9B30-66DF65BBF7BF}" dt="2025-07-10T06:55:46.742" v="38" actId="14100"/>
          <ac:picMkLst>
            <pc:docMk/>
            <pc:sldMk cId="843750999" sldId="2147483600"/>
            <ac:picMk id="111" creationId="{570C256D-8151-1CCD-0E05-2E1BBEF9C6A8}"/>
          </ac:picMkLst>
        </pc:picChg>
      </pc:sldChg>
      <pc:sldChg chg="addSp delSp modSp mod setBg">
        <pc:chgData name="Grace Kobunnoi" userId="e5efa65a-dec3-4bea-b2d7-85cd3db1469f" providerId="ADAL" clId="{54258010-310C-4EAF-9B30-66DF65BBF7BF}" dt="2025-07-10T07:01:37.305" v="229" actId="14100"/>
        <pc:sldMkLst>
          <pc:docMk/>
          <pc:sldMk cId="291499303" sldId="2147483602"/>
        </pc:sldMkLst>
        <pc:spChg chg="mod">
          <ac:chgData name="Grace Kobunnoi" userId="e5efa65a-dec3-4bea-b2d7-85cd3db1469f" providerId="ADAL" clId="{54258010-310C-4EAF-9B30-66DF65BBF7BF}" dt="2025-07-10T06:57:00.259" v="51" actId="207"/>
          <ac:spMkLst>
            <pc:docMk/>
            <pc:sldMk cId="291499303" sldId="2147483602"/>
            <ac:spMk id="3" creationId="{12ACF81C-A8A4-535E-9433-E220B67EFBE3}"/>
          </ac:spMkLst>
        </pc:spChg>
        <pc:spChg chg="mod">
          <ac:chgData name="Grace Kobunnoi" userId="e5efa65a-dec3-4bea-b2d7-85cd3db1469f" providerId="ADAL" clId="{54258010-310C-4EAF-9B30-66DF65BBF7BF}" dt="2025-07-10T07:01:37.305" v="229" actId="14100"/>
          <ac:spMkLst>
            <pc:docMk/>
            <pc:sldMk cId="291499303" sldId="2147483602"/>
            <ac:spMk id="8" creationId="{90345EB0-AAA1-8BC6-922E-7377168A6244}"/>
          </ac:spMkLst>
        </pc:spChg>
        <pc:graphicFrameChg chg="mod modGraphic">
          <ac:chgData name="Grace Kobunnoi" userId="e5efa65a-dec3-4bea-b2d7-85cd3db1469f" providerId="ADAL" clId="{54258010-310C-4EAF-9B30-66DF65BBF7BF}" dt="2025-07-10T07:01:24.042" v="224"/>
          <ac:graphicFrameMkLst>
            <pc:docMk/>
            <pc:sldMk cId="291499303" sldId="2147483602"/>
            <ac:graphicFrameMk id="7" creationId="{62333467-BAB5-77F3-FB33-CC6D43822B92}"/>
          </ac:graphicFrameMkLst>
        </pc:graphicFrameChg>
        <pc:picChg chg="add del mod">
          <ac:chgData name="Grace Kobunnoi" userId="e5efa65a-dec3-4bea-b2d7-85cd3db1469f" providerId="ADAL" clId="{54258010-310C-4EAF-9B30-66DF65BBF7BF}" dt="2025-07-10T07:01:27.583" v="225" actId="478"/>
          <ac:picMkLst>
            <pc:docMk/>
            <pc:sldMk cId="291499303" sldId="2147483602"/>
            <ac:picMk id="5" creationId="{9A166386-D4E4-5BAD-9461-21FC611AEA8E}"/>
          </ac:picMkLst>
        </pc:picChg>
      </pc:sldChg>
    </pc:docChg>
  </pc:docChgLst>
  <pc:docChgLst>
    <pc:chgData name="Lekan Olanrewaju" userId="S::lekan@binarystream.com::fc74c219-b416-4cea-bf4f-00b528b159f9" providerId="AD" clId="Web-{7ACE6FB3-212E-5CCB-3171-73CA293C9FEF}"/>
    <pc:docChg chg="modSld">
      <pc:chgData name="Lekan Olanrewaju" userId="S::lekan@binarystream.com::fc74c219-b416-4cea-bf4f-00b528b159f9" providerId="AD" clId="Web-{7ACE6FB3-212E-5CCB-3171-73CA293C9FEF}" dt="2025-07-10T19:30:38.562" v="367" actId="20577"/>
      <pc:docMkLst>
        <pc:docMk/>
      </pc:docMkLst>
      <pc:sldChg chg="modSp">
        <pc:chgData name="Lekan Olanrewaju" userId="S::lekan@binarystream.com::fc74c219-b416-4cea-bf4f-00b528b159f9" providerId="AD" clId="Web-{7ACE6FB3-212E-5CCB-3171-73CA293C9FEF}" dt="2025-07-10T19:30:38.562" v="367" actId="20577"/>
        <pc:sldMkLst>
          <pc:docMk/>
          <pc:sldMk cId="2682876187" sldId="2147479618"/>
        </pc:sldMkLst>
        <pc:spChg chg="mod">
          <ac:chgData name="Lekan Olanrewaju" userId="S::lekan@binarystream.com::fc74c219-b416-4cea-bf4f-00b528b159f9" providerId="AD" clId="Web-{7ACE6FB3-212E-5CCB-3171-73CA293C9FEF}" dt="2025-07-10T19:30:38.562" v="367" actId="20577"/>
          <ac:spMkLst>
            <pc:docMk/>
            <pc:sldMk cId="2682876187" sldId="2147479618"/>
            <ac:spMk id="5" creationId="{C900478E-B4FD-8CE9-E65C-B669DCC23130}"/>
          </ac:spMkLst>
        </pc:spChg>
      </pc:sldChg>
      <pc:sldChg chg="modSp">
        <pc:chgData name="Lekan Olanrewaju" userId="S::lekan@binarystream.com::fc74c219-b416-4cea-bf4f-00b528b159f9" providerId="AD" clId="Web-{7ACE6FB3-212E-5CCB-3171-73CA293C9FEF}" dt="2025-07-10T19:09:44.166" v="90" actId="20577"/>
        <pc:sldMkLst>
          <pc:docMk/>
          <pc:sldMk cId="3685049053" sldId="2147483596"/>
        </pc:sldMkLst>
        <pc:spChg chg="mod">
          <ac:chgData name="Lekan Olanrewaju" userId="S::lekan@binarystream.com::fc74c219-b416-4cea-bf4f-00b528b159f9" providerId="AD" clId="Web-{7ACE6FB3-212E-5CCB-3171-73CA293C9FEF}" dt="2025-07-10T19:09:44.166" v="90" actId="20577"/>
          <ac:spMkLst>
            <pc:docMk/>
            <pc:sldMk cId="3685049053" sldId="2147483596"/>
            <ac:spMk id="5" creationId="{C362EB9C-C830-51D2-2524-99F09305680D}"/>
          </ac:spMkLst>
        </pc:spChg>
      </pc:sldChg>
      <pc:sldChg chg="modSp">
        <pc:chgData name="Lekan Olanrewaju" userId="S::lekan@binarystream.com::fc74c219-b416-4cea-bf4f-00b528b159f9" providerId="AD" clId="Web-{7ACE6FB3-212E-5CCB-3171-73CA293C9FEF}" dt="2025-07-10T19:10:26.199" v="101" actId="20577"/>
        <pc:sldMkLst>
          <pc:docMk/>
          <pc:sldMk cId="1345625525" sldId="2147483597"/>
        </pc:sldMkLst>
        <pc:spChg chg="mod">
          <ac:chgData name="Lekan Olanrewaju" userId="S::lekan@binarystream.com::fc74c219-b416-4cea-bf4f-00b528b159f9" providerId="AD" clId="Web-{7ACE6FB3-212E-5CCB-3171-73CA293C9FEF}" dt="2025-07-10T19:10:26.199" v="101" actId="20577"/>
          <ac:spMkLst>
            <pc:docMk/>
            <pc:sldMk cId="1345625525" sldId="2147483597"/>
            <ac:spMk id="8" creationId="{F5096897-79DE-5BE8-025E-AA0FB8433F69}"/>
          </ac:spMkLst>
        </pc:spChg>
      </pc:sldChg>
      <pc:sldChg chg="modSp">
        <pc:chgData name="Lekan Olanrewaju" userId="S::lekan@binarystream.com::fc74c219-b416-4cea-bf4f-00b528b159f9" providerId="AD" clId="Web-{7ACE6FB3-212E-5CCB-3171-73CA293C9FEF}" dt="2025-07-10T19:25:42.034" v="283" actId="20577"/>
        <pc:sldMkLst>
          <pc:docMk/>
          <pc:sldMk cId="647721836" sldId="2147483598"/>
        </pc:sldMkLst>
        <pc:spChg chg="mod">
          <ac:chgData name="Lekan Olanrewaju" userId="S::lekan@binarystream.com::fc74c219-b416-4cea-bf4f-00b528b159f9" providerId="AD" clId="Web-{7ACE6FB3-212E-5CCB-3171-73CA293C9FEF}" dt="2025-07-10T19:05:33.109" v="21" actId="20577"/>
          <ac:spMkLst>
            <pc:docMk/>
            <pc:sldMk cId="647721836" sldId="2147483598"/>
            <ac:spMk id="3" creationId="{A4FE37D3-3D0B-F3F5-8082-3B4719F527C8}"/>
          </ac:spMkLst>
        </pc:spChg>
        <pc:spChg chg="mod">
          <ac:chgData name="Lekan Olanrewaju" userId="S::lekan@binarystream.com::fc74c219-b416-4cea-bf4f-00b528b159f9" providerId="AD" clId="Web-{7ACE6FB3-212E-5CCB-3171-73CA293C9FEF}" dt="2025-07-10T19:06:58.847" v="59" actId="20577"/>
          <ac:spMkLst>
            <pc:docMk/>
            <pc:sldMk cId="647721836" sldId="2147483598"/>
            <ac:spMk id="13" creationId="{73495BEB-7A47-0408-2F7D-945F236F71AB}"/>
          </ac:spMkLst>
        </pc:spChg>
        <pc:spChg chg="mod">
          <ac:chgData name="Lekan Olanrewaju" userId="S::lekan@binarystream.com::fc74c219-b416-4cea-bf4f-00b528b159f9" providerId="AD" clId="Web-{7ACE6FB3-212E-5CCB-3171-73CA293C9FEF}" dt="2025-07-10T19:07:13.145" v="69" actId="20577"/>
          <ac:spMkLst>
            <pc:docMk/>
            <pc:sldMk cId="647721836" sldId="2147483598"/>
            <ac:spMk id="19" creationId="{CB394803-2466-7998-ED30-2196CBCFAB5F}"/>
          </ac:spMkLst>
        </pc:spChg>
        <pc:spChg chg="mod">
          <ac:chgData name="Lekan Olanrewaju" userId="S::lekan@binarystream.com::fc74c219-b416-4cea-bf4f-00b528b159f9" providerId="AD" clId="Web-{7ACE6FB3-212E-5CCB-3171-73CA293C9FEF}" dt="2025-07-10T19:25:42.034" v="283" actId="20577"/>
          <ac:spMkLst>
            <pc:docMk/>
            <pc:sldMk cId="647721836" sldId="2147483598"/>
            <ac:spMk id="20" creationId="{77AEDB89-4690-BE2C-2E91-C2A65916E32A}"/>
          </ac:spMkLst>
        </pc:spChg>
      </pc:sldChg>
      <pc:sldChg chg="modSp">
        <pc:chgData name="Lekan Olanrewaju" userId="S::lekan@binarystream.com::fc74c219-b416-4cea-bf4f-00b528b159f9" providerId="AD" clId="Web-{7ACE6FB3-212E-5CCB-3171-73CA293C9FEF}" dt="2025-07-10T19:28:40.948" v="352" actId="20577"/>
        <pc:sldMkLst>
          <pc:docMk/>
          <pc:sldMk cId="2849475655" sldId="2147483599"/>
        </pc:sldMkLst>
        <pc:spChg chg="mod">
          <ac:chgData name="Lekan Olanrewaju" userId="S::lekan@binarystream.com::fc74c219-b416-4cea-bf4f-00b528b159f9" providerId="AD" clId="Web-{7ACE6FB3-212E-5CCB-3171-73CA293C9FEF}" dt="2025-07-10T19:27:20.023" v="313" actId="20577"/>
          <ac:spMkLst>
            <pc:docMk/>
            <pc:sldMk cId="2849475655" sldId="2147483599"/>
            <ac:spMk id="4" creationId="{EA72AE43-BAA3-631C-0B85-28852317FB8E}"/>
          </ac:spMkLst>
        </pc:spChg>
        <pc:spChg chg="mod">
          <ac:chgData name="Lekan Olanrewaju" userId="S::lekan@binarystream.com::fc74c219-b416-4cea-bf4f-00b528b159f9" providerId="AD" clId="Web-{7ACE6FB3-212E-5CCB-3171-73CA293C9FEF}" dt="2025-07-10T19:28:40.948" v="352" actId="20577"/>
          <ac:spMkLst>
            <pc:docMk/>
            <pc:sldMk cId="2849475655" sldId="2147483599"/>
            <ac:spMk id="7" creationId="{2F8A9BF0-F1B0-FCE4-A629-94EE81BA8CED}"/>
          </ac:spMkLst>
        </pc:spChg>
        <pc:spChg chg="mod">
          <ac:chgData name="Lekan Olanrewaju" userId="S::lekan@binarystream.com::fc74c219-b416-4cea-bf4f-00b528b159f9" providerId="AD" clId="Web-{7ACE6FB3-212E-5CCB-3171-73CA293C9FEF}" dt="2025-07-10T19:09:36.150" v="88" actId="20577"/>
          <ac:spMkLst>
            <pc:docMk/>
            <pc:sldMk cId="2849475655" sldId="2147483599"/>
            <ac:spMk id="14" creationId="{8BE57292-63C9-243E-6255-21EE5239C6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31DFC-A3CB-45FB-8DDA-588F7FD2440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240BF-BC82-43DC-8445-FD4EA3289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6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B93A-0658-4C7F-3AA6-9DF61B27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5992F-6559-CE5C-71A7-5AEAA398D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D99AD-EE9C-60D6-54BF-07D176930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34E8C-DABA-1781-9C89-8AD9EE53F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FC92D-D11E-4CC1-A5E3-C506190E1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38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A867-49CA-2AD0-DE3D-35F10ED17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6745A-217D-52A5-62E3-D6DDA5C18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E3467-3B47-FF60-629B-30B6E888C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4CA7-AC30-5590-7DA6-821A8BD36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9AF2C-324A-44E8-94CF-A5A0A11E3E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3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00"/>
              </a:spcAft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F7FEB2-C603-8B40-9FCD-FDDC87FF0CA4}" type="datetime8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2025-07-10 12:31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85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61DAB-D93E-49CA-B245-379601CFE8D0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7/10/2025 12:31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7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581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244">
          <p15:clr>
            <a:srgbClr val="A4A3A4"/>
          </p15:clr>
        </p15:guide>
        <p15:guide id="7" pos="301">
          <p15:clr>
            <a:srgbClr val="A4A3A4"/>
          </p15:clr>
        </p15:guide>
        <p15:guide id="8" pos="429">
          <p15:clr>
            <a:srgbClr val="A4A3A4"/>
          </p15:clr>
        </p15:guide>
        <p15:guide id="9" pos="487">
          <p15:clr>
            <a:srgbClr val="A4A3A4"/>
          </p15:clr>
        </p15:guide>
        <p15:guide id="10" pos="615">
          <p15:clr>
            <a:srgbClr val="A4A3A4"/>
          </p15:clr>
        </p15:guide>
        <p15:guide id="11" pos="672">
          <p15:clr>
            <a:srgbClr val="A4A3A4"/>
          </p15:clr>
        </p15:guide>
        <p15:guide id="12" pos="801">
          <p15:clr>
            <a:srgbClr val="A4A3A4"/>
          </p15:clr>
        </p15:guide>
        <p15:guide id="13" pos="858">
          <p15:clr>
            <a:srgbClr val="A4A3A4"/>
          </p15:clr>
        </p15:guide>
        <p15:guide id="14" pos="989">
          <p15:clr>
            <a:srgbClr val="A4A3A4"/>
          </p15:clr>
        </p15:guide>
        <p15:guide id="15" pos="1047">
          <p15:clr>
            <a:srgbClr val="A4A3A4"/>
          </p15:clr>
        </p15:guide>
        <p15:guide id="16" pos="1174">
          <p15:clr>
            <a:srgbClr val="A4A3A4"/>
          </p15:clr>
        </p15:guide>
        <p15:guide id="17" pos="1229">
          <p15:clr>
            <a:srgbClr val="A4A3A4"/>
          </p15:clr>
        </p15:guide>
        <p15:guide id="18" pos="1358">
          <p15:clr>
            <a:srgbClr val="A4A3A4"/>
          </p15:clr>
        </p15:guide>
        <p15:guide id="19" pos="1417">
          <p15:clr>
            <a:srgbClr val="A4A3A4"/>
          </p15:clr>
        </p15:guide>
        <p15:guide id="20" pos="1544">
          <p15:clr>
            <a:srgbClr val="A4A3A4"/>
          </p15:clr>
        </p15:guide>
        <p15:guide id="21" pos="1601">
          <p15:clr>
            <a:srgbClr val="A4A3A4"/>
          </p15:clr>
        </p15:guide>
        <p15:guide id="22" pos="1729">
          <p15:clr>
            <a:srgbClr val="A4A3A4"/>
          </p15:clr>
        </p15:guide>
        <p15:guide id="23" pos="1787">
          <p15:clr>
            <a:srgbClr val="A4A3A4"/>
          </p15:clr>
        </p15:guide>
        <p15:guide id="24" pos="1915">
          <p15:clr>
            <a:srgbClr val="A4A3A4"/>
          </p15:clr>
        </p15:guide>
        <p15:guide id="25" pos="1973">
          <p15:clr>
            <a:srgbClr val="A4A3A4"/>
          </p15:clr>
        </p15:guide>
        <p15:guide id="26" pos="2101">
          <p15:clr>
            <a:srgbClr val="A4A3A4"/>
          </p15:clr>
        </p15:guide>
        <p15:guide id="27" pos="2158">
          <p15:clr>
            <a:srgbClr val="A4A3A4"/>
          </p15:clr>
        </p15:guide>
        <p15:guide id="28" orient="horz" pos="1005">
          <p15:clr>
            <a:srgbClr val="5ACBF0"/>
          </p15:clr>
        </p15:guide>
        <p15:guide id="29" orient="horz" pos="1412">
          <p15:clr>
            <a:srgbClr val="5ACBF0"/>
          </p15:clr>
        </p15:guide>
        <p15:guide id="30" orient="horz" pos="32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quare Photo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0285C0-813F-A744-BFD3-CF358EAC83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9075" y="0"/>
            <a:ext cx="6892925" cy="64573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B1F25D-69F5-D649-BBA0-613396C764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4416425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E421BE-E139-D243-8336-8A8C46F7F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200" y="1436688"/>
            <a:ext cx="3470275" cy="2302169"/>
          </a:xfrm>
        </p:spPr>
        <p:txBody>
          <a:bodyPr/>
          <a:lstStyle>
            <a:lvl1pPr marL="0" indent="0">
              <a:buFontTx/>
              <a:buNone/>
              <a:defRPr sz="2200"/>
            </a:lvl1pPr>
            <a:lvl2pPr marL="228600" indent="0">
              <a:buFontTx/>
              <a:buNone/>
              <a:defRPr sz="2200"/>
            </a:lvl2pPr>
            <a:lvl3pPr marL="457200" indent="0">
              <a:buFontTx/>
              <a:buNone/>
              <a:defRPr sz="2200"/>
            </a:lvl3pPr>
            <a:lvl4pPr marL="661988" indent="0">
              <a:buFontTx/>
              <a:buNone/>
              <a:defRPr sz="2200"/>
            </a:lvl4pPr>
            <a:lvl5pPr marL="855663" indent="0">
              <a:buFontTx/>
              <a:buNone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537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8" pos="3160">
          <p15:clr>
            <a:srgbClr val="A4A3A4"/>
          </p15:clr>
        </p15:guide>
        <p15:guide id="19" pos="3341">
          <p15:clr>
            <a:srgbClr val="A4A3A4"/>
          </p15:clr>
        </p15:guide>
        <p15:guide id="28" orient="horz" pos="905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3545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6789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485A-8113-E9BA-ADD9-8A08911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E72B-DBCF-0BB1-6D82-5699F90D1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7F983-ECE3-718E-FB29-230173855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7A9AC-950E-9E3F-B528-32B9EED39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BB496-6A12-7CC8-2A04-D46CF3B6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4977A-89DD-3CBB-028C-3365D37D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Black Bkg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5715040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1226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132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0156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4" y="457200"/>
            <a:ext cx="11018520" cy="1559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3" y="1435504"/>
            <a:ext cx="11018520" cy="454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2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5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500" tIns="41199" rIns="51500" bIns="411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2626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76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1"/>
            <a:ext cx="292607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500" tIns="41199" rIns="51500" bIns="411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2626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76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61" r:id="rId7"/>
  </p:sldLayoutIdLst>
  <p:transition>
    <p:fade/>
  </p:transition>
  <p:txStyles>
    <p:titleStyle>
      <a:lvl1pPr algn="l" defTabSz="262703" rtl="0" eaLnBrk="1" latinLnBrk="0" hangingPunct="1">
        <a:lnSpc>
          <a:spcPct val="100000"/>
        </a:lnSpc>
        <a:spcBef>
          <a:spcPct val="0"/>
        </a:spcBef>
        <a:buNone/>
        <a:defRPr lang="en-US" sz="1014" b="0" kern="1200" cap="none" spc="-14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64384" marR="0" indent="-64384" algn="l" defTabSz="26270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789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128768" marR="0" indent="-64384" algn="l" defTabSz="26270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564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185104" marR="0" indent="-56336" algn="l" defTabSz="26270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45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237417" marR="0" indent="-50971" algn="l" defTabSz="26270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94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288387" marR="0" indent="-47393" algn="l" defTabSz="26270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94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722431" indent="-65676" algn="l" defTabSz="262703" rtl="0" eaLnBrk="1" latinLnBrk="0" hangingPunct="1">
        <a:spcBef>
          <a:spcPct val="20000"/>
        </a:spcBef>
        <a:buFont typeface="Arial" pitchFamily="34" charset="0"/>
        <a:buChar char="•"/>
        <a:defRPr sz="564" kern="1200">
          <a:solidFill>
            <a:schemeClr val="tx1"/>
          </a:solidFill>
          <a:latin typeface="+mn-lt"/>
          <a:ea typeface="+mn-ea"/>
          <a:cs typeface="+mn-cs"/>
        </a:defRPr>
      </a:lvl6pPr>
      <a:lvl7pPr marL="853783" indent="-65676" algn="l" defTabSz="262703" rtl="0" eaLnBrk="1" latinLnBrk="0" hangingPunct="1">
        <a:spcBef>
          <a:spcPct val="20000"/>
        </a:spcBef>
        <a:buFont typeface="Arial" pitchFamily="34" charset="0"/>
        <a:buChar char="•"/>
        <a:defRPr sz="564" kern="1200">
          <a:solidFill>
            <a:schemeClr val="tx1"/>
          </a:solidFill>
          <a:latin typeface="+mn-lt"/>
          <a:ea typeface="+mn-ea"/>
          <a:cs typeface="+mn-cs"/>
        </a:defRPr>
      </a:lvl7pPr>
      <a:lvl8pPr marL="985134" indent="-65676" algn="l" defTabSz="262703" rtl="0" eaLnBrk="1" latinLnBrk="0" hangingPunct="1">
        <a:spcBef>
          <a:spcPct val="20000"/>
        </a:spcBef>
        <a:buFont typeface="Arial" pitchFamily="34" charset="0"/>
        <a:buChar char="•"/>
        <a:defRPr sz="564" kern="1200">
          <a:solidFill>
            <a:schemeClr val="tx1"/>
          </a:solidFill>
          <a:latin typeface="+mn-lt"/>
          <a:ea typeface="+mn-ea"/>
          <a:cs typeface="+mn-cs"/>
        </a:defRPr>
      </a:lvl8pPr>
      <a:lvl9pPr marL="1116485" indent="-65676" algn="l" defTabSz="262703" rtl="0" eaLnBrk="1" latinLnBrk="0" hangingPunct="1">
        <a:spcBef>
          <a:spcPct val="20000"/>
        </a:spcBef>
        <a:buFont typeface="Arial" pitchFamily="34" charset="0"/>
        <a:buChar char="•"/>
        <a:defRPr sz="5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1pPr>
      <a:lvl2pPr marL="131351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2pPr>
      <a:lvl3pPr marL="262703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3pPr>
      <a:lvl4pPr marL="394054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4pPr>
      <a:lvl5pPr marL="525404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5pPr>
      <a:lvl6pPr marL="656756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6pPr>
      <a:lvl7pPr marL="788107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7pPr>
      <a:lvl8pPr marL="919458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8pPr>
      <a:lvl9pPr marL="1050809" algn="l" defTabSz="262703" rtl="0" eaLnBrk="1" latinLnBrk="0" hangingPunct="1">
        <a:defRPr sz="5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113">
          <p15:clr>
            <a:srgbClr val="C35EA4"/>
          </p15:clr>
        </p15:guide>
        <p15:guide id="17" pos="2289">
          <p15:clr>
            <a:srgbClr val="C35EA4"/>
          </p15:clr>
        </p15:guide>
        <p15:guide id="25" orient="horz" pos="410">
          <p15:clr>
            <a:srgbClr val="C35EA4"/>
          </p15:clr>
        </p15:guide>
        <p15:guide id="26" orient="horz" pos="4386">
          <p15:clr>
            <a:srgbClr val="C35EA4"/>
          </p15:clr>
        </p15:guide>
        <p15:guide id="27" orient="horz" pos="204">
          <p15:clr>
            <a:srgbClr val="A4A3A4"/>
          </p15:clr>
        </p15:guide>
        <p15:guide id="28" pos="60">
          <p15:clr>
            <a:srgbClr val="A4A3A4"/>
          </p15:clr>
        </p15:guide>
        <p15:guide id="29" orient="horz" pos="4593">
          <p15:clr>
            <a:srgbClr val="A4A3A4"/>
          </p15:clr>
        </p15:guide>
        <p15:guide id="30" pos="2342">
          <p15:clr>
            <a:srgbClr val="A4A3A4"/>
          </p15:clr>
        </p15:guide>
        <p15:guide id="31" orient="horz" pos="44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hyperlink" Target="https://binarystream.com/partner-campaign-center/" TargetMode="External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hyperlink" Target="https://knowledge.binarystream.com/hubfs/Branding%20Documents/Binary%20Stream%20Logos/2024%20New%20Logos/DynamicsStack%20Logo/DS%20Suite%20Logos/Screen/PNG/DS_MeM_White.png" TargetMode="External"/><Relationship Id="rId3" Type="http://schemas.openxmlformats.org/officeDocument/2006/relationships/image" Target="../media/image4.png"/><Relationship Id="rId21" Type="http://schemas.openxmlformats.org/officeDocument/2006/relationships/hyperlink" Target="https://knowledge.binarystream.com/hubfs/Branding%20Documents/Binary%20Stream%20Logos/2024%20New%20Logos/Screen/PNG/1.%20Main%20Logo%20-%20Brandmark/Binary_Stream_Brandmark_White.png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hyperlink" Target="https://knowledge.binarystream.com/hubfs/Branding%20Documents/Binary%20Stream%20Logos/2024%20New%20Logos/DynamicsStack%20Logo/DS%20Suite%20Logos/Screen/PNG/DS_MeM_Main.png" TargetMode="External"/><Relationship Id="rId2" Type="http://schemas.openxmlformats.org/officeDocument/2006/relationships/hyperlink" Target="https://knowledge.binarystream.com/hubfs/Branding%20Documents/Binary%20Stream%20Logos/2024%20New%20Logos/Print/SVG/1.%20Main%20Logo%20%20-%20Brandmark/PRINT_Brandmark_Main.svg" TargetMode="External"/><Relationship Id="rId16" Type="http://schemas.openxmlformats.org/officeDocument/2006/relationships/image" Target="../media/image46.svg"/><Relationship Id="rId20" Type="http://schemas.openxmlformats.org/officeDocument/2006/relationships/hyperlink" Target="https://knowledge.binarystream.com/hubfs/Branding%20Documents/Binary%20Stream%20Logos/2024%20New%20Logos/Screen/PNG/1.%20Main%20Logo%20-%20Brandmark/Binary_Stream_Brandmark_Reverse.png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hyperlink" Target="https://knowledge.binarystream.com/hubfs/Branding%20Documents/Binary%20Stream%20Logos/2024%20New%20Logos/DynamicsStack%20Logo/DynamicsStack%20Logos/Screen/PNG/DS_Logo_White.png" TargetMode="External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hyperlink" Target="https://knowledge.binarystream.com/hubfs/Branding%20Documents/Binary%20Stream%20Logos/2024%20New%20Logos/DynamicsStack%20Logo/DynamicsStack%20Logos/Screen/PNG/DS_Tagmark_Reverse.png" TargetMode="External"/><Relationship Id="rId10" Type="http://schemas.openxmlformats.org/officeDocument/2006/relationships/image" Target="../media/image40.svg"/><Relationship Id="rId19" Type="http://schemas.openxmlformats.org/officeDocument/2006/relationships/hyperlink" Target="https://knowledge.binarystream.com/hubfs/Branding%20Documents/Binary%20Stream%20Logos/2024%20New%20Logos/Screen/PNG/1.%20Main%20Logo%20-%20Brandmark/Binary_Stream_Brandmark_Main.png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hyperlink" Target="https://knowledge.binarystream.com/hubfs/Branding%20Documents/Binary%20Stream%20Logos/2024%20New%20Logos/DynamicsStack%20Logo/DynamicsStack%20Logos/Screen/PNG/DS_Tagmark_Main.p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onts.google.com/specimen/Manrope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tx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62EB9C-C830-51D2-2524-99F09305680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338888" y="2854325"/>
            <a:ext cx="5453062" cy="1574800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chemeClr val="accent1"/>
                </a:solidFill>
                <a:latin typeface="Manrope ExtraBold"/>
                <a:cs typeface="Segoe UI"/>
              </a:rPr>
              <a:t>Subscription Billing: </a:t>
            </a:r>
            <a:r>
              <a:rPr lang="en-US" sz="2500">
                <a:solidFill>
                  <a:schemeClr val="accent1"/>
                </a:solidFill>
                <a:latin typeface="Manrope SemiBold"/>
                <a:cs typeface="Segoe UI"/>
              </a:rPr>
              <a:t>Beyond the Business Central Core.</a:t>
            </a:r>
            <a:br>
              <a:rPr lang="en-US" sz="2500">
                <a:latin typeface="Manrope SemiBold" pitchFamily="2" charset="0"/>
              </a:rPr>
            </a:br>
            <a:r>
              <a:rPr lang="en-US" sz="2500">
                <a:solidFill>
                  <a:schemeClr val="accent1"/>
                </a:solidFill>
                <a:latin typeface="Manrope SemiBold"/>
                <a:cs typeface="Segoe UI"/>
              </a:rPr>
              <a:t>Campaign-in-a-box </a:t>
            </a:r>
            <a:br>
              <a:rPr lang="en-US" sz="2500">
                <a:latin typeface="Manrope SemiBold" pitchFamily="2" charset="0"/>
              </a:rPr>
            </a:br>
            <a:r>
              <a:rPr lang="en-US" sz="2500">
                <a:solidFill>
                  <a:schemeClr val="accent1"/>
                </a:solidFill>
                <a:latin typeface="Manrope SemiBold"/>
                <a:cs typeface="Segoe UI"/>
              </a:rPr>
              <a:t>execution guide</a:t>
            </a:r>
            <a:r>
              <a:rPr lang="en-US" sz="2500" b="1">
                <a:solidFill>
                  <a:schemeClr val="accent1"/>
                </a:solidFill>
                <a:latin typeface="Manrope ExtraBold"/>
                <a:cs typeface="Segoe UI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A0C3CD-8FB8-860E-D73A-B6B70C97D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69783" y="1442725"/>
            <a:ext cx="1097089" cy="1097089"/>
          </a:xfrm>
          <a:prstGeom prst="rect">
            <a:avLst/>
          </a:prstGeom>
        </p:spPr>
      </p:pic>
      <p:sp>
        <p:nvSpPr>
          <p:cNvPr id="2" name="Round Same Side Corner Rectangle 40">
            <a:extLst>
              <a:ext uri="{FF2B5EF4-FFF2-40B4-BE49-F238E27FC236}">
                <a16:creationId xmlns:a16="http://schemas.microsoft.com/office/drawing/2014/main" id="{8B18D793-8BE3-6BFD-F0E8-675A4126DF29}"/>
              </a:ext>
            </a:extLst>
          </p:cNvPr>
          <p:cNvSpPr/>
          <p:nvPr/>
        </p:nvSpPr>
        <p:spPr bwMode="auto">
          <a:xfrm rot="5400000">
            <a:off x="532779" y="714896"/>
            <a:ext cx="4663847" cy="5729405"/>
          </a:xfrm>
          <a:prstGeom prst="round2SameRect">
            <a:avLst>
              <a:gd name="adj1" fmla="val 25483"/>
              <a:gd name="adj2" fmla="val 0"/>
            </a:avLst>
          </a:prstGeom>
          <a:blipFill dpi="0" rotWithShape="0">
            <a:blip r:embed="rId5"/>
            <a:srcRect/>
            <a:stretch>
              <a:fillRect l="-20678"/>
            </a:stretch>
          </a:blipFill>
          <a:ln w="12700" cap="rnd" cmpd="sng" algn="ctr">
            <a:noFill/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F01C-64D1-F903-80B5-9B80FCC5A91C}"/>
              </a:ext>
            </a:extLst>
          </p:cNvPr>
          <p:cNvSpPr txBox="1">
            <a:spLocks/>
          </p:cNvSpPr>
          <p:nvPr/>
        </p:nvSpPr>
        <p:spPr>
          <a:xfrm>
            <a:off x="6224501" y="4892095"/>
            <a:ext cx="563412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r" defTabSz="914341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1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chemeClr val="accent1"/>
                </a:solidFill>
                <a:latin typeface="Manrope" pitchFamily="2" charset="0"/>
                <a:ea typeface="+mn-lt"/>
                <a:cs typeface="Segoe UI"/>
              </a:rPr>
              <a:t>Resources to drive conversation, engage customers, and drive demand.</a:t>
            </a:r>
            <a:endParaRPr lang="en-US" sz="1800">
              <a:solidFill>
                <a:schemeClr val="accent1"/>
              </a:solidFill>
              <a:latin typeface="Manrope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2F5B231-59FD-3D84-72B3-75657CB58289}"/>
              </a:ext>
            </a:extLst>
          </p:cNvPr>
          <p:cNvSpPr txBox="1">
            <a:spLocks/>
          </p:cNvSpPr>
          <p:nvPr/>
        </p:nvSpPr>
        <p:spPr>
          <a:xfrm>
            <a:off x="6262602" y="6163635"/>
            <a:ext cx="2551198" cy="24622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  <a:latin typeface="Manrope SemiBold" pitchFamily="2" charset="0"/>
                <a:cs typeface="Segoe UI"/>
              </a:rPr>
              <a:t>July 2025.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595C7E-8821-4842-923C-D05C7ABD7E66}"/>
              </a:ext>
            </a:extLst>
          </p:cNvPr>
          <p:cNvCxnSpPr/>
          <p:nvPr/>
        </p:nvCxnSpPr>
        <p:spPr>
          <a:xfrm>
            <a:off x="6276975" y="4667250"/>
            <a:ext cx="5486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E4D14F9F-960A-5C4F-3949-A0D9DD1F8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5761" y="172439"/>
            <a:ext cx="2733040" cy="8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905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B2E6-969B-EAAB-3487-442EC800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93" y="172620"/>
            <a:ext cx="10527890" cy="993725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chemeClr val="accent1"/>
                </a:solidFill>
                <a:latin typeface="Manrope ExtraBold" pitchFamily="2" charset="0"/>
              </a:rPr>
              <a:t>Customization tips.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3F316D-44AA-E09B-1D23-EB018889544D}"/>
              </a:ext>
            </a:extLst>
          </p:cNvPr>
          <p:cNvSpPr/>
          <p:nvPr/>
        </p:nvSpPr>
        <p:spPr>
          <a:xfrm>
            <a:off x="814168" y="1791894"/>
            <a:ext cx="2578608" cy="1087145"/>
          </a:xfrm>
          <a:prstGeom prst="roundRect">
            <a:avLst/>
          </a:prstGeom>
          <a:solidFill>
            <a:schemeClr val="accent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91694-FF36-2C4F-9BCA-181A04D7C564}"/>
              </a:ext>
            </a:extLst>
          </p:cNvPr>
          <p:cNvSpPr txBox="1"/>
          <p:nvPr/>
        </p:nvSpPr>
        <p:spPr>
          <a:xfrm>
            <a:off x="1117243" y="2006724"/>
            <a:ext cx="1911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Manrope ExtraBold" pitchFamily="2" charset="0"/>
              </a:rPr>
              <a:t>Branding visual assets.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0EEF9D-4D9F-DF2F-E60C-32C395A889FA}"/>
              </a:ext>
            </a:extLst>
          </p:cNvPr>
          <p:cNvSpPr/>
          <p:nvPr/>
        </p:nvSpPr>
        <p:spPr>
          <a:xfrm>
            <a:off x="3559669" y="1785757"/>
            <a:ext cx="8443033" cy="1106424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9E90B-458B-1815-2296-A5B592AB75A1}"/>
              </a:ext>
            </a:extLst>
          </p:cNvPr>
          <p:cNvSpPr txBox="1"/>
          <p:nvPr/>
        </p:nvSpPr>
        <p:spPr>
          <a:xfrm>
            <a:off x="3701063" y="1980633"/>
            <a:ext cx="8340141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cs typeface="Arial"/>
              </a:rPr>
              <a:t>Update colors, logos, and headers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 on editable files like the PowerPoint </a:t>
            </a:r>
            <a:r>
              <a:rPr lang="en-US" sz="1200" err="1">
                <a:solidFill>
                  <a:schemeClr val="accent5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 and landing page template.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Replace the placeholder logo with your own on: </a:t>
            </a:r>
            <a:r>
              <a:rPr lang="en-US" sz="1200" err="1">
                <a:solidFill>
                  <a:schemeClr val="accent5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, </a:t>
            </a:r>
            <a:r>
              <a:rPr lang="en-US" sz="1200" err="1">
                <a:solidFill>
                  <a:schemeClr val="accent5"/>
                </a:solidFill>
                <a:latin typeface="Manrope" pitchFamily="2" charset="0"/>
                <a:cs typeface="Arial"/>
              </a:rPr>
              <a:t>em</a:t>
            </a: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ails, case study, social ads, web banners, etc.</a:t>
            </a:r>
            <a:endParaRPr lang="en-US" sz="12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Each asset contains customization instructions and tips.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397D63-608C-BEB9-5E47-BFBF609C8B79}"/>
              </a:ext>
            </a:extLst>
          </p:cNvPr>
          <p:cNvSpPr/>
          <p:nvPr/>
        </p:nvSpPr>
        <p:spPr>
          <a:xfrm>
            <a:off x="814168" y="3116584"/>
            <a:ext cx="2578608" cy="1087145"/>
          </a:xfrm>
          <a:prstGeom prst="roundRect">
            <a:avLst/>
          </a:prstGeom>
          <a:solidFill>
            <a:schemeClr val="accent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8082A-38E2-5FE7-4912-D6EC7163BADB}"/>
              </a:ext>
            </a:extLst>
          </p:cNvPr>
          <p:cNvSpPr txBox="1"/>
          <p:nvPr/>
        </p:nvSpPr>
        <p:spPr>
          <a:xfrm>
            <a:off x="1117243" y="3331414"/>
            <a:ext cx="1911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Manrope ExtraBold" pitchFamily="2" charset="0"/>
              </a:rPr>
              <a:t>Customizing copy.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AC144C-AF50-B188-0390-5F719EE9A0E1}"/>
              </a:ext>
            </a:extLst>
          </p:cNvPr>
          <p:cNvSpPr/>
          <p:nvPr/>
        </p:nvSpPr>
        <p:spPr>
          <a:xfrm>
            <a:off x="3559669" y="3110448"/>
            <a:ext cx="8339328" cy="1038040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C5D35-A5C5-87C0-491F-39FFFF8AF6B9}"/>
              </a:ext>
            </a:extLst>
          </p:cNvPr>
          <p:cNvSpPr txBox="1"/>
          <p:nvPr/>
        </p:nvSpPr>
        <p:spPr>
          <a:xfrm>
            <a:off x="3701063" y="3276448"/>
            <a:ext cx="786200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cs typeface="Arial"/>
              </a:rPr>
              <a:t>Email templates: 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Adjust the tone, greeting, or CTA to align with your voice or intended audience market.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 b="1">
                <a:solidFill>
                  <a:schemeClr val="accent5"/>
                </a:solidFill>
                <a:latin typeface="Manrope" pitchFamily="2" charset="0"/>
                <a:cs typeface="Arial"/>
              </a:rPr>
              <a:t>Landing page:</a:t>
            </a: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 Use your preferred headline or change the lead capture form based on your CRM or marketing platform.</a:t>
            </a:r>
            <a:endParaRPr lang="en-US" sz="1200">
              <a:solidFill>
                <a:schemeClr val="accent5"/>
              </a:solidFill>
              <a:latin typeface="Manrope" pitchFamily="2" charset="0"/>
              <a:cs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3A3E3C-6D8F-043D-B004-1A418A7B6CFB}"/>
              </a:ext>
            </a:extLst>
          </p:cNvPr>
          <p:cNvSpPr/>
          <p:nvPr/>
        </p:nvSpPr>
        <p:spPr>
          <a:xfrm>
            <a:off x="814168" y="4430613"/>
            <a:ext cx="2578608" cy="1025694"/>
          </a:xfrm>
          <a:prstGeom prst="roundRect">
            <a:avLst/>
          </a:prstGeom>
          <a:solidFill>
            <a:schemeClr val="accent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8B1BB2-16FB-D938-4F24-212A6CD833C0}"/>
              </a:ext>
            </a:extLst>
          </p:cNvPr>
          <p:cNvSpPr txBox="1"/>
          <p:nvPr/>
        </p:nvSpPr>
        <p:spPr>
          <a:xfrm>
            <a:off x="1117243" y="4473380"/>
            <a:ext cx="19119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Manrope ExtraBold" pitchFamily="2" charset="0"/>
              </a:rPr>
              <a:t>Using the </a:t>
            </a:r>
            <a:r>
              <a:rPr lang="en-US" err="1">
                <a:solidFill>
                  <a:srgbClr val="FFFFFF"/>
                </a:solidFill>
                <a:latin typeface="Manrope ExtraBold" pitchFamily="2" charset="0"/>
              </a:rPr>
              <a:t>ebook</a:t>
            </a:r>
            <a:r>
              <a:rPr lang="en-US">
                <a:solidFill>
                  <a:srgbClr val="FFFFFF"/>
                </a:solidFill>
                <a:latin typeface="Manrope ExtraBold" pitchFamily="2" charset="0"/>
              </a:rPr>
              <a:t> and case study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724F56-D752-4F26-7371-2A7A17D0E4A0}"/>
              </a:ext>
            </a:extLst>
          </p:cNvPr>
          <p:cNvSpPr/>
          <p:nvPr/>
        </p:nvSpPr>
        <p:spPr>
          <a:xfrm>
            <a:off x="3559669" y="4367761"/>
            <a:ext cx="8339328" cy="1106424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3D7933-C368-B795-5044-2F82264AA7AE}"/>
              </a:ext>
            </a:extLst>
          </p:cNvPr>
          <p:cNvSpPr txBox="1"/>
          <p:nvPr/>
        </p:nvSpPr>
        <p:spPr>
          <a:xfrm>
            <a:off x="3701063" y="4527837"/>
            <a:ext cx="7887753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Open the provided PowerPoint file.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Add your logo, colors, and contact info to specified sections.</a:t>
            </a: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Export as PDF and use it as your gated asset or send directly to qualified leads.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99B2BC9-4487-8586-3038-A5A68286887E}"/>
              </a:ext>
            </a:extLst>
          </p:cNvPr>
          <p:cNvSpPr/>
          <p:nvPr/>
        </p:nvSpPr>
        <p:spPr>
          <a:xfrm>
            <a:off x="814168" y="5775744"/>
            <a:ext cx="2578608" cy="755308"/>
          </a:xfrm>
          <a:prstGeom prst="roundRect">
            <a:avLst/>
          </a:prstGeom>
          <a:solidFill>
            <a:schemeClr val="accent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D06797-285D-9D15-224E-941E9FD46E49}"/>
              </a:ext>
            </a:extLst>
          </p:cNvPr>
          <p:cNvSpPr txBox="1"/>
          <p:nvPr/>
        </p:nvSpPr>
        <p:spPr>
          <a:xfrm>
            <a:off x="1117243" y="5781639"/>
            <a:ext cx="1911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Manrope ExtraBold" pitchFamily="2" charset="0"/>
              </a:rPr>
              <a:t>Helpful reminders.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7FE319-0AA5-8E69-7D5B-870D5C6DE2B6}"/>
              </a:ext>
            </a:extLst>
          </p:cNvPr>
          <p:cNvSpPr/>
          <p:nvPr/>
        </p:nvSpPr>
        <p:spPr>
          <a:xfrm>
            <a:off x="3559669" y="5720446"/>
            <a:ext cx="8339328" cy="872859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68CE8D-8B88-7EF5-CF97-C8F22B775E83}"/>
              </a:ext>
            </a:extLst>
          </p:cNvPr>
          <p:cNvSpPr txBox="1"/>
          <p:nvPr/>
        </p:nvSpPr>
        <p:spPr>
          <a:xfrm>
            <a:off x="3701063" y="5821735"/>
            <a:ext cx="7887753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Keep messaging consistent with the campaign’s value proposition: </a:t>
            </a:r>
            <a:r>
              <a:rPr lang="en" sz="1200" i="1">
                <a:solidFill>
                  <a:schemeClr val="accent5"/>
                </a:solidFill>
                <a:latin typeface="Manrope" pitchFamily="2" charset="0"/>
                <a:cs typeface="Arial"/>
              </a:rPr>
              <a:t>Business Central is great—but sometimes you need more.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When in doubt, less is more. Don’t overcrowd visuals or over-edit CTA copy.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DEB617-1BEE-0141-5244-5203D186784D}"/>
              </a:ext>
            </a:extLst>
          </p:cNvPr>
          <p:cNvSpPr txBox="1"/>
          <p:nvPr/>
        </p:nvSpPr>
        <p:spPr>
          <a:xfrm>
            <a:off x="787093" y="1020443"/>
            <a:ext cx="103739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This campaign is built to be flexible. You can customize most assets with your branding, messaging, and contact information before launching. Here's how to make the most of it:</a:t>
            </a:r>
          </a:p>
        </p:txBody>
      </p:sp>
    </p:spTree>
    <p:extLst>
      <p:ext uri="{BB962C8B-B14F-4D97-AF65-F5344CB8AC3E}">
        <p14:creationId xmlns:p14="http://schemas.microsoft.com/office/powerpoint/2010/main" val="133233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tx2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5B7E0-313D-EBD3-6B1F-9BD8DC48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0FAD-041C-AE07-EB79-ABDD9CC4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>
                <a:solidFill>
                  <a:schemeClr val="accent1"/>
                </a:solidFill>
                <a:latin typeface="Manrope ExtraBold" pitchFamily="2" charset="0"/>
              </a:rPr>
              <a:t>Execution checklist.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354C7-83FC-5859-9FA6-B0444E788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838200" y="1751884"/>
            <a:ext cx="2748117" cy="3663079"/>
          </a:xfrm>
          <a:prstGeom prst="round1Rect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2"/>
                </a:solidFill>
                <a:latin typeface="Manrope" pitchFamily="2" charset="0"/>
                <a:cs typeface="Arial"/>
              </a:rPr>
              <a:t>Prepare.</a:t>
            </a:r>
            <a:endParaRPr lang="en-US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Review the full campaign assets and execution guide.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Align campaign goals with your sales and marketing teams.</a:t>
            </a:r>
          </a:p>
          <a:p>
            <a:pPr marL="285750" indent="-285750">
              <a:buFont typeface="Wingdings"/>
              <a:buChar char="q"/>
            </a:pPr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Identify key audience segments (existing clients, net-new leads, etc.).</a:t>
            </a:r>
            <a:endParaRPr lang="en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8F0D0B-0CBF-ADBD-1644-3C9F7972F13D}"/>
              </a:ext>
            </a:extLst>
          </p:cNvPr>
          <p:cNvSpPr txBox="1">
            <a:spLocks/>
          </p:cNvSpPr>
          <p:nvPr/>
        </p:nvSpPr>
        <p:spPr>
          <a:xfrm>
            <a:off x="3596148" y="1756800"/>
            <a:ext cx="2748117" cy="366307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2"/>
                </a:solidFill>
                <a:latin typeface="Manrope" pitchFamily="2" charset="0"/>
                <a:cs typeface="Arial"/>
              </a:rPr>
              <a:t>Customize assets.</a:t>
            </a:r>
            <a:endParaRPr lang="en-US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Add your branding to the </a:t>
            </a:r>
            <a:r>
              <a:rPr lang="en-US" sz="1400" err="1">
                <a:solidFill>
                  <a:schemeClr val="accent2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, case study, social ads, emails, etc.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Customize the landing page with your logo, colors, and form.</a:t>
            </a:r>
            <a:endParaRPr lang="en-US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Update email copy and CTAs to reflect your voice and offer.</a:t>
            </a:r>
            <a:endParaRPr lang="en-US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Export the </a:t>
            </a:r>
            <a:r>
              <a:rPr lang="en-US" sz="1400" err="1">
                <a:solidFill>
                  <a:schemeClr val="accent2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 as a branded PDF and gate it behind a landing page.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58CAA1-D641-7B06-0D20-DD076A5E6439}"/>
              </a:ext>
            </a:extLst>
          </p:cNvPr>
          <p:cNvSpPr txBox="1">
            <a:spLocks/>
          </p:cNvSpPr>
          <p:nvPr/>
        </p:nvSpPr>
        <p:spPr>
          <a:xfrm>
            <a:off x="6336890" y="1756800"/>
            <a:ext cx="2748117" cy="367536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2"/>
                </a:solidFill>
                <a:latin typeface="Manrope" pitchFamily="2" charset="0"/>
                <a:cs typeface="Arial"/>
              </a:rPr>
              <a:t>Launch the campaign.</a:t>
            </a:r>
            <a:endParaRPr lang="en-US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Post social ads and organic content across your channels to drive traffic to the landing page.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Send Email #1 to existing contacts to generate interest.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Send Nurture email #1 as a follow-up.</a:t>
            </a:r>
          </a:p>
          <a:p>
            <a:pPr marL="285750" indent="-285750">
              <a:buFont typeface="Wingdings"/>
              <a:buChar char="q"/>
            </a:pPr>
            <a:r>
              <a:rPr lang="en-US" sz="1400">
                <a:solidFill>
                  <a:schemeClr val="accent2"/>
                </a:solidFill>
                <a:latin typeface="Manrope" pitchFamily="2" charset="0"/>
                <a:cs typeface="Arial"/>
              </a:rPr>
              <a:t>Share the case study and Nurture email #2 to drive consideration.</a:t>
            </a:r>
            <a:endParaRPr lang="en" sz="14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Invite qualified leads to book a discovery call or request a demo.</a:t>
            </a:r>
          </a:p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3C033B-4473-056C-D76D-B7F16675246E}"/>
              </a:ext>
            </a:extLst>
          </p:cNvPr>
          <p:cNvSpPr txBox="1">
            <a:spLocks/>
          </p:cNvSpPr>
          <p:nvPr/>
        </p:nvSpPr>
        <p:spPr>
          <a:xfrm>
            <a:off x="9077632" y="1756799"/>
            <a:ext cx="2748117" cy="3663080"/>
          </a:xfrm>
          <a:prstGeom prst="round1Rect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2"/>
                </a:solidFill>
                <a:latin typeface="Manrope" pitchFamily="2" charset="0"/>
                <a:cs typeface="Arial"/>
              </a:rPr>
              <a:t>Track &amp; follow up.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Monitor form submissions, opens, clicks, and downloads.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Share results with your internal team.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Follow up with engaged leads via email or outbound outreach.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2"/>
                </a:solidFill>
                <a:latin typeface="Manrope" pitchFamily="2" charset="0"/>
                <a:cs typeface="Arial"/>
              </a:rPr>
              <a:t>Report back on wins and learnings to your Binary Stream contact.</a:t>
            </a:r>
          </a:p>
          <a:p>
            <a:pPr marL="0" indent="0">
              <a:buNone/>
            </a:pPr>
            <a:endParaRPr lang="en" sz="1400" b="1">
              <a:solidFill>
                <a:schemeClr val="accent2"/>
              </a:solidFill>
              <a:latin typeface="Manrope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39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tx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in business attire">
            <a:extLst>
              <a:ext uri="{FF2B5EF4-FFF2-40B4-BE49-F238E27FC236}">
                <a16:creationId xmlns:a16="http://schemas.microsoft.com/office/drawing/2014/main" id="{8977B6C7-9B53-6698-C204-8149ACB0B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r="30093"/>
          <a:stretch>
            <a:fillRect/>
          </a:stretch>
        </p:blipFill>
        <p:spPr>
          <a:xfrm>
            <a:off x="5316213" y="0"/>
            <a:ext cx="68757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" y="2799659"/>
            <a:ext cx="3524250" cy="61555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Manrope ExtraBold" pitchFamily="2" charset="0"/>
              </a:rPr>
              <a:t>Thank you!</a:t>
            </a:r>
            <a:endParaRPr lang="en-US" sz="4000" spc="0">
              <a:ln>
                <a:noFill/>
              </a:ln>
              <a:solidFill>
                <a:schemeClr val="accent1"/>
              </a:solidFill>
              <a:latin typeface="Manrope ExtraBold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6D41475-4AB3-7271-B801-BED10713B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6768" y="644077"/>
            <a:ext cx="2733040" cy="8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66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6735-707E-C64D-A5F2-27814325A5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5260009" cy="553998"/>
          </a:xfrm>
        </p:spPr>
        <p:txBody>
          <a:bodyPr anchor="t">
            <a:noAutofit/>
          </a:bodyPr>
          <a:lstStyle/>
          <a:p>
            <a:r>
              <a:rPr lang="en-US" sz="3800">
                <a:latin typeface="Manrope ExtraBold" pitchFamily="2" charset="0"/>
              </a:rPr>
              <a:t>Table of contents.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E4ACB-C154-F64C-B4D3-B1F8A9769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200" y="1436688"/>
            <a:ext cx="4557143" cy="4963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rgbClr val="FFFFFF"/>
                </a:solidFill>
                <a:latin typeface="Manrope"/>
                <a:cs typeface="Arial"/>
              </a:rPr>
              <a:t>Campaign overview.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Goals.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rgbClr val="FFFFFF"/>
                </a:solidFill>
                <a:latin typeface="Manrope"/>
                <a:cs typeface="Arial"/>
              </a:rPr>
              <a:t>Messaging framework.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Key pain points.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Value drivers and positioning.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Copy blocks.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rgbClr val="FFFFFF"/>
                </a:solidFill>
                <a:latin typeface="Manrope"/>
                <a:cs typeface="Arial"/>
              </a:rPr>
              <a:t>Campaign journey.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Campaign asset library.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Demand generation journey.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rgbClr val="FFFFFF"/>
                </a:solidFill>
                <a:latin typeface="Manrope"/>
                <a:cs typeface="Arial"/>
              </a:rPr>
              <a:t>Activation guidance.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Brand guidelines.</a:t>
            </a: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Customization tips.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rgbClr val="FFFFFF"/>
                </a:solidFill>
                <a:latin typeface="Manrope"/>
                <a:cs typeface="Arial"/>
              </a:rPr>
              <a:t>Execution checklist.</a:t>
            </a:r>
            <a:endParaRPr lang="en-US" sz="2000">
              <a:solidFill>
                <a:srgbClr val="FFFFFF"/>
              </a:solidFill>
              <a:latin typeface="Manrope"/>
              <a:cs typeface="Arial"/>
            </a:endParaRPr>
          </a:p>
        </p:txBody>
      </p:sp>
      <p:pic>
        <p:nvPicPr>
          <p:cNvPr id="7" name="Picture 6" descr="Person writing on whiteboard">
            <a:extLst>
              <a:ext uri="{FF2B5EF4-FFF2-40B4-BE49-F238E27FC236}">
                <a16:creationId xmlns:a16="http://schemas.microsoft.com/office/drawing/2014/main" id="{BE4AA2CE-48EA-1B80-32AA-C5BC4E11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17340"/>
          <a:stretch/>
        </p:blipFill>
        <p:spPr>
          <a:xfrm>
            <a:off x="5477003" y="0"/>
            <a:ext cx="671499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9503046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9AA6E-A3EA-4F6F-A3F5-92FB3CA9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women, one in glasses and blazer, talking in business office">
            <a:extLst>
              <a:ext uri="{FF2B5EF4-FFF2-40B4-BE49-F238E27FC236}">
                <a16:creationId xmlns:a16="http://schemas.microsoft.com/office/drawing/2014/main" id="{DDEF0186-32BC-51D4-DB65-B6D452D3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/>
        </p:blipFill>
        <p:spPr>
          <a:xfrm>
            <a:off x="1" y="0"/>
            <a:ext cx="580136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7857BA-96D8-90F0-6D17-00BE0B76AC8B}"/>
              </a:ext>
            </a:extLst>
          </p:cNvPr>
          <p:cNvSpPr txBox="1">
            <a:spLocks/>
          </p:cNvSpPr>
          <p:nvPr/>
        </p:nvSpPr>
        <p:spPr>
          <a:xfrm>
            <a:off x="6381752" y="562742"/>
            <a:ext cx="4793362" cy="553998"/>
          </a:xfrm>
          <a:prstGeom prst="rect">
            <a:avLst/>
          </a:prstGeom>
        </p:spPr>
        <p:txBody>
          <a:bodyPr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Manrope ExtraBold" pitchFamily="2" charset="0"/>
                <a:cs typeface="Segoe UI"/>
              </a:rPr>
              <a:t>Campaign overview.</a:t>
            </a:r>
            <a:endParaRPr lang="en-US">
              <a:latin typeface="Manrope ExtraBold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096897-79DE-5BE8-025E-AA0FB8433F69}"/>
              </a:ext>
            </a:extLst>
          </p:cNvPr>
          <p:cNvSpPr txBox="1">
            <a:spLocks/>
          </p:cNvSpPr>
          <p:nvPr/>
        </p:nvSpPr>
        <p:spPr>
          <a:xfrm>
            <a:off x="6381752" y="1716686"/>
            <a:ext cx="5228246" cy="388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400">
                <a:solidFill>
                  <a:srgbClr val="FFFFFF"/>
                </a:solidFill>
                <a:latin typeface="Manrope"/>
                <a:cs typeface="Segoe UI"/>
              </a:rPr>
              <a:t>This campaign helps you start valuable conversations with Business Central customers whose recurring billing processes are becoming too complex for native tools. </a:t>
            </a:r>
            <a:endParaRPr lang="en-US">
              <a:solidFill>
                <a:srgbClr val="FFFFFF"/>
              </a:solidFill>
              <a:latin typeface="Manrope"/>
              <a:cs typeface="Segoe UI"/>
            </a:endParaRP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rgbClr val="FFFFFF"/>
                </a:solidFill>
                <a:latin typeface="Manrope"/>
                <a:cs typeface="Segoe UI"/>
              </a:rPr>
              <a:t>As organizations adopt more advanced pricing models, revenue recognition requirements, and contract terms, Business Central’s built-in billing tools often fall short. This campaign positions Binary Stream’s Subscription Billing as the embedded solution that automates subscription billing and revenue recognition workflows—directly inside Business Central.</a:t>
            </a:r>
            <a:endParaRPr lang="en-US">
              <a:solidFill>
                <a:srgbClr val="FFFFFF"/>
              </a:solidFill>
              <a:latin typeface="Manrope"/>
              <a:cs typeface="Segoe UI"/>
            </a:endParaRP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chemeClr val="accent3">
                    <a:lumMod val="40000"/>
                    <a:lumOff val="60000"/>
                  </a:schemeClr>
                </a:solidFill>
                <a:latin typeface="Manrope ExtraBold"/>
                <a:cs typeface="Segoe UI"/>
              </a:rPr>
              <a:t>We’ve included emails, social posts, gated assets, web banners, a case study, and more. All assets are customizable and co-brandable.</a:t>
            </a:r>
            <a:endParaRPr lang="en-US">
              <a:solidFill>
                <a:schemeClr val="accent3">
                  <a:lumMod val="40000"/>
                  <a:lumOff val="60000"/>
                </a:schemeClr>
              </a:solidFill>
              <a:latin typeface="Manrope ExtraBold"/>
            </a:endParaRP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rgbClr val="FFFFFF"/>
                </a:solidFill>
                <a:latin typeface="Manrope"/>
                <a:cs typeface="Segoe UI"/>
              </a:rPr>
              <a:t>Use this campaign to drive awareness, nurture qualified leads, and show the ROI of moving from manual workarounds to a scalable, compliant billing system.</a:t>
            </a:r>
          </a:p>
        </p:txBody>
      </p:sp>
    </p:spTree>
    <p:extLst>
      <p:ext uri="{BB962C8B-B14F-4D97-AF65-F5344CB8AC3E}">
        <p14:creationId xmlns:p14="http://schemas.microsoft.com/office/powerpoint/2010/main" val="13456255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tx2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B7E7D-1FB4-D526-9CE4-D9E10351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DF60-5F0F-7349-FFEC-8926267CEE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350" y="463550"/>
            <a:ext cx="6329363" cy="554038"/>
          </a:xfrm>
        </p:spPr>
        <p:txBody>
          <a:bodyPr>
            <a:noAutofit/>
          </a:bodyPr>
          <a:lstStyle/>
          <a:p>
            <a:r>
              <a:rPr lang="en-US" sz="3800">
                <a:solidFill>
                  <a:schemeClr val="accent1"/>
                </a:solidFill>
                <a:latin typeface="Manrope ExtraBold" pitchFamily="2" charset="0"/>
              </a:rPr>
              <a:t>Messaging framework.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E37D3-3D0B-F3F5-8082-3B4719F527C8}"/>
              </a:ext>
            </a:extLst>
          </p:cNvPr>
          <p:cNvSpPr txBox="1"/>
          <p:nvPr/>
        </p:nvSpPr>
        <p:spPr>
          <a:xfrm>
            <a:off x="585217" y="1204298"/>
            <a:ext cx="1128293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Manrope"/>
              </a:rPr>
              <a:t>One-line positioning</a:t>
            </a:r>
            <a:r>
              <a:rPr lang="en-US" sz="1600">
                <a:solidFill>
                  <a:schemeClr val="accent2"/>
                </a:solidFill>
                <a:latin typeface="Manrope"/>
              </a:rPr>
              <a:t>: Extend Business Central with advanced billing and revenue recognition—fully embedded and built for scale.</a:t>
            </a:r>
            <a:endParaRPr lang="en-US">
              <a:solidFill>
                <a:schemeClr val="accent2"/>
              </a:solidFill>
              <a:latin typeface="Manrope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48BC990-574B-32FC-BCC8-F6E973D1CADC}"/>
              </a:ext>
            </a:extLst>
          </p:cNvPr>
          <p:cNvSpPr/>
          <p:nvPr/>
        </p:nvSpPr>
        <p:spPr>
          <a:xfrm>
            <a:off x="582986" y="2196144"/>
            <a:ext cx="3591485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084CC-26DD-3828-B5B5-3F5E74532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67727" y="2476931"/>
            <a:ext cx="256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67">
              <a:defRPr/>
            </a:pPr>
            <a:r>
              <a:rPr lang="en-US" b="1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Common pain points.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7702B-F390-C698-346C-929D1FC7290A}"/>
              </a:ext>
            </a:extLst>
          </p:cNvPr>
          <p:cNvSpPr txBox="1"/>
          <p:nvPr/>
        </p:nvSpPr>
        <p:spPr>
          <a:xfrm>
            <a:off x="676275" y="2862560"/>
            <a:ext cx="3333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Manrope" pitchFamily="2" charset="0"/>
                <a:ea typeface="Calibri"/>
              </a:rPr>
              <a:t>Use these to speak to the real-world challenges customers are facing</a:t>
            </a:r>
            <a:r>
              <a:rPr lang="en-US" sz="1200">
                <a:solidFill>
                  <a:schemeClr val="accent2"/>
                </a:solidFill>
                <a:effectLst/>
                <a:latin typeface="Manrope" pitchFamily="2" charset="0"/>
                <a:ea typeface="Calibri"/>
              </a:rPr>
              <a:t>:</a:t>
            </a:r>
            <a:br>
              <a:rPr lang="en-US" sz="1200">
                <a:solidFill>
                  <a:schemeClr val="accent2"/>
                </a:solidFill>
                <a:latin typeface="Manrope" pitchFamily="2" charset="0"/>
                <a:ea typeface="Calibri"/>
              </a:rPr>
            </a:br>
            <a:endParaRPr lang="en-US" sz="1200">
              <a:solidFill>
                <a:schemeClr val="accent2"/>
              </a:solidFill>
              <a:effectLst/>
              <a:latin typeface="Manrope" pitchFamily="2" charset="0"/>
              <a:ea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95BEB-7A47-0408-2F7D-945F236F71AB}"/>
              </a:ext>
            </a:extLst>
          </p:cNvPr>
          <p:cNvSpPr txBox="1"/>
          <p:nvPr/>
        </p:nvSpPr>
        <p:spPr>
          <a:xfrm>
            <a:off x="762000" y="3428277"/>
            <a:ext cx="3324225" cy="28336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“We’re using spreadsheets for revenue recognition.”</a:t>
            </a:r>
            <a:endParaRPr lang="en-US" sz="1200">
              <a:solidFill>
                <a:schemeClr val="accent2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“Our billing process takes days—or weeks.”</a:t>
            </a:r>
            <a:endParaRPr lang="en-US" sz="1200">
              <a:solidFill>
                <a:schemeClr val="accent2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“We can’t handle upgrades</a:t>
            </a:r>
            <a:r>
              <a:rPr lang="en-US" sz="1200">
                <a:solidFill>
                  <a:schemeClr val="accent2"/>
                </a:solidFill>
                <a:effectLst/>
                <a:latin typeface="Manrope"/>
                <a:ea typeface="Calibri"/>
              </a:rPr>
              <a:t>, </a:t>
            </a: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renewals</a:t>
            </a:r>
            <a:r>
              <a:rPr lang="en-US" sz="1200">
                <a:solidFill>
                  <a:schemeClr val="accent2"/>
                </a:solidFill>
                <a:effectLst/>
                <a:latin typeface="Manrope"/>
                <a:ea typeface="Calibri"/>
              </a:rPr>
              <a:t>, </a:t>
            </a: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or usage-based pricing.”</a:t>
            </a:r>
            <a:endParaRPr lang="en-US" sz="1200">
              <a:solidFill>
                <a:schemeClr val="accent2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“We don’t have visibility into MRR, churn, or renewals.”</a:t>
            </a:r>
            <a:endParaRPr lang="en-US" sz="1200">
              <a:solidFill>
                <a:schemeClr val="accent2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“Compliance with ASC 606 is manual </a:t>
            </a:r>
            <a:r>
              <a:rPr lang="en-US" sz="1200">
                <a:solidFill>
                  <a:schemeClr val="accent2"/>
                </a:solidFill>
                <a:effectLst/>
                <a:latin typeface="Manrope"/>
                <a:ea typeface="Calibri"/>
              </a:rPr>
              <a:t>and </a:t>
            </a: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inconsistent.”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01F2B516-2875-A151-8499-97B7F7BBB355}"/>
              </a:ext>
            </a:extLst>
          </p:cNvPr>
          <p:cNvSpPr/>
          <p:nvPr/>
        </p:nvSpPr>
        <p:spPr>
          <a:xfrm>
            <a:off x="781050" y="2381250"/>
            <a:ext cx="381000" cy="381000"/>
          </a:xfrm>
          <a:custGeom>
            <a:avLst/>
            <a:gdLst>
              <a:gd name="connsiteX0" fmla="*/ 87574 w 190500"/>
              <a:gd name="connsiteY0" fmla="*/ 0 h 190500"/>
              <a:gd name="connsiteX1" fmla="*/ 75998 w 190500"/>
              <a:gd name="connsiteY1" fmla="*/ 9098 h 190500"/>
              <a:gd name="connsiteX2" fmla="*/ 53281 w 190500"/>
              <a:gd name="connsiteY2" fmla="*/ 95250 h 190500"/>
              <a:gd name="connsiteX3" fmla="*/ 102394 w 190500"/>
              <a:gd name="connsiteY3" fmla="*/ 95250 h 190500"/>
              <a:gd name="connsiteX4" fmla="*/ 109538 w 190500"/>
              <a:gd name="connsiteY4" fmla="*/ 102394 h 190500"/>
              <a:gd name="connsiteX5" fmla="*/ 102394 w 190500"/>
              <a:gd name="connsiteY5" fmla="*/ 109538 h 190500"/>
              <a:gd name="connsiteX6" fmla="*/ 49351 w 190500"/>
              <a:gd name="connsiteY6" fmla="*/ 109538 h 190500"/>
              <a:gd name="connsiteX7" fmla="*/ 44117 w 190500"/>
              <a:gd name="connsiteY7" fmla="*/ 128588 h 190500"/>
              <a:gd name="connsiteX8" fmla="*/ 111919 w 190500"/>
              <a:gd name="connsiteY8" fmla="*/ 128588 h 190500"/>
              <a:gd name="connsiteX9" fmla="*/ 119063 w 190500"/>
              <a:gd name="connsiteY9" fmla="*/ 135731 h 190500"/>
              <a:gd name="connsiteX10" fmla="*/ 111919 w 190500"/>
              <a:gd name="connsiteY10" fmla="*/ 142875 h 190500"/>
              <a:gd name="connsiteX11" fmla="*/ 40218 w 190500"/>
              <a:gd name="connsiteY11" fmla="*/ 142875 h 190500"/>
              <a:gd name="connsiteX12" fmla="*/ 31338 w 190500"/>
              <a:gd name="connsiteY12" fmla="*/ 176213 h 190500"/>
              <a:gd name="connsiteX13" fmla="*/ 7144 w 190500"/>
              <a:gd name="connsiteY13" fmla="*/ 176213 h 190500"/>
              <a:gd name="connsiteX14" fmla="*/ 0 w 190500"/>
              <a:gd name="connsiteY14" fmla="*/ 183356 h 190500"/>
              <a:gd name="connsiteX15" fmla="*/ 7144 w 190500"/>
              <a:gd name="connsiteY15" fmla="*/ 190500 h 190500"/>
              <a:gd name="connsiteX16" fmla="*/ 183356 w 190500"/>
              <a:gd name="connsiteY16" fmla="*/ 190500 h 190500"/>
              <a:gd name="connsiteX17" fmla="*/ 190500 w 190500"/>
              <a:gd name="connsiteY17" fmla="*/ 183356 h 190500"/>
              <a:gd name="connsiteX18" fmla="*/ 183356 w 190500"/>
              <a:gd name="connsiteY18" fmla="*/ 176213 h 190500"/>
              <a:gd name="connsiteX19" fmla="*/ 159158 w 190500"/>
              <a:gd name="connsiteY19" fmla="*/ 176213 h 190500"/>
              <a:gd name="connsiteX20" fmla="*/ 114526 w 190500"/>
              <a:gd name="connsiteY20" fmla="*/ 8838 h 190500"/>
              <a:gd name="connsiteX21" fmla="*/ 103021 w 190500"/>
              <a:gd name="connsiteY21" fmla="*/ 0 h 190500"/>
              <a:gd name="connsiteX22" fmla="*/ 87574 w 190500"/>
              <a:gd name="connsiteY2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0500" h="190500">
                <a:moveTo>
                  <a:pt x="87574" y="0"/>
                </a:moveTo>
                <a:cubicBezTo>
                  <a:pt x="82078" y="0"/>
                  <a:pt x="77297" y="3756"/>
                  <a:pt x="75998" y="9098"/>
                </a:cubicBezTo>
                <a:cubicBezTo>
                  <a:pt x="69417" y="36167"/>
                  <a:pt x="61383" y="65762"/>
                  <a:pt x="53281" y="95250"/>
                </a:cubicBezTo>
                <a:lnTo>
                  <a:pt x="102394" y="95250"/>
                </a:lnTo>
                <a:cubicBezTo>
                  <a:pt x="106339" y="95250"/>
                  <a:pt x="109538" y="98449"/>
                  <a:pt x="109538" y="102394"/>
                </a:cubicBezTo>
                <a:cubicBezTo>
                  <a:pt x="109538" y="106339"/>
                  <a:pt x="106339" y="109538"/>
                  <a:pt x="102394" y="109538"/>
                </a:cubicBezTo>
                <a:lnTo>
                  <a:pt x="49351" y="109538"/>
                </a:lnTo>
                <a:cubicBezTo>
                  <a:pt x="47594" y="115922"/>
                  <a:pt x="45844" y="122281"/>
                  <a:pt x="44117" y="128588"/>
                </a:cubicBezTo>
                <a:lnTo>
                  <a:pt x="111919" y="128588"/>
                </a:lnTo>
                <a:cubicBezTo>
                  <a:pt x="115864" y="128588"/>
                  <a:pt x="119063" y="131786"/>
                  <a:pt x="119063" y="135731"/>
                </a:cubicBezTo>
                <a:cubicBezTo>
                  <a:pt x="119063" y="139677"/>
                  <a:pt x="115864" y="142875"/>
                  <a:pt x="111919" y="142875"/>
                </a:cubicBezTo>
                <a:lnTo>
                  <a:pt x="40218" y="142875"/>
                </a:lnTo>
                <a:cubicBezTo>
                  <a:pt x="37119" y="154289"/>
                  <a:pt x="34129" y="165457"/>
                  <a:pt x="31338" y="176213"/>
                </a:cubicBezTo>
                <a:lnTo>
                  <a:pt x="7144" y="176213"/>
                </a:lnTo>
                <a:cubicBezTo>
                  <a:pt x="3198" y="176213"/>
                  <a:pt x="0" y="179411"/>
                  <a:pt x="0" y="183356"/>
                </a:cubicBezTo>
                <a:cubicBezTo>
                  <a:pt x="0" y="187302"/>
                  <a:pt x="3198" y="190500"/>
                  <a:pt x="7144" y="190500"/>
                </a:cubicBezTo>
                <a:lnTo>
                  <a:pt x="183356" y="190500"/>
                </a:lnTo>
                <a:cubicBezTo>
                  <a:pt x="187302" y="190500"/>
                  <a:pt x="190500" y="187302"/>
                  <a:pt x="190500" y="183356"/>
                </a:cubicBezTo>
                <a:cubicBezTo>
                  <a:pt x="190500" y="179411"/>
                  <a:pt x="187302" y="176213"/>
                  <a:pt x="183356" y="176213"/>
                </a:cubicBezTo>
                <a:lnTo>
                  <a:pt x="159158" y="176213"/>
                </a:lnTo>
                <a:lnTo>
                  <a:pt x="114526" y="8838"/>
                </a:lnTo>
                <a:cubicBezTo>
                  <a:pt x="113135" y="3626"/>
                  <a:pt x="108415" y="0"/>
                  <a:pt x="103021" y="0"/>
                </a:cubicBezTo>
                <a:lnTo>
                  <a:pt x="8757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81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48D5AB62-C50F-624B-73AD-A77C66AFB7F1}"/>
              </a:ext>
            </a:extLst>
          </p:cNvPr>
          <p:cNvSpPr/>
          <p:nvPr/>
        </p:nvSpPr>
        <p:spPr>
          <a:xfrm>
            <a:off x="4438650" y="2196143"/>
            <a:ext cx="7639050" cy="4071307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47F85D-085E-E665-C362-C1DEC432A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71016" y="2476931"/>
            <a:ext cx="256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67">
              <a:defRPr/>
            </a:pPr>
            <a:r>
              <a:rPr lang="en-US" b="1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Key value drivers.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94803-2466-7998-ED30-2196CBCFAB5F}"/>
              </a:ext>
            </a:extLst>
          </p:cNvPr>
          <p:cNvSpPr txBox="1"/>
          <p:nvPr/>
        </p:nvSpPr>
        <p:spPr>
          <a:xfrm>
            <a:off x="4579564" y="2862560"/>
            <a:ext cx="33337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What Subscription Billing brings to the table: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EDB89-4690-BE2C-2E91-C2A65916E32A}"/>
              </a:ext>
            </a:extLst>
          </p:cNvPr>
          <p:cNvSpPr txBox="1"/>
          <p:nvPr/>
        </p:nvSpPr>
        <p:spPr>
          <a:xfrm>
            <a:off x="4665288" y="3123477"/>
            <a:ext cx="7317161" cy="3110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/>
                <a:ea typeface="Calibri"/>
              </a:rPr>
              <a:t>Automation of subscription-based workflows.</a:t>
            </a:r>
            <a:br>
              <a:rPr lang="en-US" sz="1200"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Automate usage-, milestone-, and tier-based billing without manual updates or external systems.</a:t>
            </a:r>
            <a:endParaRPr lang="en-US" sz="1200">
              <a:solidFill>
                <a:schemeClr val="accent2"/>
              </a:solidFill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/>
                <a:ea typeface="Calibri"/>
              </a:rPr>
              <a:t>Flexible contract management.</a:t>
            </a:r>
            <a:br>
              <a:rPr lang="en-US" sz="1200"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Easily handle proration, escalations, renewals, and mid-term changes, all within Business Central.</a:t>
            </a:r>
            <a:endParaRPr lang="en-US" sz="1750">
              <a:solidFill>
                <a:schemeClr val="accent2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/>
                <a:ea typeface="Calibri"/>
              </a:rPr>
              <a:t>Built in revenue deferrals.</a:t>
            </a:r>
            <a:br>
              <a:rPr lang="en-US" sz="1200"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Automate revenue and expense deferrals to ensure consistent, compliant recognition schedules.</a:t>
            </a:r>
            <a:endParaRPr lang="en-US" sz="1750">
              <a:solidFill>
                <a:schemeClr val="accent2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/>
                <a:ea typeface="Calibri"/>
              </a:rPr>
              <a:t>Real-time subscription insights.</a:t>
            </a:r>
            <a:br>
              <a:rPr lang="en-US" sz="1200"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Track churn, renewals, and other key metrics at-a-glance—no need for external reports or spreadsheets.</a:t>
            </a:r>
            <a:endParaRPr lang="en-US" sz="1200">
              <a:solidFill>
                <a:schemeClr val="accent2"/>
              </a:solidFill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/>
                <a:ea typeface="Calibri"/>
              </a:rPr>
              <a:t>Audit-ready compliance.</a:t>
            </a:r>
            <a:br>
              <a:rPr lang="en-US" sz="1200">
                <a:latin typeface="Manrope"/>
                <a:ea typeface="Calibri"/>
              </a:rPr>
            </a:br>
            <a:r>
              <a:rPr lang="en-US" sz="1200">
                <a:solidFill>
                  <a:schemeClr val="accent2"/>
                </a:solidFill>
                <a:latin typeface="Manrope"/>
                <a:ea typeface="Calibri"/>
              </a:rPr>
              <a:t>Stay aligned with ASC 606 and IFRS 15 using built-in recognition rules,</a:t>
            </a:r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BCBF4687-3EDF-C981-6851-5F263FFB3A82}"/>
              </a:ext>
            </a:extLst>
          </p:cNvPr>
          <p:cNvSpPr/>
          <p:nvPr/>
        </p:nvSpPr>
        <p:spPr>
          <a:xfrm>
            <a:off x="4667213" y="2399153"/>
            <a:ext cx="342938" cy="391672"/>
          </a:xfrm>
          <a:custGeom>
            <a:avLst/>
            <a:gdLst>
              <a:gd name="connsiteX0" fmla="*/ 116753 w 166797"/>
              <a:gd name="connsiteY0" fmla="*/ 0 h 190500"/>
              <a:gd name="connsiteX1" fmla="*/ 138054 w 166797"/>
              <a:gd name="connsiteY1" fmla="*/ 19054 h 190500"/>
              <a:gd name="connsiteX2" fmla="*/ 150128 w 166797"/>
              <a:gd name="connsiteY2" fmla="*/ 19050 h 190500"/>
              <a:gd name="connsiteX3" fmla="*/ 166742 w 166797"/>
              <a:gd name="connsiteY3" fmla="*/ 34352 h 190500"/>
              <a:gd name="connsiteX4" fmla="*/ 166797 w 166797"/>
              <a:gd name="connsiteY4" fmla="*/ 35719 h 190500"/>
              <a:gd name="connsiteX5" fmla="*/ 166797 w 166797"/>
              <a:gd name="connsiteY5" fmla="*/ 64294 h 190500"/>
              <a:gd name="connsiteX6" fmla="*/ 137598 w 166797"/>
              <a:gd name="connsiteY6" fmla="*/ 95201 h 190500"/>
              <a:gd name="connsiteX7" fmla="*/ 135595 w 166797"/>
              <a:gd name="connsiteY7" fmla="*/ 95257 h 190500"/>
              <a:gd name="connsiteX8" fmla="*/ 90531 w 166797"/>
              <a:gd name="connsiteY8" fmla="*/ 132890 h 190500"/>
              <a:gd name="connsiteX9" fmla="*/ 90526 w 166797"/>
              <a:gd name="connsiteY9" fmla="*/ 147638 h 190500"/>
              <a:gd name="connsiteX10" fmla="*/ 107228 w 166797"/>
              <a:gd name="connsiteY10" fmla="*/ 147638 h 190500"/>
              <a:gd name="connsiteX11" fmla="*/ 138135 w 166797"/>
              <a:gd name="connsiteY11" fmla="*/ 176837 h 190500"/>
              <a:gd name="connsiteX12" fmla="*/ 138184 w 166797"/>
              <a:gd name="connsiteY12" fmla="*/ 178594 h 190500"/>
              <a:gd name="connsiteX13" fmla="*/ 138184 w 166797"/>
              <a:gd name="connsiteY13" fmla="*/ 183356 h 190500"/>
              <a:gd name="connsiteX14" fmla="*/ 132010 w 166797"/>
              <a:gd name="connsiteY14" fmla="*/ 190435 h 190500"/>
              <a:gd name="connsiteX15" fmla="*/ 131040 w 166797"/>
              <a:gd name="connsiteY15" fmla="*/ 190500 h 190500"/>
              <a:gd name="connsiteX16" fmla="*/ 35761 w 166797"/>
              <a:gd name="connsiteY16" fmla="*/ 190500 h 190500"/>
              <a:gd name="connsiteX17" fmla="*/ 28683 w 166797"/>
              <a:gd name="connsiteY17" fmla="*/ 184326 h 190500"/>
              <a:gd name="connsiteX18" fmla="*/ 28618 w 166797"/>
              <a:gd name="connsiteY18" fmla="*/ 183356 h 190500"/>
              <a:gd name="connsiteX19" fmla="*/ 28618 w 166797"/>
              <a:gd name="connsiteY19" fmla="*/ 178594 h 190500"/>
              <a:gd name="connsiteX20" fmla="*/ 57817 w 166797"/>
              <a:gd name="connsiteY20" fmla="*/ 147686 h 190500"/>
              <a:gd name="connsiteX21" fmla="*/ 59574 w 166797"/>
              <a:gd name="connsiteY21" fmla="*/ 147638 h 190500"/>
              <a:gd name="connsiteX22" fmla="*/ 76238 w 166797"/>
              <a:gd name="connsiteY22" fmla="*/ 147638 h 190500"/>
              <a:gd name="connsiteX23" fmla="*/ 76241 w 166797"/>
              <a:gd name="connsiteY23" fmla="*/ 132886 h 190500"/>
              <a:gd name="connsiteX24" fmla="*/ 31206 w 166797"/>
              <a:gd name="connsiteY24" fmla="*/ 95257 h 190500"/>
              <a:gd name="connsiteX25" fmla="*/ 30956 w 166797"/>
              <a:gd name="connsiteY25" fmla="*/ 95250 h 190500"/>
              <a:gd name="connsiteX26" fmla="*/ 0 w 166797"/>
              <a:gd name="connsiteY26" fmla="*/ 64294 h 190500"/>
              <a:gd name="connsiteX27" fmla="*/ 0 w 166797"/>
              <a:gd name="connsiteY27" fmla="*/ 35719 h 190500"/>
              <a:gd name="connsiteX28" fmla="*/ 16669 w 166797"/>
              <a:gd name="connsiteY28" fmla="*/ 19050 h 190500"/>
              <a:gd name="connsiteX29" fmla="*/ 28748 w 166797"/>
              <a:gd name="connsiteY29" fmla="*/ 19054 h 190500"/>
              <a:gd name="connsiteX30" fmla="*/ 50049 w 166797"/>
              <a:gd name="connsiteY30" fmla="*/ 0 h 190500"/>
              <a:gd name="connsiteX31" fmla="*/ 116753 w 166797"/>
              <a:gd name="connsiteY31" fmla="*/ 0 h 190500"/>
              <a:gd name="connsiteX32" fmla="*/ 150128 w 166797"/>
              <a:gd name="connsiteY32" fmla="*/ 33338 h 190500"/>
              <a:gd name="connsiteX33" fmla="*/ 138184 w 166797"/>
              <a:gd name="connsiteY33" fmla="*/ 33338 h 190500"/>
              <a:gd name="connsiteX34" fmla="*/ 138184 w 166797"/>
              <a:gd name="connsiteY34" fmla="*/ 80800 h 190500"/>
              <a:gd name="connsiteX35" fmla="*/ 152446 w 166797"/>
              <a:gd name="connsiteY35" fmla="*/ 65762 h 190500"/>
              <a:gd name="connsiteX36" fmla="*/ 152510 w 166797"/>
              <a:gd name="connsiteY36" fmla="*/ 64294 h 190500"/>
              <a:gd name="connsiteX37" fmla="*/ 152510 w 166797"/>
              <a:gd name="connsiteY37" fmla="*/ 35719 h 190500"/>
              <a:gd name="connsiteX38" fmla="*/ 150675 w 166797"/>
              <a:gd name="connsiteY38" fmla="*/ 33400 h 190500"/>
              <a:gd name="connsiteX39" fmla="*/ 150128 w 166797"/>
              <a:gd name="connsiteY39" fmla="*/ 33338 h 190500"/>
              <a:gd name="connsiteX40" fmla="*/ 28618 w 166797"/>
              <a:gd name="connsiteY40" fmla="*/ 33338 h 190500"/>
              <a:gd name="connsiteX41" fmla="*/ 16669 w 166797"/>
              <a:gd name="connsiteY41" fmla="*/ 33338 h 190500"/>
              <a:gd name="connsiteX42" fmla="*/ 14288 w 166797"/>
              <a:gd name="connsiteY42" fmla="*/ 35719 h 190500"/>
              <a:gd name="connsiteX43" fmla="*/ 14288 w 166797"/>
              <a:gd name="connsiteY43" fmla="*/ 64294 h 190500"/>
              <a:gd name="connsiteX44" fmla="*/ 28618 w 166797"/>
              <a:gd name="connsiteY44" fmla="*/ 80800 h 190500"/>
              <a:gd name="connsiteX45" fmla="*/ 28618 w 166797"/>
              <a:gd name="connsiteY45" fmla="*/ 33338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6797" h="190500">
                <a:moveTo>
                  <a:pt x="116753" y="0"/>
                </a:moveTo>
                <a:cubicBezTo>
                  <a:pt x="127786" y="0"/>
                  <a:pt x="136871" y="8337"/>
                  <a:pt x="138054" y="19054"/>
                </a:cubicBezTo>
                <a:lnTo>
                  <a:pt x="150128" y="19050"/>
                </a:lnTo>
                <a:cubicBezTo>
                  <a:pt x="158874" y="19050"/>
                  <a:pt x="166047" y="25785"/>
                  <a:pt x="166742" y="34352"/>
                </a:cubicBezTo>
                <a:lnTo>
                  <a:pt x="166797" y="35719"/>
                </a:lnTo>
                <a:lnTo>
                  <a:pt x="166797" y="64294"/>
                </a:lnTo>
                <a:cubicBezTo>
                  <a:pt x="166797" y="80801"/>
                  <a:pt x="153877" y="94290"/>
                  <a:pt x="137598" y="95201"/>
                </a:cubicBezTo>
                <a:lnTo>
                  <a:pt x="135595" y="95257"/>
                </a:lnTo>
                <a:cubicBezTo>
                  <a:pt x="129234" y="115166"/>
                  <a:pt x="111798" y="130126"/>
                  <a:pt x="90531" y="132890"/>
                </a:cubicBezTo>
                <a:lnTo>
                  <a:pt x="90526" y="147638"/>
                </a:lnTo>
                <a:lnTo>
                  <a:pt x="107228" y="147638"/>
                </a:lnTo>
                <a:cubicBezTo>
                  <a:pt x="123735" y="147638"/>
                  <a:pt x="137224" y="160558"/>
                  <a:pt x="138135" y="176837"/>
                </a:cubicBezTo>
                <a:lnTo>
                  <a:pt x="138184" y="178594"/>
                </a:lnTo>
                <a:lnTo>
                  <a:pt x="138184" y="183356"/>
                </a:lnTo>
                <a:cubicBezTo>
                  <a:pt x="138184" y="186973"/>
                  <a:pt x="135496" y="189962"/>
                  <a:pt x="132010" y="190435"/>
                </a:cubicBezTo>
                <a:lnTo>
                  <a:pt x="131040" y="190500"/>
                </a:lnTo>
                <a:lnTo>
                  <a:pt x="35761" y="190500"/>
                </a:lnTo>
                <a:cubicBezTo>
                  <a:pt x="32145" y="190500"/>
                  <a:pt x="29156" y="187812"/>
                  <a:pt x="28683" y="184326"/>
                </a:cubicBezTo>
                <a:lnTo>
                  <a:pt x="28618" y="183356"/>
                </a:lnTo>
                <a:lnTo>
                  <a:pt x="28618" y="178594"/>
                </a:lnTo>
                <a:cubicBezTo>
                  <a:pt x="28618" y="162087"/>
                  <a:pt x="41538" y="148598"/>
                  <a:pt x="57817" y="147686"/>
                </a:cubicBezTo>
                <a:lnTo>
                  <a:pt x="59574" y="147638"/>
                </a:lnTo>
                <a:lnTo>
                  <a:pt x="76238" y="147638"/>
                </a:lnTo>
                <a:lnTo>
                  <a:pt x="76241" y="132886"/>
                </a:lnTo>
                <a:cubicBezTo>
                  <a:pt x="54988" y="130112"/>
                  <a:pt x="37565" y="115157"/>
                  <a:pt x="31206" y="95257"/>
                </a:cubicBezTo>
                <a:lnTo>
                  <a:pt x="30956" y="95250"/>
                </a:lnTo>
                <a:cubicBezTo>
                  <a:pt x="13860" y="95250"/>
                  <a:pt x="0" y="81390"/>
                  <a:pt x="0" y="64294"/>
                </a:cubicBezTo>
                <a:lnTo>
                  <a:pt x="0" y="35719"/>
                </a:lnTo>
                <a:cubicBezTo>
                  <a:pt x="0" y="26513"/>
                  <a:pt x="7463" y="19050"/>
                  <a:pt x="16669" y="19050"/>
                </a:cubicBezTo>
                <a:lnTo>
                  <a:pt x="28748" y="19054"/>
                </a:lnTo>
                <a:cubicBezTo>
                  <a:pt x="29931" y="8337"/>
                  <a:pt x="39016" y="0"/>
                  <a:pt x="50049" y="0"/>
                </a:cubicBezTo>
                <a:lnTo>
                  <a:pt x="116753" y="0"/>
                </a:lnTo>
                <a:close/>
                <a:moveTo>
                  <a:pt x="150128" y="33338"/>
                </a:moveTo>
                <a:lnTo>
                  <a:pt x="138184" y="33338"/>
                </a:lnTo>
                <a:lnTo>
                  <a:pt x="138184" y="80800"/>
                </a:lnTo>
                <a:cubicBezTo>
                  <a:pt x="145804" y="79727"/>
                  <a:pt x="151771" y="73503"/>
                  <a:pt x="152446" y="65762"/>
                </a:cubicBezTo>
                <a:lnTo>
                  <a:pt x="152510" y="64294"/>
                </a:lnTo>
                <a:lnTo>
                  <a:pt x="152510" y="35719"/>
                </a:lnTo>
                <a:cubicBezTo>
                  <a:pt x="152510" y="34591"/>
                  <a:pt x="151727" y="33647"/>
                  <a:pt x="150675" y="33400"/>
                </a:cubicBezTo>
                <a:lnTo>
                  <a:pt x="150128" y="33338"/>
                </a:lnTo>
                <a:close/>
                <a:moveTo>
                  <a:pt x="28618" y="33338"/>
                </a:moveTo>
                <a:lnTo>
                  <a:pt x="16669" y="33338"/>
                </a:lnTo>
                <a:cubicBezTo>
                  <a:pt x="15354" y="33338"/>
                  <a:pt x="14288" y="34404"/>
                  <a:pt x="14288" y="35719"/>
                </a:cubicBezTo>
                <a:lnTo>
                  <a:pt x="14288" y="64294"/>
                </a:lnTo>
                <a:cubicBezTo>
                  <a:pt x="14288" y="72706"/>
                  <a:pt x="20519" y="79662"/>
                  <a:pt x="28618" y="80800"/>
                </a:cubicBezTo>
                <a:lnTo>
                  <a:pt x="28618" y="33338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81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21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chemeClr val="bg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DCD93A-228B-613C-944E-68359634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0530CF-0157-7178-9E85-EB176D7107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675" y="257175"/>
            <a:ext cx="5135563" cy="492125"/>
          </a:xfrm>
        </p:spPr>
        <p:txBody>
          <a:bodyPr>
            <a:noAutofit/>
          </a:bodyPr>
          <a:lstStyle/>
          <a:p>
            <a:r>
              <a:rPr lang="en-US" sz="3800">
                <a:solidFill>
                  <a:schemeClr val="accent1"/>
                </a:solidFill>
                <a:latin typeface="Manrope ExtraBold" pitchFamily="2" charset="0"/>
                <a:cs typeface="Segoe UI"/>
              </a:rPr>
              <a:t>Copy blocks.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E57292-63C9-243E-6255-21EE5239C6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0550" y="1235075"/>
            <a:ext cx="3143250" cy="1600438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b="1">
                <a:solidFill>
                  <a:schemeClr val="accent5"/>
                </a:solidFill>
                <a:latin typeface="Manrope ExtraBold" pitchFamily="2" charset="0"/>
                <a:cs typeface="Arial"/>
              </a:rPr>
              <a:t>Short (~25 words)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200">
                <a:solidFill>
                  <a:schemeClr val="accent5"/>
                </a:solidFill>
                <a:latin typeface="Manrope"/>
                <a:cs typeface="Arial"/>
              </a:rPr>
              <a:t>Recurring billing growing complex? Go beyond Business Central’s core tools with Subscription Billing—automate invoicing, revenue recognition, and contract management at scale.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A72AE43-BAA3-631C-0B85-28852317FB8E}"/>
              </a:ext>
            </a:extLst>
          </p:cNvPr>
          <p:cNvSpPr txBox="1">
            <a:spLocks/>
          </p:cNvSpPr>
          <p:nvPr/>
        </p:nvSpPr>
        <p:spPr>
          <a:xfrm>
            <a:off x="4369573" y="1239617"/>
            <a:ext cx="3364727" cy="252684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b="1">
                <a:solidFill>
                  <a:schemeClr val="accent5"/>
                </a:solidFill>
                <a:latin typeface="Manrope ExtraBold" pitchFamily="2" charset="0"/>
                <a:cs typeface="Segoe UI"/>
              </a:rPr>
              <a:t>Medium (~50 words)</a:t>
            </a:r>
            <a:endParaRPr lang="en-US" sz="1600" b="1">
              <a:solidFill>
                <a:schemeClr val="accent5"/>
              </a:solidFill>
              <a:latin typeface="Manrope ExtraBold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200">
                <a:solidFill>
                  <a:schemeClr val="accent5"/>
                </a:solidFill>
                <a:latin typeface="Manrope"/>
                <a:cs typeface="Arial"/>
              </a:rPr>
              <a:t>Business Central gets you started—but manual billing, complex contracts, and compliance risks can slow you down. </a:t>
            </a:r>
            <a:r>
              <a:rPr lang="en-US" sz="1200">
                <a:solidFill>
                  <a:schemeClr val="accent5"/>
                </a:solidFill>
                <a:highlight>
                  <a:srgbClr val="FFFF00"/>
                </a:highlight>
                <a:latin typeface="Manrope"/>
                <a:cs typeface="Arial"/>
              </a:rPr>
              <a:t>[Partner Name]</a:t>
            </a:r>
            <a:r>
              <a:rPr lang="en-US" sz="1200">
                <a:solidFill>
                  <a:schemeClr val="accent5"/>
                </a:solidFill>
                <a:latin typeface="Manrope"/>
                <a:cs typeface="Arial"/>
              </a:rPr>
              <a:t> introduces Subscription Billing, a fully integrated solution that extends your ERP to support usage-based pricing, revenue deferrals, renewals, and more—all inside Business Central.</a:t>
            </a:r>
            <a:endParaRPr lang="en-US" sz="1200">
              <a:solidFill>
                <a:schemeClr val="accent5"/>
              </a:solidFill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1800">
              <a:solidFill>
                <a:schemeClr val="accent5"/>
              </a:solidFill>
              <a:latin typeface="Manrope SemiBold" pitchFamily="2" charset="0"/>
              <a:cs typeface="Segoe UI"/>
            </a:endParaRP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8A9BF0-F1B0-FCE4-A629-94EE81BA8CED}"/>
              </a:ext>
            </a:extLst>
          </p:cNvPr>
          <p:cNvSpPr txBox="1">
            <a:spLocks/>
          </p:cNvSpPr>
          <p:nvPr/>
        </p:nvSpPr>
        <p:spPr>
          <a:xfrm>
            <a:off x="8158064" y="1239617"/>
            <a:ext cx="3690421" cy="2893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b="1">
                <a:solidFill>
                  <a:schemeClr val="accent5"/>
                </a:solidFill>
                <a:latin typeface="Manrope ExtraBold" pitchFamily="2" charset="0"/>
                <a:cs typeface="Segoe UI"/>
              </a:rPr>
              <a:t>Long (~100 words)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200">
                <a:solidFill>
                  <a:schemeClr val="accent5"/>
                </a:solidFill>
                <a:latin typeface="Manrope"/>
                <a:cs typeface="Arial"/>
              </a:rPr>
              <a:t>Recurring billing starts simple, but scaling it is another story. Business Central’s core tools aren’t built for advanced billing models like usage tiers, milestones, or custom renewals. </a:t>
            </a:r>
            <a:r>
              <a:rPr lang="en-US" sz="1200">
                <a:solidFill>
                  <a:schemeClr val="accent5"/>
                </a:solidFill>
                <a:highlight>
                  <a:srgbClr val="FFFF00"/>
                </a:highlight>
                <a:latin typeface="Manrope"/>
                <a:cs typeface="Arial"/>
              </a:rPr>
              <a:t>[Partner Name]</a:t>
            </a:r>
            <a:r>
              <a:rPr lang="en-US" sz="1200">
                <a:solidFill>
                  <a:schemeClr val="accent5"/>
                </a:solidFill>
                <a:latin typeface="Manrope"/>
                <a:cs typeface="Arial"/>
              </a:rPr>
              <a:t> introduces Subscription Billing to help you go beyond workarounds. Automate complex invoicing, streamline revenue recognition for ASC 606/IFRS 15, and gain real-time visibility into MRR and churn. Whether you’re a growing SaaS company, healthcare provider, or membership-based organization, Subscription Billing helps you scale subscriptions—without scaling your headaches.</a:t>
            </a:r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38FCE8C3-4EBC-61F8-211A-014EF0D7451E}"/>
              </a:ext>
            </a:extLst>
          </p:cNvPr>
          <p:cNvSpPr/>
          <p:nvPr/>
        </p:nvSpPr>
        <p:spPr>
          <a:xfrm>
            <a:off x="363911" y="1100769"/>
            <a:ext cx="3591485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D0A121BD-0019-EB29-3684-2F16F1978A11}"/>
              </a:ext>
            </a:extLst>
          </p:cNvPr>
          <p:cNvSpPr/>
          <p:nvPr/>
        </p:nvSpPr>
        <p:spPr>
          <a:xfrm>
            <a:off x="4191000" y="1100769"/>
            <a:ext cx="3591485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DE70BD17-53BD-92A7-0928-3A4C26B4645D}"/>
              </a:ext>
            </a:extLst>
          </p:cNvPr>
          <p:cNvSpPr/>
          <p:nvPr/>
        </p:nvSpPr>
        <p:spPr>
          <a:xfrm>
            <a:off x="8001000" y="1100769"/>
            <a:ext cx="3981450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94756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00E2B-3BC5-18DE-B39D-F2C23469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92;p2">
            <a:extLst>
              <a:ext uri="{FF2B5EF4-FFF2-40B4-BE49-F238E27FC236}">
                <a16:creationId xmlns:a16="http://schemas.microsoft.com/office/drawing/2014/main" id="{83C1C2F1-7FB1-E685-7A31-165B21250264}"/>
              </a:ext>
            </a:extLst>
          </p:cNvPr>
          <p:cNvSpPr/>
          <p:nvPr/>
        </p:nvSpPr>
        <p:spPr>
          <a:xfrm>
            <a:off x="319258" y="4801451"/>
            <a:ext cx="6640717" cy="16175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37160" tIns="0" rIns="137160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nrope ExtraBold" pitchFamily="2" charset="0"/>
                <a:ea typeface="Arial Narrow"/>
                <a:cs typeface="Arial" panose="020B0604020202020204" pitchFamily="34" charset="0"/>
                <a:sym typeface="Arial Narrow"/>
              </a:rPr>
              <a:t>Customizing your assets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nrope ExtraBold" pitchFamily="2" charset="0"/>
              <a:ea typeface="Arial Narrow"/>
              <a:cs typeface="Arial" panose="020B0604020202020204" pitchFamily="34" charset="0"/>
              <a:sym typeface="Arial Narrow"/>
            </a:endParaRPr>
          </a:p>
          <a:p>
            <a:pPr>
              <a:buClr>
                <a:srgbClr val="FFFFFF"/>
              </a:buClr>
              <a:buSzPts val="1800"/>
              <a:defRPr/>
            </a:pPr>
            <a:r>
              <a:rPr lang="en-US" sz="1200">
                <a:solidFill>
                  <a:schemeClr val="accent1"/>
                </a:solidFill>
                <a:latin typeface="Manrope" pitchFamily="2" charset="0"/>
                <a:ea typeface="Arial Narrow"/>
                <a:cs typeface="Arial"/>
                <a:sym typeface="Arial Narrow"/>
              </a:rPr>
              <a:t>The assets in this campaign require you to customize them. You will find placeholder logos that you can replace with your own.  You can also modify font, colors, and copy.</a:t>
            </a:r>
          </a:p>
          <a:p>
            <a:pPr>
              <a:buSzPts val="1800"/>
              <a:defRPr/>
            </a:pPr>
            <a:endParaRPr lang="en-US" sz="1200">
              <a:solidFill>
                <a:schemeClr val="accent1"/>
              </a:solidFill>
              <a:latin typeface="Manrope" pitchFamily="2" charset="0"/>
              <a:ea typeface="Arial Narrow"/>
              <a:cs typeface="Arial"/>
              <a:sym typeface="Arial Narrow"/>
            </a:endParaRPr>
          </a:p>
          <a:p>
            <a:pPr>
              <a:buSzPts val="1800"/>
              <a:defRPr/>
            </a:pPr>
            <a:r>
              <a:rPr lang="en-US" sz="1200">
                <a:solidFill>
                  <a:schemeClr val="accent1"/>
                </a:solidFill>
                <a:latin typeface="Manrope" pitchFamily="2" charset="0"/>
                <a:ea typeface="Arial Narrow"/>
                <a:cs typeface="Arial"/>
                <a:sym typeface="Arial Narrow"/>
              </a:rPr>
              <a:t>You will find customization tips on page 9 of this guide. Each asset also contains specific instructions on how to best customize it.</a:t>
            </a:r>
            <a:endParaRPr lang="en-US">
              <a:solidFill>
                <a:schemeClr val="accent1"/>
              </a:solidFill>
              <a:latin typeface="Manrope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247CA-5D97-2F80-5954-46D39FA74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404059" y="2939301"/>
            <a:ext cx="45720" cy="411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2" name="Graphic 51" descr="Paint with solid fill">
            <a:extLst>
              <a:ext uri="{FF2B5EF4-FFF2-40B4-BE49-F238E27FC236}">
                <a16:creationId xmlns:a16="http://schemas.microsoft.com/office/drawing/2014/main" id="{2046330D-9B47-9686-1FCE-7CD47BAE1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7800" y="4920771"/>
            <a:ext cx="1456400" cy="145640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E62D1AC-7656-B8CC-5947-A89EE8B9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35" y="169312"/>
            <a:ext cx="10515600" cy="584775"/>
          </a:xfrm>
        </p:spPr>
        <p:txBody>
          <a:bodyPr/>
          <a:lstStyle/>
          <a:p>
            <a:r>
              <a:rPr lang="en-US" sz="3800">
                <a:latin typeface="Manrope ExtraBold" pitchFamily="2" charset="0"/>
              </a:rPr>
              <a:t>Campaign asset library.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BBECA6-168D-0EF7-130F-D22535C4077C}"/>
              </a:ext>
            </a:extLst>
          </p:cNvPr>
          <p:cNvSpPr/>
          <p:nvPr/>
        </p:nvSpPr>
        <p:spPr>
          <a:xfrm>
            <a:off x="7381993" y="5198154"/>
            <a:ext cx="4114800" cy="9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  <a:buClr>
                <a:srgbClr val="FFFFFF"/>
              </a:buClr>
              <a:buSzPts val="1800"/>
              <a:defRPr/>
            </a:pPr>
            <a:r>
              <a:rPr lang="en-US" sz="1600" b="1">
                <a:solidFill>
                  <a:schemeClr val="bg2"/>
                </a:solidFill>
                <a:latin typeface="Manrope" pitchFamily="2" charset="0"/>
                <a:cs typeface="Arial"/>
              </a:rPr>
              <a:t>Ready to start building your pipeline?</a:t>
            </a:r>
          </a:p>
          <a:p>
            <a:pPr marL="171450" indent="-171450" defTabSz="75438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Manrope" pitchFamily="2" charset="0"/>
                <a:ea typeface="Inter" panose="02000503000000020004" pitchFamily="2" charset="0"/>
                <a:cs typeface="Arial"/>
              </a:rPr>
              <a:t>Check out the full range of assets on our </a:t>
            </a:r>
            <a:r>
              <a:rPr lang="en-US" sz="1200" b="1">
                <a:solidFill>
                  <a:schemeClr val="tx1"/>
                </a:solidFill>
                <a:latin typeface="Manrope" pitchFamily="2" charset="0"/>
                <a:ea typeface="Inter" panose="02000503000000020004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Campaign Center.</a:t>
            </a:r>
            <a:endParaRPr lang="en-US" sz="1200" b="1">
              <a:solidFill>
                <a:schemeClr val="tx1"/>
              </a:solidFill>
              <a:latin typeface="Manrope" pitchFamily="2" charset="0"/>
            </a:endParaRPr>
          </a:p>
          <a:p>
            <a:pPr marL="171450" indent="-171450" defTabSz="754380"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chemeClr val="bg2"/>
                </a:solidFill>
                <a:latin typeface="Manrope" pitchFamily="2" charset="0"/>
                <a:ea typeface="Inter" panose="02000503000000020004" pitchFamily="2" charset="0"/>
                <a:cs typeface="Arial"/>
              </a:rPr>
              <a:t>Get support in our Partner Hub.</a:t>
            </a:r>
            <a:endParaRPr lang="en-US" sz="1200">
              <a:solidFill>
                <a:schemeClr val="bg2"/>
              </a:solidFill>
              <a:highlight>
                <a:srgbClr val="FF00FF"/>
              </a:highlight>
              <a:latin typeface="Manrope" pitchFamily="2" charset="0"/>
              <a:ea typeface="+mn-lt"/>
              <a:cs typeface="Arial"/>
            </a:endParaRPr>
          </a:p>
          <a:p>
            <a:pPr defTabSz="754380">
              <a:defRPr/>
            </a:pPr>
            <a:endParaRPr lang="en-US" sz="1200">
              <a:solidFill>
                <a:schemeClr val="bg2"/>
              </a:solidFill>
              <a:highlight>
                <a:srgbClr val="FF00FF"/>
              </a:highlight>
              <a:latin typeface="Manrope" pitchFamily="2" charset="0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4671F4-0B47-7491-8C89-64B70A4C2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78" y="1390991"/>
            <a:ext cx="1715296" cy="897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A4EEF8-D30B-1D6A-9CF6-E9C857A66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77" y="1881252"/>
            <a:ext cx="1710997" cy="8954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9EDE35-1F83-D6F3-270B-BC90062920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77" y="2343263"/>
            <a:ext cx="1710997" cy="8954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6372D3-E9C5-5A27-1C1D-D96219EB9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77" y="2646946"/>
            <a:ext cx="1702198" cy="8908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894CC7-8A4E-979E-DB39-93CEFA1A8D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76" y="3070186"/>
            <a:ext cx="1710997" cy="895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ED653D9-01CF-CA1C-4BB7-9DE1FDE1B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3" y="1215272"/>
            <a:ext cx="1593088" cy="8333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2571E37-F500-597C-FB93-CD6F206F9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3" y="1588732"/>
            <a:ext cx="1593088" cy="8333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7E34F6A-F11E-CE2A-95A5-2806466E64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3" y="1990767"/>
            <a:ext cx="1593088" cy="8333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C88F1DB-C9D3-BBE8-A824-A63192F121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3" y="2335652"/>
            <a:ext cx="1593088" cy="83338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25CB74D-CD4F-13F1-13DA-EF6F373084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3" y="2709112"/>
            <a:ext cx="1593088" cy="83338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F0056FD-D87B-C5C4-927E-7B0AA0D1C8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3" y="3082573"/>
            <a:ext cx="1593088" cy="83338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6648A90-16FE-99A5-45B0-A5B6FFE01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077" y="3282215"/>
            <a:ext cx="896112" cy="89611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43F5572-066D-75A6-D176-CB33A71C7F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954" y="2184935"/>
            <a:ext cx="896112" cy="89611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E40BE3C-1EC4-94FB-A8CC-2CF9B02882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2705" y="1174282"/>
            <a:ext cx="896112" cy="89611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E15A450-8721-08C1-3A3D-02765CBF9A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6175" y="3282215"/>
            <a:ext cx="896112" cy="89611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12448B7-3E90-124F-2826-DAE27FC182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301" y="2184935"/>
            <a:ext cx="896112" cy="89611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3A8691B-BEBC-972C-9DC7-D847739F16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3552" y="1174282"/>
            <a:ext cx="896112" cy="89611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E3E1B8F-C3D6-640A-34F1-269A166FE0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8989" y="1193532"/>
            <a:ext cx="718286" cy="14365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2FF0230-A2EC-0D93-3027-26D1CA04CEE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698" y="1203158"/>
            <a:ext cx="718286" cy="143657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ADC2D26-269F-B8C4-EF04-7A0678A410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516" y="3644481"/>
            <a:ext cx="2680693" cy="420623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221E1EB-41AA-5F86-C529-E98AA86CF5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516" y="3132553"/>
            <a:ext cx="2649618" cy="41574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290177E-5DAD-389C-26F8-DE71544F34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0775" y="289433"/>
            <a:ext cx="1497291" cy="156135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0BAFA5C-92F6-18ED-BECA-A88861B1C39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0775" y="1386037"/>
            <a:ext cx="1481962" cy="179531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70C256D-8151-1CCD-0E05-2E1BBEF9C6A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0774" y="2397742"/>
            <a:ext cx="1492611" cy="1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09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DC7A438A-024A-174A-1024-817431F09C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179645" y="494908"/>
            <a:ext cx="9427138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-3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 Semibold" pitchFamily="2" charset="0"/>
                <a:ea typeface="+mn-ea"/>
                <a:cs typeface="Segoe Sans Text" pitchFamily="2" charset="0"/>
              </a:rPr>
              <a:t>Microsoft Fabric</a:t>
            </a:r>
          </a:p>
        </p:txBody>
      </p:sp>
      <p:sp>
        <p:nvSpPr>
          <p:cNvPr id="15" name="Rounded Rectangle 38">
            <a:extLst>
              <a:ext uri="{FF2B5EF4-FFF2-40B4-BE49-F238E27FC236}">
                <a16:creationId xmlns:a16="http://schemas.microsoft.com/office/drawing/2014/main" id="{ED8176EC-6BF6-7FF1-5F35-97C4C5684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09600" y="1480982"/>
            <a:ext cx="10972800" cy="4554860"/>
          </a:xfrm>
          <a:prstGeom prst="roundRect">
            <a:avLst>
              <a:gd name="adj" fmla="val 3641"/>
            </a:avLst>
          </a:prstGeom>
          <a:solidFill>
            <a:schemeClr val="accent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Sans Text Semibold" pitchFamily="2" charset="0"/>
              <a:ea typeface="+mn-ea"/>
              <a:cs typeface="+mn-cs"/>
            </a:endParaRPr>
          </a:p>
        </p:txBody>
      </p:sp>
      <p:sp>
        <p:nvSpPr>
          <p:cNvPr id="35" name="!!CAP">
            <a:extLst>
              <a:ext uri="{FF2B5EF4-FFF2-40B4-BE49-F238E27FC236}">
                <a16:creationId xmlns:a16="http://schemas.microsoft.com/office/drawing/2014/main" id="{162F3972-13D8-34B7-C7CE-ED44D0D6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78410" y="17728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tx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ED4DBC17-49FB-4B2B-5A0C-EC0F1672EC69}"/>
              </a:ext>
            </a:extLst>
          </p:cNvPr>
          <p:cNvSpPr>
            <a:spLocks/>
          </p:cNvSpPr>
          <p:nvPr/>
        </p:nvSpPr>
        <p:spPr bwMode="auto">
          <a:xfrm>
            <a:off x="878111" y="1873974"/>
            <a:ext cx="2455841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solidFill>
                  <a:schemeClr val="accent2"/>
                </a:solidFill>
                <a:latin typeface="Manrope SemiBold" pitchFamily="2" charset="0"/>
                <a:cs typeface="Arial"/>
              </a:rPr>
              <a:t>Stage 1: Awareness.</a:t>
            </a:r>
            <a:endParaRPr lang="en-US" sz="2000">
              <a:solidFill>
                <a:schemeClr val="accent2"/>
              </a:solidFill>
              <a:latin typeface="Manrope SemiBold" pitchFamily="2" charset="0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3EBD2-8EBE-A5E7-B033-E4A08AC40B22}"/>
              </a:ext>
            </a:extLst>
          </p:cNvPr>
          <p:cNvSpPr txBox="1">
            <a:spLocks/>
          </p:cNvSpPr>
          <p:nvPr/>
        </p:nvSpPr>
        <p:spPr>
          <a:xfrm>
            <a:off x="829988" y="2509807"/>
            <a:ext cx="2654358" cy="3231654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" sz="1200" b="1">
                <a:solidFill>
                  <a:schemeClr val="accent2"/>
                </a:solidFill>
                <a:latin typeface="Manrope" pitchFamily="2" charset="0"/>
                <a:cs typeface="Arial"/>
              </a:rPr>
              <a:t>Introduce the concept of going beyond Business Central’s core features.</a:t>
            </a:r>
          </a:p>
          <a:p>
            <a:endParaRPr lang="en-US" sz="1200">
              <a:solidFill>
                <a:schemeClr val="accent2"/>
              </a:solidFill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 pitchFamily="2" charset="0"/>
                <a:cs typeface="Arial"/>
              </a:rPr>
              <a:t>Promo email</a:t>
            </a: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: Send to existing contacts directly with the hero asset (</a:t>
            </a:r>
            <a:r>
              <a:rPr lang="en-US" sz="1200" err="1">
                <a:solidFill>
                  <a:schemeClr val="accent2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) to generate interest and establish credibility.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 pitchFamily="2" charset="0"/>
                <a:cs typeface="Arial"/>
              </a:rPr>
              <a:t>Social ads</a:t>
            </a: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: Use paid or organic social ads to drive traffic to the gated landing page with the </a:t>
            </a:r>
            <a:r>
              <a:rPr lang="en-US" sz="1200" err="1">
                <a:solidFill>
                  <a:schemeClr val="accent2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. Use the gated landing page to capture lead info.</a:t>
            </a:r>
          </a:p>
        </p:txBody>
      </p:sp>
      <p:sp>
        <p:nvSpPr>
          <p:cNvPr id="34" name="!!LCO">
            <a:extLst>
              <a:ext uri="{FF2B5EF4-FFF2-40B4-BE49-F238E27FC236}">
                <a16:creationId xmlns:a16="http://schemas.microsoft.com/office/drawing/2014/main" id="{E49F14C9-2938-CF8B-1DF2-52A14C92C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538190" y="17728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tx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EC45A533-BFFC-B9FE-702A-338D8A8D9434}"/>
              </a:ext>
            </a:extLst>
          </p:cNvPr>
          <p:cNvSpPr>
            <a:spLocks/>
          </p:cNvSpPr>
          <p:nvPr/>
        </p:nvSpPr>
        <p:spPr bwMode="auto">
          <a:xfrm>
            <a:off x="3538189" y="1873974"/>
            <a:ext cx="2381348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solidFill>
                  <a:schemeClr val="accent2"/>
                </a:solidFill>
                <a:latin typeface="Manrope SemiBold" pitchFamily="2" charset="0"/>
                <a:cs typeface="Arial"/>
              </a:rPr>
              <a:t>Stage 2: Engagement.</a:t>
            </a:r>
            <a:endParaRPr lang="en-US" sz="2000">
              <a:solidFill>
                <a:schemeClr val="accent2"/>
              </a:solidFill>
              <a:latin typeface="Manrope SemiBold" pitchFamily="2" charset="0"/>
              <a:cs typeface="Arial"/>
            </a:endParaRPr>
          </a:p>
        </p:txBody>
      </p:sp>
      <p:sp>
        <p:nvSpPr>
          <p:cNvPr id="36" name="!!EEBU">
            <a:extLst>
              <a:ext uri="{FF2B5EF4-FFF2-40B4-BE49-F238E27FC236}">
                <a16:creationId xmlns:a16="http://schemas.microsoft.com/office/drawing/2014/main" id="{419BEF54-B9F7-B883-D8F3-3BA5EED56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197970" y="17728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tx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28C0A72C-9192-5A1C-C3E9-9B59D637CC9C}"/>
              </a:ext>
            </a:extLst>
          </p:cNvPr>
          <p:cNvSpPr>
            <a:spLocks/>
          </p:cNvSpPr>
          <p:nvPr/>
        </p:nvSpPr>
        <p:spPr bwMode="auto">
          <a:xfrm>
            <a:off x="6197969" y="1873974"/>
            <a:ext cx="2455841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solidFill>
                  <a:schemeClr val="accent2"/>
                </a:solidFill>
                <a:latin typeface="Manrope SemiBold" pitchFamily="2" charset="0"/>
                <a:cs typeface="Arial"/>
              </a:rPr>
              <a:t>Stage 3: Consideration.</a:t>
            </a:r>
            <a:endParaRPr lang="en-US" sz="2000">
              <a:solidFill>
                <a:schemeClr val="accent2"/>
              </a:solidFill>
              <a:latin typeface="Manrope SemiBold" pitchFamily="2" charset="0"/>
              <a:cs typeface="Arial"/>
            </a:endParaRPr>
          </a:p>
        </p:txBody>
      </p:sp>
      <p:sp>
        <p:nvSpPr>
          <p:cNvPr id="33" name="!!AP">
            <a:extLst>
              <a:ext uri="{FF2B5EF4-FFF2-40B4-BE49-F238E27FC236}">
                <a16:creationId xmlns:a16="http://schemas.microsoft.com/office/drawing/2014/main" id="{14AF2369-96A3-8EED-AA50-981F8B18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857749" y="17728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tx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latin typeface="Segoe Sans Text Semibold" pitchFamily="2" charset="0"/>
            </a:endParaRPr>
          </a:p>
        </p:txBody>
      </p:sp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825CB522-84DD-A501-C8C0-B2455ACB042D}"/>
              </a:ext>
            </a:extLst>
          </p:cNvPr>
          <p:cNvSpPr>
            <a:spLocks/>
          </p:cNvSpPr>
          <p:nvPr/>
        </p:nvSpPr>
        <p:spPr bwMode="auto">
          <a:xfrm>
            <a:off x="8857749" y="1873974"/>
            <a:ext cx="2455841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solidFill>
                  <a:schemeClr val="accent2"/>
                </a:solidFill>
                <a:latin typeface="Manrope SemiBold" pitchFamily="2" charset="0"/>
                <a:cs typeface="Arial"/>
              </a:rPr>
              <a:t>Stage 4: Conversion.</a:t>
            </a:r>
            <a:endParaRPr lang="en-US" sz="2000">
              <a:solidFill>
                <a:schemeClr val="accent2"/>
              </a:solidFill>
              <a:latin typeface="Manrope SemiBold" pitchFamily="2" charset="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99F16-8530-9CF8-5674-4D747BE7D0EB}"/>
              </a:ext>
            </a:extLst>
          </p:cNvPr>
          <p:cNvSpPr txBox="1">
            <a:spLocks/>
          </p:cNvSpPr>
          <p:nvPr/>
        </p:nvSpPr>
        <p:spPr>
          <a:xfrm>
            <a:off x="626445" y="442128"/>
            <a:ext cx="1124150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accent1"/>
                </a:solidFill>
                <a:latin typeface="Manrope ExtraBold" pitchFamily="2" charset="0"/>
              </a:rPr>
              <a:t>Demand generation journey.</a:t>
            </a:r>
            <a:br>
              <a:rPr lang="en-US">
                <a:solidFill>
                  <a:schemeClr val="accent1"/>
                </a:solidFill>
                <a:latin typeface="Manrope" pitchFamily="2" charset="0"/>
              </a:rPr>
            </a:br>
            <a:endParaRPr lang="en" sz="1200">
              <a:solidFill>
                <a:schemeClr val="accent1"/>
              </a:solidFill>
              <a:latin typeface="Manrope" pitchFamily="2" charset="0"/>
              <a:cs typeface="Arial"/>
            </a:endParaRPr>
          </a:p>
          <a:p>
            <a:r>
              <a:rPr lang="en" sz="1200">
                <a:solidFill>
                  <a:schemeClr val="accent2"/>
                </a:solidFill>
                <a:latin typeface="Manrope" pitchFamily="2" charset="0"/>
                <a:cs typeface="Arial"/>
              </a:rPr>
              <a:t>Use this 4-stage campaignjourney to guide your rollout. Each stage is mapped to specific assets that help move prospects from awareness  to action.</a:t>
            </a:r>
            <a:endParaRPr lang="en-US" sz="1200">
              <a:solidFill>
                <a:schemeClr val="accent2"/>
              </a:solidFill>
              <a:latin typeface="Manrope" pitchFamily="2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D2A8B-E44C-3857-C023-1F356E7925DF}"/>
              </a:ext>
            </a:extLst>
          </p:cNvPr>
          <p:cNvSpPr txBox="1">
            <a:spLocks/>
          </p:cNvSpPr>
          <p:nvPr/>
        </p:nvSpPr>
        <p:spPr>
          <a:xfrm>
            <a:off x="3487554" y="2509807"/>
            <a:ext cx="2654358" cy="3046988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Manrope" pitchFamily="2" charset="0"/>
                <a:cs typeface="Arial"/>
              </a:rPr>
              <a:t>Share more assets and information to encourage consideration.</a:t>
            </a: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 Highlight common challenges and key benefits of extending BC functionality.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 pitchFamily="2" charset="0"/>
                <a:cs typeface="Arial"/>
              </a:rPr>
              <a:t>Nurture email #1</a:t>
            </a: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: </a:t>
            </a:r>
            <a:r>
              <a:rPr lang="en-US" sz="1200" i="1">
                <a:solidFill>
                  <a:schemeClr val="accent2"/>
                </a:solidFill>
                <a:latin typeface="Manrope" pitchFamily="2" charset="0"/>
                <a:cs typeface="Arial"/>
              </a:rPr>
              <a:t>Is your finance team outgrowing Business Central?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Send to leads and engaged contacts to highlight common challenges and key benefits of extending BC functionality.</a:t>
            </a:r>
            <a:endParaRPr lang="en-US" sz="1200">
              <a:solidFill>
                <a:schemeClr val="accent2"/>
              </a:solidFill>
              <a:latin typeface="Manrop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0478E-B4FD-8CE9-E65C-B669DCC23130}"/>
              </a:ext>
            </a:extLst>
          </p:cNvPr>
          <p:cNvSpPr txBox="1">
            <a:spLocks/>
          </p:cNvSpPr>
          <p:nvPr/>
        </p:nvSpPr>
        <p:spPr>
          <a:xfrm>
            <a:off x="6201877" y="2509807"/>
            <a:ext cx="2654358" cy="1938992"/>
          </a:xfrm>
          <a:prstGeom prst="rect">
            <a:avLst/>
          </a:prstGeom>
          <a:noFill/>
        </p:spPr>
        <p:txBody>
          <a:bodyPr wrap="square" lIns="288000" tIns="45720" rIns="288000" bIns="45720" anchor="t">
            <a:spAutoFit/>
          </a:bodyPr>
          <a:lstStyle/>
          <a:p>
            <a:r>
              <a:rPr lang="en" sz="1200" b="1">
                <a:solidFill>
                  <a:schemeClr val="accent2"/>
                </a:solidFill>
                <a:latin typeface="Manrope" pitchFamily="2" charset="0"/>
                <a:cs typeface="Arial"/>
              </a:rPr>
              <a:t>Provide real-world validation.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" sz="1200" b="1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accent2"/>
                </a:solidFill>
                <a:latin typeface="Manrope"/>
                <a:cs typeface="Arial"/>
              </a:rPr>
              <a:t>Nurture email #2</a:t>
            </a:r>
            <a:r>
              <a:rPr lang="en-US" sz="1200">
                <a:solidFill>
                  <a:schemeClr val="accent2"/>
                </a:solidFill>
                <a:latin typeface="Manrope"/>
                <a:cs typeface="Arial"/>
              </a:rPr>
              <a:t>: </a:t>
            </a:r>
            <a:r>
              <a:rPr lang="en-US" sz="1200" i="1">
                <a:solidFill>
                  <a:schemeClr val="accent2"/>
                </a:solidFill>
                <a:latin typeface="Manrope"/>
                <a:cs typeface="Arial"/>
              </a:rPr>
              <a:t>How one organization saved $15K in one year.</a:t>
            </a:r>
            <a:endParaRPr lang="en-US" sz="1200" i="1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2"/>
                </a:solidFill>
                <a:latin typeface="Manrope" pitchFamily="2" charset="0"/>
                <a:cs typeface="Arial"/>
              </a:rPr>
              <a:t>Share the case study as social proof and to demonstrate ROI</a:t>
            </a:r>
            <a:endParaRPr lang="en-US" sz="1200">
              <a:solidFill>
                <a:schemeClr val="accent2"/>
              </a:solidFill>
              <a:latin typeface="Manrope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284F9-80A7-70EC-2B22-8C72B54B3213}"/>
              </a:ext>
            </a:extLst>
          </p:cNvPr>
          <p:cNvSpPr txBox="1">
            <a:spLocks/>
          </p:cNvSpPr>
          <p:nvPr/>
        </p:nvSpPr>
        <p:spPr>
          <a:xfrm>
            <a:off x="8839200" y="2509807"/>
            <a:ext cx="2654358" cy="461665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" sz="1200" b="1">
                <a:solidFill>
                  <a:schemeClr val="accent2"/>
                </a:solidFill>
                <a:cs typeface="Arial"/>
              </a:rPr>
              <a:t>Encourage direct contact or next-step conversations.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66574-6FC7-9EB8-BB8B-C106E9985ED1}"/>
              </a:ext>
            </a:extLst>
          </p:cNvPr>
          <p:cNvSpPr txBox="1"/>
          <p:nvPr/>
        </p:nvSpPr>
        <p:spPr>
          <a:xfrm>
            <a:off x="779404" y="6217287"/>
            <a:ext cx="1088987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chemeClr val="accent2"/>
                </a:solidFill>
                <a:latin typeface="Manrope" pitchFamily="2" charset="0"/>
              </a:rPr>
              <a:t>Tip for partners</a:t>
            </a:r>
            <a:r>
              <a:rPr lang="en-US" sz="1500">
                <a:solidFill>
                  <a:schemeClr val="accent2"/>
                </a:solidFill>
                <a:latin typeface="Manrope" pitchFamily="2" charset="0"/>
              </a:rPr>
              <a:t>: </a:t>
            </a:r>
            <a:r>
              <a:rPr lang="en" sz="1500">
                <a:solidFill>
                  <a:schemeClr val="accent2"/>
                </a:solidFill>
                <a:latin typeface="Manrope" pitchFamily="2" charset="0"/>
                <a:cs typeface="Arial"/>
              </a:rPr>
              <a:t>Pace the journey across 2–4 weeks, using soft touchpoints (social + ads) between emails. Retarget and nurture  users who engage with gated content using follow-up emails.</a:t>
            </a:r>
            <a:endParaRPr lang="en-US" sz="1500">
              <a:solidFill>
                <a:schemeClr val="accent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76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D21A-6D13-88D3-B19F-21E0CDC6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11018520" cy="584775"/>
          </a:xfrm>
        </p:spPr>
        <p:txBody>
          <a:bodyPr/>
          <a:lstStyle/>
          <a:p>
            <a:r>
              <a:rPr lang="en-US" sz="3800">
                <a:solidFill>
                  <a:schemeClr val="accent1"/>
                </a:solidFill>
                <a:latin typeface="Manrope ExtraBold" pitchFamily="2" charset="0"/>
                <a:cs typeface="Arial"/>
              </a:rPr>
              <a:t>Binary stream logo library.</a:t>
            </a:r>
            <a:endParaRPr lang="en-US" sz="3800">
              <a:solidFill>
                <a:schemeClr val="accent1"/>
              </a:solidFill>
              <a:latin typeface="Manrope ExtraBold" pitchFamily="2" charset="0"/>
            </a:endParaRPr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CD8A8B66-D6CB-D79F-1BD6-04F0412A3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225" y="1733550"/>
            <a:ext cx="2981325" cy="895950"/>
          </a:xfrm>
          <a:prstGeom prst="rect">
            <a:avLst/>
          </a:prstGeom>
        </p:spPr>
      </p:pic>
      <p:pic>
        <p:nvPicPr>
          <p:cNvPr id="9" name="Graphic 8">
            <a:hlinkClick r:id="rId2"/>
            <a:extLst>
              <a:ext uri="{FF2B5EF4-FFF2-40B4-BE49-F238E27FC236}">
                <a16:creationId xmlns:a16="http://schemas.microsoft.com/office/drawing/2014/main" id="{107492C5-E5DA-17B8-E9C8-29162A08C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2000" y="1733550"/>
            <a:ext cx="2981324" cy="8959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76B3D8A-F3FF-8323-D9B7-491CE5A37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077200" y="1733550"/>
            <a:ext cx="2981324" cy="895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3BC35BD-0143-4129-13D1-03DE8E41A4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38225" y="3498367"/>
            <a:ext cx="2981325" cy="75721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03A8C53-CAD4-317F-D6E6-629CFD7C57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72000" y="3498367"/>
            <a:ext cx="2981324" cy="75721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6A8604-D9C0-A95D-B4AE-585D3B937D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077200" y="3498367"/>
            <a:ext cx="2981324" cy="7572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2541DAC-F0AE-D320-C8EC-90DE525188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49791" y="5181600"/>
            <a:ext cx="2100943" cy="75721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B1E551D-3661-8D0D-EF91-0E5CCB628E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505325" y="5181600"/>
            <a:ext cx="2100943" cy="757214"/>
          </a:xfrm>
          <a:prstGeom prst="rect">
            <a:avLst/>
          </a:prstGeom>
        </p:spPr>
      </p:pic>
      <p:sp>
        <p:nvSpPr>
          <p:cNvPr id="17" name="Title 1">
            <a:hlinkClick r:id="rId19"/>
            <a:extLst>
              <a:ext uri="{FF2B5EF4-FFF2-40B4-BE49-F238E27FC236}">
                <a16:creationId xmlns:a16="http://schemas.microsoft.com/office/drawing/2014/main" id="{38D484DB-FD3B-0D8C-951E-34E7DA7736A8}"/>
              </a:ext>
            </a:extLst>
          </p:cNvPr>
          <p:cNvSpPr txBox="1">
            <a:spLocks/>
          </p:cNvSpPr>
          <p:nvPr/>
        </p:nvSpPr>
        <p:spPr>
          <a:xfrm>
            <a:off x="923925" y="2686051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E350C4-8B20-C34F-B060-6B6370E80536}"/>
              </a:ext>
            </a:extLst>
          </p:cNvPr>
          <p:cNvSpPr txBox="1">
            <a:spLocks/>
          </p:cNvSpPr>
          <p:nvPr/>
        </p:nvSpPr>
        <p:spPr>
          <a:xfrm>
            <a:off x="4572000" y="2686051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663787A-3FF6-9629-E31A-5AE4ADF74BCB}"/>
              </a:ext>
            </a:extLst>
          </p:cNvPr>
          <p:cNvSpPr txBox="1">
            <a:spLocks/>
          </p:cNvSpPr>
          <p:nvPr/>
        </p:nvSpPr>
        <p:spPr>
          <a:xfrm>
            <a:off x="8001000" y="2686051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C5BDE76-09A7-CE92-E4E9-4F0E4582092A}"/>
              </a:ext>
            </a:extLst>
          </p:cNvPr>
          <p:cNvSpPr txBox="1">
            <a:spLocks/>
          </p:cNvSpPr>
          <p:nvPr/>
        </p:nvSpPr>
        <p:spPr>
          <a:xfrm>
            <a:off x="923925" y="44196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D7DF482-868B-3ABF-A6AC-8AD11EB5FE62}"/>
              </a:ext>
            </a:extLst>
          </p:cNvPr>
          <p:cNvSpPr txBox="1">
            <a:spLocks/>
          </p:cNvSpPr>
          <p:nvPr/>
        </p:nvSpPr>
        <p:spPr>
          <a:xfrm>
            <a:off x="4572000" y="44196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542891-502F-2EED-DDC6-93041619CAEB}"/>
              </a:ext>
            </a:extLst>
          </p:cNvPr>
          <p:cNvSpPr txBox="1">
            <a:spLocks/>
          </p:cNvSpPr>
          <p:nvPr/>
        </p:nvSpPr>
        <p:spPr>
          <a:xfrm>
            <a:off x="8001000" y="44196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80EAFC0-27B6-98FC-7CDA-367F964D69E4}"/>
              </a:ext>
            </a:extLst>
          </p:cNvPr>
          <p:cNvSpPr txBox="1">
            <a:spLocks/>
          </p:cNvSpPr>
          <p:nvPr/>
        </p:nvSpPr>
        <p:spPr>
          <a:xfrm>
            <a:off x="923925" y="60579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E637DA3-87BE-BCBE-9012-BE52545B926C}"/>
              </a:ext>
            </a:extLst>
          </p:cNvPr>
          <p:cNvSpPr txBox="1">
            <a:spLocks/>
          </p:cNvSpPr>
          <p:nvPr/>
        </p:nvSpPr>
        <p:spPr>
          <a:xfrm>
            <a:off x="4572000" y="60579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9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61579-8E9D-80F7-B34F-2A4E6401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2D74-28BD-6D52-8B10-193D938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38176"/>
            <a:ext cx="10515600" cy="7239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accent1"/>
                </a:solidFill>
                <a:latin typeface="Manrope ExtraBold" pitchFamily="2" charset="0"/>
                <a:cs typeface="Arial"/>
              </a:rPr>
              <a:t>Brand identity – </a:t>
            </a:r>
            <a:r>
              <a:rPr lang="en-US" sz="4000" err="1">
                <a:solidFill>
                  <a:schemeClr val="accent1"/>
                </a:solidFill>
                <a:latin typeface="Manrope ExtraBold" pitchFamily="2" charset="0"/>
                <a:cs typeface="Arial"/>
              </a:rPr>
              <a:t>colours</a:t>
            </a:r>
            <a:r>
              <a:rPr lang="en-US" sz="4000">
                <a:solidFill>
                  <a:schemeClr val="accent1"/>
                </a:solidFill>
                <a:latin typeface="Manrope ExtraBold" pitchFamily="2" charset="0"/>
                <a:cs typeface="Arial"/>
              </a:rPr>
              <a:t> and typography.</a:t>
            </a:r>
            <a:endParaRPr lang="en-US" sz="4000">
              <a:solidFill>
                <a:schemeClr val="accent1"/>
              </a:solidFill>
              <a:latin typeface="Manrope ExtraBold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ACF81C-A8A4-535E-9433-E220B67EFBE3}"/>
              </a:ext>
            </a:extLst>
          </p:cNvPr>
          <p:cNvSpPr txBox="1">
            <a:spLocks/>
          </p:cNvSpPr>
          <p:nvPr/>
        </p:nvSpPr>
        <p:spPr>
          <a:xfrm>
            <a:off x="584200" y="5645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2"/>
                </a:solidFill>
                <a:latin typeface="Manrope SemiBold" pitchFamily="2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font here - Manrope</a:t>
            </a:r>
            <a:r>
              <a:rPr lang="en" sz="2000">
                <a:solidFill>
                  <a:schemeClr val="accent2"/>
                </a:solidFill>
                <a:latin typeface="Manrope SemiBold" pitchFamily="2" charset="0"/>
                <a:cs typeface="Arial"/>
              </a:rPr>
              <a:t>  </a:t>
            </a:r>
            <a:endParaRPr lang="en-US" sz="2000">
              <a:solidFill>
                <a:schemeClr val="accent2"/>
              </a:solidFill>
              <a:latin typeface="Manrope SemiBold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333467-BAB5-77F3-FB33-CC6D43822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22712"/>
              </p:ext>
            </p:extLst>
          </p:nvPr>
        </p:nvGraphicFramePr>
        <p:xfrm>
          <a:off x="774700" y="2281766"/>
          <a:ext cx="10413999" cy="231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333">
                  <a:extLst>
                    <a:ext uri="{9D8B030D-6E8A-4147-A177-3AD203B41FA5}">
                      <a16:colId xmlns:a16="http://schemas.microsoft.com/office/drawing/2014/main" val="3362743216"/>
                    </a:ext>
                  </a:extLst>
                </a:gridCol>
                <a:gridCol w="3471333">
                  <a:extLst>
                    <a:ext uri="{9D8B030D-6E8A-4147-A177-3AD203B41FA5}">
                      <a16:colId xmlns:a16="http://schemas.microsoft.com/office/drawing/2014/main" val="3680755265"/>
                    </a:ext>
                  </a:extLst>
                </a:gridCol>
                <a:gridCol w="3471333">
                  <a:extLst>
                    <a:ext uri="{9D8B030D-6E8A-4147-A177-3AD203B41FA5}">
                      <a16:colId xmlns:a16="http://schemas.microsoft.com/office/drawing/2014/main" val="1789830189"/>
                    </a:ext>
                  </a:extLst>
                </a:gridCol>
              </a:tblGrid>
              <a:tr h="62907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FFFFFF"/>
                          </a:solidFill>
                          <a:latin typeface="Manrope" pitchFamily="2" charset="0"/>
                        </a:rPr>
                        <a:t>Ochre</a:t>
                      </a:r>
                    </a:p>
                    <a:p>
                      <a:endParaRPr lang="en-US" sz="1200" b="0" i="0" u="none" strike="noStrike" kern="1200" baseline="0">
                        <a:solidFill>
                          <a:srgbClr val="FFFFFF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rgbClr val="FFFFFF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RGB                         HEX                            CMYK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rgbClr val="FFFFFF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33, 71, 146          #214792              98, 84, 9, 1</a:t>
                      </a:r>
                      <a:endParaRPr lang="en-US" sz="1200">
                        <a:solidFill>
                          <a:srgbClr val="FFFFFF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7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accent2"/>
                          </a:solidFill>
                          <a:latin typeface="Manrope" pitchFamily="2" charset="0"/>
                        </a:rPr>
                        <a:t>Azure</a:t>
                      </a:r>
                    </a:p>
                    <a:p>
                      <a:endParaRPr lang="en-US" sz="1200">
                        <a:solidFill>
                          <a:schemeClr val="accent2"/>
                        </a:solidFill>
                        <a:latin typeface="Manrope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RGB                                    HEX                            CMYK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109, 139, 237           #6D8BED4               70, 33, 0, 0</a:t>
                      </a:r>
                      <a:endParaRPr lang="en-US" sz="1200">
                        <a:solidFill>
                          <a:schemeClr val="accent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8C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Aqua</a:t>
                      </a:r>
                    </a:p>
                    <a:p>
                      <a:endParaRPr lang="en-US" sz="1200" b="0" i="0" u="none" strike="noStrike" kern="1200" baseline="0">
                        <a:solidFill>
                          <a:schemeClr val="accent2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RGB                                HEX                            CMYK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106, 230, 237       #6AE6ED               47, 0, 13, 0</a:t>
                      </a:r>
                      <a:endParaRPr lang="en-US" sz="1200">
                        <a:solidFill>
                          <a:schemeClr val="accent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E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878147"/>
                  </a:ext>
                </a:extLst>
              </a:tr>
              <a:tr h="76284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MARIGOLD                             </a:t>
                      </a:r>
                      <a:r>
                        <a:rPr lang="en-US" sz="1800" b="1" i="0" u="none" strike="noStrike" kern="120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Subscription Billing Background</a:t>
                      </a:r>
                      <a:r>
                        <a:rPr lang="en-US" sz="1800" b="1" i="0" u="none" strike="noStrike" kern="1200" baseline="0">
                          <a:solidFill>
                            <a:schemeClr val="accent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(15% Opacity)                          AZURE</a:t>
                      </a:r>
                      <a:endParaRPr lang="en-US" sz="1800" b="1">
                        <a:solidFill>
                          <a:schemeClr val="accent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2"/>
                        </a:gs>
                        <a:gs pos="0">
                          <a:schemeClr val="bg1"/>
                        </a:gs>
                      </a:gsLst>
                      <a:lin ang="81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tx1"/>
                        </a:gs>
                      </a:gsLst>
                      <a:lin ang="81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tx1"/>
                        </a:gs>
                      </a:gsLst>
                      <a:lin ang="81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502516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200" b="0" i="0" u="none" strike="noStrike" kern="1200" baseline="0">
                        <a:solidFill>
                          <a:schemeClr val="dk1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AZURE              </a:t>
                      </a:r>
                      <a:r>
                        <a:rPr lang="en-US" sz="1200" b="1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 Accents                   </a:t>
                      </a: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AQUA </a:t>
                      </a:r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6BE5ED"/>
                        </a:gs>
                        <a:gs pos="0">
                          <a:srgbClr val="6E8CED"/>
                        </a:gs>
                      </a:gsLst>
                      <a:lin ang="27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>
                        <a:solidFill>
                          <a:schemeClr val="bg2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PACIFIC                                      </a:t>
                      </a:r>
                      <a:r>
                        <a:rPr lang="en-US" sz="1200" b="1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 Accents / Dark Backgrounds                                               </a:t>
                      </a: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AZURE</a:t>
                      </a:r>
                      <a:endParaRPr lang="en-US" sz="1200">
                        <a:solidFill>
                          <a:schemeClr val="accent1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accent5"/>
                        </a:gs>
                        <a:gs pos="0">
                          <a:schemeClr val="accent1"/>
                        </a:gs>
                      </a:gsLst>
                      <a:lin ang="27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22497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90345EB0-AAA1-8BC6-922E-7377168A6244}"/>
              </a:ext>
            </a:extLst>
          </p:cNvPr>
          <p:cNvSpPr txBox="1">
            <a:spLocks/>
          </p:cNvSpPr>
          <p:nvPr/>
        </p:nvSpPr>
        <p:spPr>
          <a:xfrm>
            <a:off x="736600" y="1724025"/>
            <a:ext cx="10515600" cy="48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2"/>
                </a:solidFill>
                <a:latin typeface="Manrope SemiBold" pitchFamily="2" charset="0"/>
                <a:cs typeface="Arial"/>
              </a:rPr>
              <a:t>SBS brand specific palette.</a:t>
            </a:r>
            <a:endParaRPr lang="en-US" sz="2000">
              <a:solidFill>
                <a:schemeClr val="accent2"/>
              </a:solidFill>
              <a:latin typeface="Manrope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9303"/>
      </p:ext>
    </p:extLst>
  </p:cSld>
  <p:clrMapOvr>
    <a:masterClrMapping/>
  </p:clrMapOvr>
</p:sld>
</file>

<file path=ppt/theme/theme1.xml><?xml version="1.0" encoding="utf-8"?>
<a:theme xmlns:a="http://schemas.openxmlformats.org/drawingml/2006/main" name="SBS theme">
  <a:themeElements>
    <a:clrScheme name="SBS theme">
      <a:dk1>
        <a:srgbClr val="EAECFA"/>
      </a:dk1>
      <a:lt1>
        <a:srgbClr val="F1FBFD"/>
      </a:lt1>
      <a:dk2>
        <a:srgbClr val="F1F7FD"/>
      </a:dk2>
      <a:lt2>
        <a:srgbClr val="EAECFA"/>
      </a:lt2>
      <a:accent1>
        <a:srgbClr val="214792"/>
      </a:accent1>
      <a:accent2>
        <a:srgbClr val="00214F"/>
      </a:accent2>
      <a:accent3>
        <a:srgbClr val="00626B"/>
      </a:accent3>
      <a:accent4>
        <a:srgbClr val="004778"/>
      </a:accent4>
      <a:accent5>
        <a:srgbClr val="6D8BED"/>
      </a:accent5>
      <a:accent6>
        <a:srgbClr val="381D96"/>
      </a:accent6>
      <a:hlink>
        <a:srgbClr val="FFFFFF"/>
      </a:hlink>
      <a:folHlink>
        <a:srgbClr val="FFFFFF"/>
      </a:folHlink>
    </a:clrScheme>
    <a:fontScheme name="Manrope">
      <a:majorFont>
        <a:latin typeface="Manrope ExtraBold"/>
        <a:ea typeface=""/>
        <a:cs typeface=""/>
      </a:majorFont>
      <a:minorFont>
        <a:latin typeface="Manrope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SBS theme" id="{5A04B0FB-F223-46E0-AB8E-B54ABABB588E}" vid="{BAA06F88-2745-49A4-B092-6355FE3741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ADC17BA179E4B8ADADC60F31462C1" ma:contentTypeVersion="18" ma:contentTypeDescription="Create a new document." ma:contentTypeScope="" ma:versionID="ac8eae8f30d7bd356db791b9f7ca3c15">
  <xsd:schema xmlns:xsd="http://www.w3.org/2001/XMLSchema" xmlns:xs="http://www.w3.org/2001/XMLSchema" xmlns:p="http://schemas.microsoft.com/office/2006/metadata/properties" xmlns:ns3="ae4f2657-dc9c-4b47-8a7d-0fcada6cd94f" xmlns:ns4="6c208c42-4a00-4a01-af49-1e09494fe722" targetNamespace="http://schemas.microsoft.com/office/2006/metadata/properties" ma:root="true" ma:fieldsID="35fd91477e876c0026b3b36e32f3ed1a" ns3:_="" ns4:_="">
    <xsd:import namespace="ae4f2657-dc9c-4b47-8a7d-0fcada6cd94f"/>
    <xsd:import namespace="6c208c42-4a00-4a01-af49-1e09494fe7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f2657-dc9c-4b47-8a7d-0fcada6cd9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08c42-4a00-4a01-af49-1e09494fe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208c42-4a00-4a01-af49-1e09494fe722" xsi:nil="true"/>
  </documentManagement>
</p:properties>
</file>

<file path=customXml/itemProps1.xml><?xml version="1.0" encoding="utf-8"?>
<ds:datastoreItem xmlns:ds="http://schemas.openxmlformats.org/officeDocument/2006/customXml" ds:itemID="{470C2489-297E-42EB-8E4F-80098ED5249B}">
  <ds:schemaRefs>
    <ds:schemaRef ds:uri="6c208c42-4a00-4a01-af49-1e09494fe722"/>
    <ds:schemaRef ds:uri="ae4f2657-dc9c-4b47-8a7d-0fcada6cd9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41CE68-C325-415A-B890-C46E9CB5BC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7FC02B-020A-4164-94E7-7275734436FC}">
  <ds:schemaRefs>
    <ds:schemaRef ds:uri="6c208c42-4a00-4a01-af49-1e09494fe722"/>
    <ds:schemaRef ds:uri="ae4f2657-dc9c-4b47-8a7d-0fcada6cd9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SBS theme</Template>
  <TotalTime>0</TotalTime>
  <Words>1547</Words>
  <Application>Microsoft Office PowerPoint</Application>
  <PresentationFormat>Widescreen</PresentationFormat>
  <Paragraphs>158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Manrope</vt:lpstr>
      <vt:lpstr>Manrope ExtraBold</vt:lpstr>
      <vt:lpstr>Manrope SemiBold</vt:lpstr>
      <vt:lpstr>Segoe Sans Text Semibold</vt:lpstr>
      <vt:lpstr>Segoe UI</vt:lpstr>
      <vt:lpstr>Segoe UI Semibold</vt:lpstr>
      <vt:lpstr>SBS theme</vt:lpstr>
      <vt:lpstr>Subscription Billing: Beyond the Business Central Core. Campaign-in-a-box  execution guide.</vt:lpstr>
      <vt:lpstr>Table of contents.</vt:lpstr>
      <vt:lpstr>PowerPoint Presentation</vt:lpstr>
      <vt:lpstr>Messaging framework.</vt:lpstr>
      <vt:lpstr>Copy blocks.</vt:lpstr>
      <vt:lpstr>Campaign asset library.</vt:lpstr>
      <vt:lpstr>PowerPoint Presentation</vt:lpstr>
      <vt:lpstr>Binary stream logo library.</vt:lpstr>
      <vt:lpstr>Brand identity – colours and typography.</vt:lpstr>
      <vt:lpstr>Customization tips.</vt:lpstr>
      <vt:lpstr>Execution checklist.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Grace Kobunnoi</dc:creator>
  <cp:lastModifiedBy>Grace Kobunnoi</cp:lastModifiedBy>
  <cp:revision>1</cp:revision>
  <dcterms:created xsi:type="dcterms:W3CDTF">2025-07-03T22:19:45Z</dcterms:created>
  <dcterms:modified xsi:type="dcterms:W3CDTF">2025-07-10T19:31:14Z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0x010100255ADC17BA179E4B8ADADC60F31462C1</vt:lpwstr>
  </property>
</Properties>
</file>