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7" r:id="rId4"/>
  </p:sldMasterIdLst>
  <p:notesMasterIdLst>
    <p:notesMasterId r:id="rId6"/>
  </p:notesMasterIdLst>
  <p:sldIdLst>
    <p:sldId id="256" r:id="rId5"/>
  </p:sldIdLst>
  <p:sldSz cx="4572000" cy="13487400"/>
  <p:notesSz cx="6858000" cy="9144000"/>
  <p:embeddedFontLst>
    <p:embeddedFont>
      <p:font typeface="Manrope" pitchFamily="2" charset="0"/>
      <p:regular r:id="rId7"/>
      <p:bold r:id="rId8"/>
    </p:embeddedFont>
    <p:embeddedFont>
      <p:font typeface="Manrope bold" pitchFamily="2" charset="0"/>
      <p:bold r:id="rId9"/>
    </p:embeddedFont>
    <p:embeddedFont>
      <p:font typeface="Manrope ExtraBold" pitchFamily="2" charset="0"/>
      <p:bold r:id="rId10"/>
    </p:embeddedFont>
    <p:embeddedFont>
      <p:font typeface="Segoe Sans Display" pitchFamily="2" charset="0"/>
      <p:regular r:id="rId11"/>
      <p:bold r:id="rId12"/>
      <p:italic r:id="rId13"/>
      <p:boldItalic r:id="rId14"/>
    </p:embeddedFont>
    <p:embeddedFont>
      <p:font typeface="Segoe UI" panose="020B0502040204020203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0" userDrawn="1">
          <p15:clr>
            <a:srgbClr val="A4A3A4"/>
          </p15:clr>
        </p15:guide>
        <p15:guide id="2" pos="14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8"/>
    <a:srgbClr val="FFFCEF"/>
    <a:srgbClr val="381D96"/>
    <a:srgbClr val="FEF7E8"/>
    <a:srgbClr val="FF5C38"/>
    <a:srgbClr val="50E6FF"/>
    <a:srgbClr val="007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6B1282-53C8-7BDC-F030-12FBF1D0E0DC}" v="1" dt="2025-01-02T21:56:44.091"/>
    <p1510:client id="{D91735DE-FAA6-44FC-92ED-CFB96844938B}" v="4" dt="2025-01-03T00:43:04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900" y="-840"/>
      </p:cViewPr>
      <p:guideLst>
        <p:guide orient="horz" pos="1500"/>
        <p:guide pos="1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microsoft.com/office/2015/10/relationships/revisionInfo" Target="revisionInfo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966B6-F3BA-4CA5-B102-84C352612C48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6713" y="1143000"/>
            <a:ext cx="104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AA0A7-F8E2-4ED5-8F0D-651D9C3F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0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6713" y="1143000"/>
            <a:ext cx="104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A0A7-F8E2-4ED5-8F0D-651D9C3F85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1112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8" pos="1368" userDrawn="1">
          <p15:clr>
            <a:srgbClr val="A4A3A4"/>
          </p15:clr>
        </p15:guide>
        <p15:guide id="9" pos="1512" userDrawn="1">
          <p15:clr>
            <a:srgbClr val="A4A3A4"/>
          </p15:clr>
        </p15:guide>
        <p15:guide id="11" pos="2040" userDrawn="1">
          <p15:clr>
            <a:srgbClr val="A4A3A4"/>
          </p15:clr>
        </p15:guide>
        <p15:guide id="15" pos="696" userDrawn="1">
          <p15:clr>
            <a:srgbClr val="A4A3A4"/>
          </p15:clr>
        </p15:guide>
        <p15:guide id="16" pos="2184" userDrawn="1">
          <p15:clr>
            <a:srgbClr val="A4A3A4"/>
          </p15:clr>
        </p15:guide>
        <p15:guide id="18" pos="840" userDrawn="1">
          <p15:clr>
            <a:srgbClr val="A4A3A4"/>
          </p15:clr>
        </p15:guide>
        <p15:guide id="22" pos="5529" userDrawn="1">
          <p15:clr>
            <a:srgbClr val="A4A3A4"/>
          </p15:clr>
        </p15:guide>
        <p15:guide id="23" pos="5714" userDrawn="1">
          <p15:clr>
            <a:srgbClr val="A4A3A4"/>
          </p15:clr>
        </p15:guide>
        <p15:guide id="24" pos="6123" userDrawn="1">
          <p15:clr>
            <a:srgbClr val="A4A3A4"/>
          </p15:clr>
        </p15:guide>
        <p15:guide id="25" pos="6308" userDrawn="1">
          <p15:clr>
            <a:srgbClr val="A4A3A4"/>
          </p15:clr>
        </p15:guide>
        <p15:guide id="26" pos="6717" userDrawn="1">
          <p15:clr>
            <a:srgbClr val="A4A3A4"/>
          </p15:clr>
        </p15:guide>
        <p15:guide id="27" pos="690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614" y="899165"/>
            <a:ext cx="4131945" cy="1429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19107" y="2823159"/>
            <a:ext cx="4131945" cy="468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4572000" cy="134874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7"/>
            <a:ext cx="219456" cy="1150927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126" tIns="42501" rIns="53126" bIns="425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2708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697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5"/>
            <a:ext cx="109728" cy="575461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126" tIns="42501" rIns="53126" bIns="425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2708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697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95FFB3E-917D-FCBC-E1D1-982C923D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14" y="899167"/>
            <a:ext cx="4131945" cy="1429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C67C04-919C-7BC3-598E-C8A1673F7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107" y="2823159"/>
            <a:ext cx="4131945" cy="468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4" name="GRID" hidden="1">
            <a:extLst>
              <a:ext uri="{FF2B5EF4-FFF2-40B4-BE49-F238E27FC236}">
                <a16:creationId xmlns:a16="http://schemas.microsoft.com/office/drawing/2014/main" id="{9F82C1B0-49EB-1C2F-2C25-760F8EE21051}"/>
              </a:ext>
            </a:extLst>
          </p:cNvPr>
          <p:cNvGrpSpPr/>
          <p:nvPr/>
        </p:nvGrpSpPr>
        <p:grpSpPr>
          <a:xfrm>
            <a:off x="0" y="0"/>
            <a:ext cx="4572000" cy="13487400"/>
            <a:chOff x="0" y="0"/>
            <a:chExt cx="12192000" cy="68580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D7B819-8AD5-CE1A-A876-5AD06B75E2B1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1795B85-ECFF-76F0-3A4D-E6A52DFFFA81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258D3D9-F1CD-6050-E75A-BA781545A54B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48173B1-7698-103F-3889-E2BCAC2EFFC8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7687D58-ADAD-B294-EB9A-6590E2B7E0F3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5A0E5CD-93F4-22F8-5DA4-09EAF63544CE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D0CA6DB-1A09-DE01-FB3B-DEEFA9AADC4F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3A75EA6-2BA1-B2F0-73E8-2DDFC82CB203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DA9DA36-0314-DE77-66DE-8C10B929B3DD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3B2BA61-6898-FC31-78B1-336A3060183C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9C49DC5-DBEF-754D-9F14-682BFF16E35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4535E8B-72A8-6A84-25F1-6658696FD0C6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F9EA6E9-5904-6E86-E3C7-4748F6701A8A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ED7120D-4A5A-4CE0-9B29-DE711C583E52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FBA5F7E-30CB-2DAF-EDD8-A3A70BB148A9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8F6C84-3E92-731C-FE53-065563B5268B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F788007-EBC1-2284-E1C9-C631D67F7ED7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A3D295D-207C-7545-7B39-75DD7C5B6F48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6A9FB45-DA09-06D4-1D30-D6C11EBE95A8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D044D3-D1A1-5C43-AE54-CD14D747E40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631AC76-ACFE-6959-958B-973F97C0110D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9196C49-C650-0C83-4E3B-3E4639884C96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093D09E-2FCD-ADC9-48D8-D967C85A2CE7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97DE641-DA2E-E4EB-2D09-42A51EAE0632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7FAA621-6DF7-FB1E-D3F2-B0C8D4728B2F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0B01749-05A9-5D62-9E1E-526B41C23577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87ECEEA-6F6F-DFD7-8B8F-4DB9B779034A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0172049-D794-2618-0F04-0DFF01FBA40E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27E3928-E0FB-BCA2-5E4B-0CE257FC8709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32DF1D5-768C-2B79-B935-81B86B5ACCE4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809CC6B-CD0C-C33B-08DE-318DB7BD6C3C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AB98919-250A-696A-5DC1-310ADB44BEA4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B7651A6-4396-43A6-D233-33AF4E404D3B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1373416-4877-C2C2-3B92-28DA0180FD2A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.64 square" hidden="1">
            <a:extLst>
              <a:ext uri="{FF2B5EF4-FFF2-40B4-BE49-F238E27FC236}">
                <a16:creationId xmlns:a16="http://schemas.microsoft.com/office/drawing/2014/main" id="{491FEE63-708F-69F3-03D0-EDE89567BEA9}"/>
              </a:ext>
            </a:extLst>
          </p:cNvPr>
          <p:cNvSpPr/>
          <p:nvPr/>
        </p:nvSpPr>
        <p:spPr bwMode="auto">
          <a:xfrm>
            <a:off x="0" y="7"/>
            <a:ext cx="219456" cy="1150927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126" tIns="42501" rIns="53126" bIns="425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2708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697" b="0" i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Sans Display" pitchFamily="2" charset="0"/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80" name=".32 square" hidden="1">
            <a:extLst>
              <a:ext uri="{FF2B5EF4-FFF2-40B4-BE49-F238E27FC236}">
                <a16:creationId xmlns:a16="http://schemas.microsoft.com/office/drawing/2014/main" id="{C2DA3632-7561-E02F-639B-89A7E48B2728}"/>
              </a:ext>
            </a:extLst>
          </p:cNvPr>
          <p:cNvSpPr/>
          <p:nvPr/>
        </p:nvSpPr>
        <p:spPr bwMode="auto">
          <a:xfrm>
            <a:off x="0" y="5"/>
            <a:ext cx="109728" cy="575461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126" tIns="42501" rIns="53126" bIns="4250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27086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697" b="0" i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Sans Display" pitchFamily="2" charset="0"/>
              <a:ea typeface="Segoe UI" pitchFamily="34" charset="0"/>
              <a:cs typeface="Segoe Sans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4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ransition>
    <p:fade/>
  </p:transition>
  <p:hf sldNum="0" hdr="0" ftr="0" dt="0"/>
  <p:txStyles>
    <p:titleStyle>
      <a:lvl1pPr algn="l" defTabSz="270945" rtl="0" eaLnBrk="1" latinLnBrk="0" hangingPunct="1">
        <a:lnSpc>
          <a:spcPct val="100000"/>
        </a:lnSpc>
        <a:spcBef>
          <a:spcPct val="0"/>
        </a:spcBef>
        <a:buNone/>
        <a:defRPr lang="en-US" sz="929" b="0" kern="1200" cap="none" spc="-15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66404" marR="0" indent="-66404" algn="l" defTabSz="2709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13" kern="1200" spc="0" baseline="0">
          <a:solidFill>
            <a:schemeClr val="tx2"/>
          </a:solidFill>
          <a:latin typeface="+mn-lt"/>
          <a:ea typeface="+mn-ea"/>
          <a:cs typeface="Segoe UI" panose="020B0502040204020203" pitchFamily="34" charset="0"/>
        </a:defRPr>
      </a:lvl1pPr>
      <a:lvl2pPr marL="132809" marR="0" indent="-66404" algn="l" defTabSz="2709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581" kern="1200" spc="0" baseline="0">
          <a:solidFill>
            <a:schemeClr val="tx2"/>
          </a:solidFill>
          <a:latin typeface="+mn-lt"/>
          <a:ea typeface="+mn-ea"/>
          <a:cs typeface="+mn-cs"/>
        </a:defRPr>
      </a:lvl2pPr>
      <a:lvl3pPr marL="190912" marR="0" indent="-58103" algn="l" defTabSz="2709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465" kern="1200" spc="0" baseline="0">
          <a:solidFill>
            <a:schemeClr val="tx2"/>
          </a:solidFill>
          <a:latin typeface="+mn-lt"/>
          <a:ea typeface="+mn-ea"/>
          <a:cs typeface="+mn-cs"/>
        </a:defRPr>
      </a:lvl3pPr>
      <a:lvl4pPr marL="244866" marR="0" indent="-52570" algn="l" defTabSz="2709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407" kern="1200" spc="0" baseline="0">
          <a:solidFill>
            <a:schemeClr val="tx2"/>
          </a:solidFill>
          <a:latin typeface="+mn-lt"/>
          <a:ea typeface="+mn-ea"/>
          <a:cs typeface="+mn-cs"/>
        </a:defRPr>
      </a:lvl4pPr>
      <a:lvl5pPr marL="297436" marR="0" indent="-48881" algn="l" defTabSz="2709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407" kern="1200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745099" indent="-67737" algn="l" defTabSz="270945" rtl="0" eaLnBrk="1" latinLnBrk="0" hangingPunct="1">
        <a:spcBef>
          <a:spcPct val="20000"/>
        </a:spcBef>
        <a:buFont typeface="Arial" pitchFamily="34" charset="0"/>
        <a:buChar char="•"/>
        <a:defRPr sz="581" kern="1200">
          <a:solidFill>
            <a:schemeClr val="tx1"/>
          </a:solidFill>
          <a:latin typeface="+mn-lt"/>
          <a:ea typeface="+mn-ea"/>
          <a:cs typeface="+mn-cs"/>
        </a:defRPr>
      </a:lvl6pPr>
      <a:lvl7pPr marL="880572" indent="-67737" algn="l" defTabSz="270945" rtl="0" eaLnBrk="1" latinLnBrk="0" hangingPunct="1">
        <a:spcBef>
          <a:spcPct val="20000"/>
        </a:spcBef>
        <a:buFont typeface="Arial" pitchFamily="34" charset="0"/>
        <a:buChar char="•"/>
        <a:defRPr sz="581" kern="1200">
          <a:solidFill>
            <a:schemeClr val="tx1"/>
          </a:solidFill>
          <a:latin typeface="+mn-lt"/>
          <a:ea typeface="+mn-ea"/>
          <a:cs typeface="+mn-cs"/>
        </a:defRPr>
      </a:lvl7pPr>
      <a:lvl8pPr marL="1016044" indent="-67737" algn="l" defTabSz="270945" rtl="0" eaLnBrk="1" latinLnBrk="0" hangingPunct="1">
        <a:spcBef>
          <a:spcPct val="20000"/>
        </a:spcBef>
        <a:buFont typeface="Arial" pitchFamily="34" charset="0"/>
        <a:buChar char="•"/>
        <a:defRPr sz="581" kern="1200">
          <a:solidFill>
            <a:schemeClr val="tx1"/>
          </a:solidFill>
          <a:latin typeface="+mn-lt"/>
          <a:ea typeface="+mn-ea"/>
          <a:cs typeface="+mn-cs"/>
        </a:defRPr>
      </a:lvl8pPr>
      <a:lvl9pPr marL="1151517" indent="-67737" algn="l" defTabSz="270945" rtl="0" eaLnBrk="1" latinLnBrk="0" hangingPunct="1">
        <a:spcBef>
          <a:spcPct val="20000"/>
        </a:spcBef>
        <a:buFont typeface="Arial" pitchFamily="34" charset="0"/>
        <a:buChar char="•"/>
        <a:defRPr sz="5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1pPr>
      <a:lvl2pPr marL="135472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2pPr>
      <a:lvl3pPr marL="270945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3pPr>
      <a:lvl4pPr marL="406417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4pPr>
      <a:lvl5pPr marL="541890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5pPr>
      <a:lvl6pPr marL="677363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6pPr>
      <a:lvl7pPr marL="812836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7pPr>
      <a:lvl8pPr marL="948308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8pPr>
      <a:lvl9pPr marL="1083780" algn="l" defTabSz="270945" rtl="0" eaLnBrk="1" latinLnBrk="0" hangingPunct="1">
        <a:defRPr sz="5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144" userDrawn="1">
          <p15:clr>
            <a:srgbClr val="C35EA4"/>
          </p15:clr>
        </p15:guide>
        <p15:guide id="17" pos="7320" userDrawn="1">
          <p15:clr>
            <a:srgbClr val="C35EA4"/>
          </p15:clr>
        </p15:guide>
        <p15:guide id="25" orient="horz" pos="142" userDrawn="1">
          <p15:clr>
            <a:srgbClr val="C35EA4"/>
          </p15:clr>
        </p15:guide>
        <p15:guide id="30" pos="7488" userDrawn="1">
          <p15:clr>
            <a:srgbClr val="A4A3A4"/>
          </p15:clr>
        </p15:guide>
        <p15:guide id="32" pos="273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bg1"/>
            </a:gs>
          </a:gsLst>
          <a:lin ang="215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5DC2BAD8-3813-5218-2C73-898FBDFB1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0" y="11742420"/>
            <a:ext cx="4572001" cy="9293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accent2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0" name="Picture 89" descr="A yellow triangles on a black background&#10;&#10;AI-generated content may be incorrect.">
            <a:extLst>
              <a:ext uri="{FF2B5EF4-FFF2-40B4-BE49-F238E27FC236}">
                <a16:creationId xmlns:a16="http://schemas.microsoft.com/office/drawing/2014/main" id="{ACE53604-D0DF-F14A-6014-08D3DC6F1F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52" r="7212" b="7488"/>
          <a:stretch>
            <a:fillRect/>
          </a:stretch>
        </p:blipFill>
        <p:spPr>
          <a:xfrm>
            <a:off x="1523999" y="0"/>
            <a:ext cx="3048001" cy="1678871"/>
          </a:xfrm>
          <a:prstGeom prst="rect">
            <a:avLst/>
          </a:prstGeom>
        </p:spPr>
      </p:pic>
      <p:sp>
        <p:nvSpPr>
          <p:cNvPr id="117" name="Rectangle: Top Corners Rounded 116">
            <a:extLst>
              <a:ext uri="{FF2B5EF4-FFF2-40B4-BE49-F238E27FC236}">
                <a16:creationId xmlns:a16="http://schemas.microsoft.com/office/drawing/2014/main" id="{D84D3F00-EF08-BBF0-6EED-41391A40938E}"/>
              </a:ext>
            </a:extLst>
          </p:cNvPr>
          <p:cNvSpPr/>
          <p:nvPr/>
        </p:nvSpPr>
        <p:spPr bwMode="auto">
          <a:xfrm>
            <a:off x="1336457" y="8208552"/>
            <a:ext cx="1187242" cy="586670"/>
          </a:xfrm>
          <a:prstGeom prst="round2SameRect">
            <a:avLst/>
          </a:pr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12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BEEE78-8E7D-BFB0-68E9-AB040A226C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8920" y="676508"/>
            <a:ext cx="4114801" cy="7540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4791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4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1100" b="1" dirty="0">
                <a:solidFill>
                  <a:schemeClr val="accent1"/>
                </a:solidFill>
              </a:rPr>
              <a:t>When do you need to go beyond Business Central?</a:t>
            </a:r>
            <a:br>
              <a:rPr lang="en-US" sz="1100" b="1" dirty="0">
                <a:solidFill>
                  <a:schemeClr val="accent1"/>
                </a:solidFill>
              </a:rPr>
            </a:br>
            <a:br>
              <a:rPr lang="en-US" sz="1100" b="1" dirty="0">
                <a:solidFill>
                  <a:schemeClr val="accent1"/>
                </a:solidFill>
              </a:rPr>
            </a:br>
            <a:r>
              <a:rPr lang="en-US" sz="900" dirty="0">
                <a:solidFill>
                  <a:schemeClr val="accent1"/>
                </a:solidFill>
                <a:latin typeface="+mn-lt"/>
              </a:rPr>
              <a:t>If your organization is experiencing any of the following challenges, it might be time to extend your ERP with advanced multi-entity capabilities. </a:t>
            </a:r>
            <a:br>
              <a:rPr lang="en-US" sz="900" dirty="0">
                <a:solidFill>
                  <a:schemeClr val="accent1"/>
                </a:solidFill>
                <a:latin typeface="+mn-lt"/>
              </a:rPr>
            </a:br>
            <a:endParaRPr kumimoji="0" lang="en-US" sz="900" b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0DB7A-63B9-E04A-EE55-C744C3050CA2}"/>
              </a:ext>
            </a:extLst>
          </p:cNvPr>
          <p:cNvSpPr txBox="1"/>
          <p:nvPr/>
        </p:nvSpPr>
        <p:spPr>
          <a:xfrm>
            <a:off x="248920" y="235945"/>
            <a:ext cx="855980" cy="216137"/>
          </a:xfrm>
          <a:prstGeom prst="rect">
            <a:avLst/>
          </a:prstGeom>
          <a:solidFill>
            <a:srgbClr val="FFFF00"/>
          </a:solidFill>
        </p:spPr>
        <p:txBody>
          <a:bodyPr wrap="square" lIns="137160" tIns="91440" rIns="137160" bIns="91440" rtlCol="0" anchor="ctr" anchorCtr="0">
            <a:noAutofit/>
          </a:bodyPr>
          <a:lstStyle/>
          <a:p>
            <a:pPr algn="ctr"/>
            <a:r>
              <a:rPr lang="en-US" sz="600" dirty="0">
                <a:solidFill>
                  <a:schemeClr val="bg2"/>
                </a:solidFill>
                <a:latin typeface="+mj-lt"/>
              </a:rPr>
              <a:t>Partner logo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DC6DC46-AC27-8F02-94A4-376095CB1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7" y="1684821"/>
            <a:ext cx="4572001" cy="52090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accent2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96DAB9-42BF-4E88-FED1-D5F63431B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7448" y="163946"/>
            <a:ext cx="1034158" cy="372997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7854FCEE-5976-F130-4760-275B35F80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376" y="12910324"/>
            <a:ext cx="1724145" cy="38793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C50579A-EDC7-99CC-A77D-856050853B6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-959" r="24104" b="10"/>
          <a:stretch>
            <a:fillRect/>
          </a:stretch>
        </p:blipFill>
        <p:spPr>
          <a:xfrm>
            <a:off x="2387207" y="2835532"/>
            <a:ext cx="2191988" cy="3144157"/>
          </a:xfrm>
          <a:prstGeom prst="snipRoundRect">
            <a:avLst>
              <a:gd name="adj1" fmla="val 0"/>
              <a:gd name="adj2" fmla="val 0"/>
            </a:avLst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B47A957-C0B8-7209-4D34-8A7BA4839C8E}"/>
              </a:ext>
            </a:extLst>
          </p:cNvPr>
          <p:cNvSpPr>
            <a:spLocks/>
          </p:cNvSpPr>
          <p:nvPr/>
        </p:nvSpPr>
        <p:spPr>
          <a:xfrm>
            <a:off x="187402" y="8759842"/>
            <a:ext cx="4226839" cy="2451713"/>
          </a:xfrm>
          <a:prstGeom prst="roundRect">
            <a:avLst>
              <a:gd name="adj" fmla="val 3273"/>
            </a:avLst>
          </a:prstGeom>
          <a:gradFill>
            <a:gsLst>
              <a:gs pos="1000">
                <a:srgbClr val="FEF5E6"/>
              </a:gs>
              <a:gs pos="100000">
                <a:srgbClr val="FFFDF0"/>
              </a:gs>
            </a:gsLst>
            <a:lin ang="2700000" scaled="1"/>
          </a:gradFill>
          <a:ln w="19050">
            <a:gradFill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D7E2D46-2B13-DF80-01E3-54FCF7E249CC}"/>
              </a:ext>
            </a:extLst>
          </p:cNvPr>
          <p:cNvSpPr>
            <a:spLocks/>
          </p:cNvSpPr>
          <p:nvPr/>
        </p:nvSpPr>
        <p:spPr>
          <a:xfrm>
            <a:off x="191377" y="2562495"/>
            <a:ext cx="2541870" cy="3809932"/>
          </a:xfrm>
          <a:prstGeom prst="roundRect">
            <a:avLst>
              <a:gd name="adj" fmla="val 3930"/>
            </a:avLst>
          </a:prstGeom>
          <a:solidFill>
            <a:sysClr val="window" lastClr="FFFFFF"/>
          </a:solidFill>
          <a:ln w="28575" cap="flat" cmpd="sng" algn="ctr">
            <a:gradFill flip="none" rotWithShape="1">
              <a:gsLst>
                <a:gs pos="0">
                  <a:srgbClr val="FDEB5F"/>
                </a:gs>
                <a:gs pos="87000">
                  <a:srgbClr val="F09908"/>
                </a:gs>
              </a:gsLst>
              <a:lin ang="27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56BDD8A-EDEF-6938-11E7-CB9FB53BC16C}"/>
              </a:ext>
            </a:extLst>
          </p:cNvPr>
          <p:cNvCxnSpPr>
            <a:cxnSpLocks/>
          </p:cNvCxnSpPr>
          <p:nvPr/>
        </p:nvCxnSpPr>
        <p:spPr>
          <a:xfrm flipH="1" flipV="1">
            <a:off x="2536184" y="8725886"/>
            <a:ext cx="22127" cy="2461394"/>
          </a:xfrm>
          <a:prstGeom prst="line">
            <a:avLst/>
          </a:prstGeom>
          <a:ln w="28575"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id="{B01C6298-3439-FF6F-C9ED-BD14CB2600CE}"/>
              </a:ext>
            </a:extLst>
          </p:cNvPr>
          <p:cNvSpPr txBox="1">
            <a:spLocks/>
          </p:cNvSpPr>
          <p:nvPr/>
        </p:nvSpPr>
        <p:spPr>
          <a:xfrm>
            <a:off x="627249" y="2889366"/>
            <a:ext cx="2133941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14F"/>
                </a:solidFill>
                <a:latin typeface="Manrop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</a:pPr>
            <a:r>
              <a:rPr lang="en-US" sz="800" b="1" dirty="0">
                <a:solidFill>
                  <a:srgbClr val="004778"/>
                </a:solidFill>
                <a:latin typeface="Manrope" pitchFamily="2" charset="0"/>
                <a:cs typeface="Segoe UI"/>
              </a:rPr>
              <a:t>You're managing 3+ legal entities or companies.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C386E83-97E1-2A0D-E0EA-25F8B649CDE3}"/>
              </a:ext>
            </a:extLst>
          </p:cNvPr>
          <p:cNvSpPr txBox="1">
            <a:spLocks/>
          </p:cNvSpPr>
          <p:nvPr/>
        </p:nvSpPr>
        <p:spPr>
          <a:xfrm>
            <a:off x="502386" y="2644680"/>
            <a:ext cx="3677027" cy="1938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050" dirty="0">
              <a:solidFill>
                <a:schemeClr val="bg2"/>
              </a:solidFill>
              <a:latin typeface="Manrope Bold" pitchFamily="2" charset="0"/>
            </a:endParaRPr>
          </a:p>
        </p:txBody>
      </p:sp>
      <p:sp>
        <p:nvSpPr>
          <p:cNvPr id="66" name="Rectangle: Top Corners Rounded 65">
            <a:extLst>
              <a:ext uri="{FF2B5EF4-FFF2-40B4-BE49-F238E27FC236}">
                <a16:creationId xmlns:a16="http://schemas.microsoft.com/office/drawing/2014/main" id="{B96635A5-56BC-DB1A-5A0D-6A3FABE08666}"/>
              </a:ext>
            </a:extLst>
          </p:cNvPr>
          <p:cNvSpPr/>
          <p:nvPr/>
        </p:nvSpPr>
        <p:spPr bwMode="auto">
          <a:xfrm>
            <a:off x="2541392" y="8201108"/>
            <a:ext cx="1862967" cy="586670"/>
          </a:xfrm>
          <a:prstGeom prst="round2SameRect">
            <a:avLst/>
          </a:prstGeom>
          <a:gradFill>
            <a:gsLst>
              <a:gs pos="0">
                <a:schemeClr val="tx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12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E97152E-42A8-3F9E-FB03-F7E24524E861}"/>
              </a:ext>
            </a:extLst>
          </p:cNvPr>
          <p:cNvSpPr txBox="1"/>
          <p:nvPr/>
        </p:nvSpPr>
        <p:spPr>
          <a:xfrm>
            <a:off x="191377" y="1965206"/>
            <a:ext cx="422921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>
                <a:solidFill>
                  <a:srgbClr val="004778"/>
                </a:solidFill>
                <a:latin typeface="+mj-lt"/>
              </a:rPr>
              <a:t>You may need to go beyond Business Central if…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930D5C2-3B2F-0B51-939B-E5661D5E5E55}"/>
              </a:ext>
            </a:extLst>
          </p:cNvPr>
          <p:cNvSpPr txBox="1">
            <a:spLocks/>
          </p:cNvSpPr>
          <p:nvPr/>
        </p:nvSpPr>
        <p:spPr>
          <a:xfrm>
            <a:off x="627249" y="3345366"/>
            <a:ext cx="19276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14F"/>
                </a:solidFill>
                <a:latin typeface="Manrop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</a:pPr>
            <a:r>
              <a:rPr lang="en-US" sz="800" b="1" dirty="0">
                <a:solidFill>
                  <a:srgbClr val="004778"/>
                </a:solidFill>
                <a:latin typeface="Manrope" pitchFamily="2" charset="0"/>
                <a:cs typeface="Segoe UI"/>
              </a:rPr>
              <a:t>You're manually reconciling intercompany transactions.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A8547DB-D782-5353-DAD6-83B8AC47BE71}"/>
              </a:ext>
            </a:extLst>
          </p:cNvPr>
          <p:cNvSpPr txBox="1">
            <a:spLocks/>
          </p:cNvSpPr>
          <p:nvPr/>
        </p:nvSpPr>
        <p:spPr>
          <a:xfrm>
            <a:off x="622383" y="3772052"/>
            <a:ext cx="1927643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14F"/>
                </a:solidFill>
                <a:latin typeface="Manrop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</a:pPr>
            <a:r>
              <a:rPr lang="en-US" sz="800" b="1" dirty="0">
                <a:solidFill>
                  <a:srgbClr val="004778"/>
                </a:solidFill>
                <a:latin typeface="Manrope" pitchFamily="2" charset="0"/>
                <a:cs typeface="Segoe UI"/>
              </a:rPr>
              <a:t>Your team exports to Excel for consolidated reporting.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AF5E92-5A74-0DAD-1CF0-FAFD751BD150}"/>
              </a:ext>
            </a:extLst>
          </p:cNvPr>
          <p:cNvSpPr txBox="1">
            <a:spLocks/>
          </p:cNvSpPr>
          <p:nvPr/>
        </p:nvSpPr>
        <p:spPr>
          <a:xfrm>
            <a:off x="619815" y="4196675"/>
            <a:ext cx="2055159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14F"/>
                </a:solidFill>
                <a:latin typeface="Manrop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</a:pPr>
            <a:r>
              <a:rPr lang="en-US" sz="800" b="1" dirty="0">
                <a:solidFill>
                  <a:srgbClr val="004778"/>
                </a:solidFill>
                <a:latin typeface="Manrope" pitchFamily="2" charset="0"/>
                <a:cs typeface="Segoe UI"/>
              </a:rPr>
              <a:t> You maintain separate master records (vendors, customers, etc.) per entity.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AAF8EF1-66B1-0270-9EA0-EF3394DFB84C}"/>
              </a:ext>
            </a:extLst>
          </p:cNvPr>
          <p:cNvSpPr txBox="1">
            <a:spLocks/>
          </p:cNvSpPr>
          <p:nvPr/>
        </p:nvSpPr>
        <p:spPr>
          <a:xfrm>
            <a:off x="622383" y="4601151"/>
            <a:ext cx="1994199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14F"/>
                </a:solidFill>
                <a:latin typeface="Manrop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</a:pPr>
            <a:r>
              <a:rPr lang="en-US" sz="800" b="1" dirty="0">
                <a:solidFill>
                  <a:srgbClr val="004778"/>
                </a:solidFill>
                <a:latin typeface="Manrope" pitchFamily="2" charset="0"/>
                <a:cs typeface="Segoe UI"/>
              </a:rPr>
              <a:t>Your month-end close takes over a week.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4936669-4E15-F838-9744-92780C4DEC17}"/>
              </a:ext>
            </a:extLst>
          </p:cNvPr>
          <p:cNvSpPr txBox="1">
            <a:spLocks/>
          </p:cNvSpPr>
          <p:nvPr/>
        </p:nvSpPr>
        <p:spPr>
          <a:xfrm>
            <a:off x="627249" y="5000939"/>
            <a:ext cx="2133941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14F"/>
                </a:solidFill>
                <a:latin typeface="Manrop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</a:pPr>
            <a:r>
              <a:rPr lang="en-US" sz="800" b="1" dirty="0">
                <a:solidFill>
                  <a:srgbClr val="004778"/>
                </a:solidFill>
                <a:latin typeface="Manrope" pitchFamily="2" charset="0"/>
                <a:cs typeface="Segoe UI"/>
              </a:rPr>
              <a:t>You're duplicating transactions across environments.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293B046-FE09-9830-1488-80FC0AD8E18D}"/>
              </a:ext>
            </a:extLst>
          </p:cNvPr>
          <p:cNvSpPr txBox="1">
            <a:spLocks/>
          </p:cNvSpPr>
          <p:nvPr/>
        </p:nvSpPr>
        <p:spPr>
          <a:xfrm>
            <a:off x="629447" y="5401803"/>
            <a:ext cx="1994199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14F"/>
                </a:solidFill>
                <a:latin typeface="Manrop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</a:pPr>
            <a:r>
              <a:rPr lang="en-US" sz="800" b="1" dirty="0">
                <a:solidFill>
                  <a:srgbClr val="004778"/>
                </a:solidFill>
                <a:latin typeface="Manrope" pitchFamily="2" charset="0"/>
                <a:cs typeface="Segoe UI"/>
              </a:rPr>
              <a:t>Audit trails are fragmented across tenants.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1CFBB26-0F4E-3B92-EDC5-9F820FE4BC9F}"/>
              </a:ext>
            </a:extLst>
          </p:cNvPr>
          <p:cNvSpPr txBox="1">
            <a:spLocks/>
          </p:cNvSpPr>
          <p:nvPr/>
        </p:nvSpPr>
        <p:spPr>
          <a:xfrm>
            <a:off x="622383" y="5801133"/>
            <a:ext cx="1994199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14F"/>
                </a:solidFill>
                <a:latin typeface="Manrop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lnSpc>
                <a:spcPct val="100000"/>
              </a:lnSpc>
            </a:pPr>
            <a:r>
              <a:rPr lang="en-US" sz="800" b="1" dirty="0">
                <a:solidFill>
                  <a:srgbClr val="004778"/>
                </a:solidFill>
                <a:latin typeface="Manrope" pitchFamily="2" charset="0"/>
                <a:cs typeface="Segoe UI"/>
              </a:rPr>
              <a:t>You’re planning to scale into new markets, regions, or business models.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DB9F5B5-700F-FD9F-66E4-3D25398DCC12}"/>
              </a:ext>
            </a:extLst>
          </p:cNvPr>
          <p:cNvSpPr txBox="1"/>
          <p:nvPr/>
        </p:nvSpPr>
        <p:spPr>
          <a:xfrm>
            <a:off x="203501" y="7330244"/>
            <a:ext cx="4238551" cy="4431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accent1"/>
                </a:solidFill>
                <a:latin typeface="+mj-lt"/>
              </a:rPr>
              <a:t>Multi-Entity Management and Business Central at-a-glance.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5B4BF49-6DCE-1576-B88A-417DFC096E6E}"/>
              </a:ext>
            </a:extLst>
          </p:cNvPr>
          <p:cNvCxnSpPr>
            <a:cxnSpLocks/>
          </p:cNvCxnSpPr>
          <p:nvPr/>
        </p:nvCxnSpPr>
        <p:spPr>
          <a:xfrm flipV="1">
            <a:off x="1337396" y="8787778"/>
            <a:ext cx="0" cy="2405247"/>
          </a:xfrm>
          <a:prstGeom prst="line">
            <a:avLst/>
          </a:prstGeom>
          <a:ln w="28575"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: Top Corners Rounded 66">
            <a:extLst>
              <a:ext uri="{FF2B5EF4-FFF2-40B4-BE49-F238E27FC236}">
                <a16:creationId xmlns:a16="http://schemas.microsoft.com/office/drawing/2014/main" id="{8BA3A7FD-9956-756F-601E-E6CEFDBBC1FE}"/>
              </a:ext>
            </a:extLst>
          </p:cNvPr>
          <p:cNvSpPr/>
          <p:nvPr/>
        </p:nvSpPr>
        <p:spPr bwMode="auto">
          <a:xfrm>
            <a:off x="172404" y="8699686"/>
            <a:ext cx="4248187" cy="260639"/>
          </a:xfrm>
          <a:prstGeom prst="round2SameRect">
            <a:avLst/>
          </a:prstGeom>
          <a:gradFill flip="none" rotWithShape="1">
            <a:gsLst>
              <a:gs pos="4000">
                <a:schemeClr val="bg1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12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3" name="Picture 42" descr="A logo with blue circles and dots&#10;&#10;Description automatically generated">
            <a:extLst>
              <a:ext uri="{FF2B5EF4-FFF2-40B4-BE49-F238E27FC236}">
                <a16:creationId xmlns:a16="http://schemas.microsoft.com/office/drawing/2014/main" id="{73B5A2C9-F227-61A7-15A4-1A8957FFD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" t="30132" b="30850"/>
          <a:stretch>
            <a:fillRect/>
          </a:stretch>
        </p:blipFill>
        <p:spPr bwMode="auto">
          <a:xfrm>
            <a:off x="1375748" y="8305044"/>
            <a:ext cx="1111688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C1E2AB4-2C04-AEA7-DE28-9BCE4BFA6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386" y="8334515"/>
            <a:ext cx="726074" cy="261878"/>
          </a:xfrm>
          <a:prstGeom prst="rect">
            <a:avLst/>
          </a:prstGeom>
        </p:spPr>
      </p:pic>
      <p:sp>
        <p:nvSpPr>
          <p:cNvPr id="72" name="Content Placeholder 5">
            <a:extLst>
              <a:ext uri="{FF2B5EF4-FFF2-40B4-BE49-F238E27FC236}">
                <a16:creationId xmlns:a16="http://schemas.microsoft.com/office/drawing/2014/main" id="{1ACB1127-4A2F-456B-AF2C-84856385EFBC}"/>
              </a:ext>
            </a:extLst>
          </p:cNvPr>
          <p:cNvSpPr txBox="1">
            <a:spLocks/>
          </p:cNvSpPr>
          <p:nvPr/>
        </p:nvSpPr>
        <p:spPr>
          <a:xfrm>
            <a:off x="3172389" y="8353590"/>
            <a:ext cx="368805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14F"/>
                </a:solidFill>
                <a:latin typeface="Manrope SemiBold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4778"/>
                </a:solidFill>
                <a:latin typeface="Manrop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214F"/>
                </a:solidFill>
                <a:latin typeface="Manrop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en-US" sz="1400" b="1" dirty="0">
                <a:solidFill>
                  <a:srgbClr val="004778"/>
                </a:solidFill>
                <a:latin typeface="Manrope" pitchFamily="2" charset="0"/>
                <a:cs typeface="Segoe UI"/>
              </a:rPr>
              <a:t>+</a:t>
            </a:r>
            <a:endParaRPr lang="en-US" sz="1800" b="1" dirty="0">
              <a:solidFill>
                <a:srgbClr val="004778"/>
              </a:solidFill>
              <a:latin typeface="Manrope" pitchFamily="2" charset="0"/>
              <a:cs typeface="Segoe UI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80FD747-980E-4824-4EAE-3494DEC8795F}"/>
              </a:ext>
            </a:extLst>
          </p:cNvPr>
          <p:cNvSpPr txBox="1"/>
          <p:nvPr/>
        </p:nvSpPr>
        <p:spPr>
          <a:xfrm>
            <a:off x="275443" y="9149034"/>
            <a:ext cx="1059251" cy="141368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/>
                </a:solidFill>
                <a:ea typeface="+mj-ea"/>
                <a:cs typeface="Segoe UI Semibold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dirty="0">
                <a:solidFill>
                  <a:srgbClr val="381D96"/>
                </a:solidFill>
                <a:latin typeface="+mn-lt"/>
              </a:rPr>
              <a:t>Basic intercompany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8ED5883-A157-1BB0-E39E-90DF31E8718E}"/>
              </a:ext>
            </a:extLst>
          </p:cNvPr>
          <p:cNvSpPr txBox="1"/>
          <p:nvPr/>
        </p:nvSpPr>
        <p:spPr>
          <a:xfrm>
            <a:off x="275441" y="9521442"/>
            <a:ext cx="1059251" cy="24694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/>
                </a:solidFill>
                <a:ea typeface="+mj-ea"/>
                <a:cs typeface="Segoe UI Semibold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dirty="0">
                <a:solidFill>
                  <a:srgbClr val="381D96"/>
                </a:solidFill>
                <a:latin typeface="+mn-lt"/>
              </a:rPr>
              <a:t>Cross-entity automation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8C77244-E728-BBD4-3B77-88895A1D54C7}"/>
              </a:ext>
            </a:extLst>
          </p:cNvPr>
          <p:cNvSpPr txBox="1"/>
          <p:nvPr/>
        </p:nvSpPr>
        <p:spPr>
          <a:xfrm>
            <a:off x="275440" y="9964232"/>
            <a:ext cx="1059251" cy="2657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/>
                </a:solidFill>
                <a:ea typeface="+mj-ea"/>
                <a:cs typeface="Segoe UI Semibold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dirty="0">
                <a:solidFill>
                  <a:srgbClr val="381D96"/>
                </a:solidFill>
                <a:latin typeface="+mn-lt"/>
              </a:rPr>
              <a:t>Shared master records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10EB094-003F-CCE6-282F-2174F5873902}"/>
              </a:ext>
            </a:extLst>
          </p:cNvPr>
          <p:cNvSpPr txBox="1"/>
          <p:nvPr/>
        </p:nvSpPr>
        <p:spPr>
          <a:xfrm>
            <a:off x="275439" y="10416830"/>
            <a:ext cx="1059251" cy="28330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/>
                </a:solidFill>
                <a:ea typeface="+mj-ea"/>
                <a:cs typeface="Segoe UI Semibold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dirty="0">
                <a:solidFill>
                  <a:srgbClr val="381D96"/>
                </a:solidFill>
                <a:latin typeface="+mn-lt"/>
              </a:rPr>
              <a:t>Real-time consolidation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8B7ACCF-768C-9C82-BD86-6F06ABB4FBC3}"/>
              </a:ext>
            </a:extLst>
          </p:cNvPr>
          <p:cNvSpPr txBox="1"/>
          <p:nvPr/>
        </p:nvSpPr>
        <p:spPr>
          <a:xfrm>
            <a:off x="271684" y="10871326"/>
            <a:ext cx="949202" cy="2626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/>
                </a:solidFill>
                <a:ea typeface="+mj-ea"/>
                <a:cs typeface="Segoe UI Semibold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dirty="0">
                <a:solidFill>
                  <a:srgbClr val="381D96"/>
                </a:solidFill>
                <a:latin typeface="+mn-lt"/>
              </a:rPr>
              <a:t>Multi-entity reporting </a:t>
            </a:r>
          </a:p>
        </p:txBody>
      </p:sp>
      <p:pic>
        <p:nvPicPr>
          <p:cNvPr id="98" name="Picture 42" descr="A logo with blue circles and dots&#10;&#10;Description automatically generated">
            <a:extLst>
              <a:ext uri="{FF2B5EF4-FFF2-40B4-BE49-F238E27FC236}">
                <a16:creationId xmlns:a16="http://schemas.microsoft.com/office/drawing/2014/main" id="{E3951B1A-E237-7FC8-E46E-E33AB991E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23546" b="29671"/>
          <a:stretch>
            <a:fillRect/>
          </a:stretch>
        </p:blipFill>
        <p:spPr bwMode="auto">
          <a:xfrm>
            <a:off x="3410392" y="8245997"/>
            <a:ext cx="1031660" cy="35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4">
            <a:extLst>
              <a:ext uri="{FF2B5EF4-FFF2-40B4-BE49-F238E27FC236}">
                <a16:creationId xmlns:a16="http://schemas.microsoft.com/office/drawing/2014/main" id="{78372A93-34A7-397C-92C2-6573077A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1846202" y="9147115"/>
            <a:ext cx="160653" cy="1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4">
            <a:extLst>
              <a:ext uri="{FF2B5EF4-FFF2-40B4-BE49-F238E27FC236}">
                <a16:creationId xmlns:a16="http://schemas.microsoft.com/office/drawing/2014/main" id="{181C0446-05EA-FB52-3154-DBD662E9B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1844162" y="9571460"/>
            <a:ext cx="160653" cy="1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4">
            <a:extLst>
              <a:ext uri="{FF2B5EF4-FFF2-40B4-BE49-F238E27FC236}">
                <a16:creationId xmlns:a16="http://schemas.microsoft.com/office/drawing/2014/main" id="{A47F9FD6-1E9B-3BE1-AB2A-82216607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3392548" y="9152490"/>
            <a:ext cx="160653" cy="1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4">
            <a:extLst>
              <a:ext uri="{FF2B5EF4-FFF2-40B4-BE49-F238E27FC236}">
                <a16:creationId xmlns:a16="http://schemas.microsoft.com/office/drawing/2014/main" id="{DFB04B68-3179-5188-2F9E-A3F5C5A07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3391961" y="9571530"/>
            <a:ext cx="160653" cy="1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4">
            <a:extLst>
              <a:ext uri="{FF2B5EF4-FFF2-40B4-BE49-F238E27FC236}">
                <a16:creationId xmlns:a16="http://schemas.microsoft.com/office/drawing/2014/main" id="{6EA564A9-46C0-6166-D2B7-645B0C9AB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1844162" y="10009872"/>
            <a:ext cx="160653" cy="1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4">
            <a:extLst>
              <a:ext uri="{FF2B5EF4-FFF2-40B4-BE49-F238E27FC236}">
                <a16:creationId xmlns:a16="http://schemas.microsoft.com/office/drawing/2014/main" id="{D4A87E26-40AF-4876-74ED-8DCC0CFE9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3389688" y="10005684"/>
            <a:ext cx="160653" cy="1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4">
            <a:extLst>
              <a:ext uri="{FF2B5EF4-FFF2-40B4-BE49-F238E27FC236}">
                <a16:creationId xmlns:a16="http://schemas.microsoft.com/office/drawing/2014/main" id="{A1804B8E-9B1A-CF2B-0A74-D663A5A8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1844162" y="10463416"/>
            <a:ext cx="160653" cy="1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4">
            <a:extLst>
              <a:ext uri="{FF2B5EF4-FFF2-40B4-BE49-F238E27FC236}">
                <a16:creationId xmlns:a16="http://schemas.microsoft.com/office/drawing/2014/main" id="{03F0559F-0E0F-53E2-9F9F-4729D627B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3391959" y="10477440"/>
            <a:ext cx="160653" cy="1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4">
            <a:extLst>
              <a:ext uri="{FF2B5EF4-FFF2-40B4-BE49-F238E27FC236}">
                <a16:creationId xmlns:a16="http://schemas.microsoft.com/office/drawing/2014/main" id="{523C7A69-6793-BFCA-4234-DD187BAC3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 bwMode="auto">
          <a:xfrm>
            <a:off x="1844162" y="10923091"/>
            <a:ext cx="160653" cy="1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4">
            <a:extLst>
              <a:ext uri="{FF2B5EF4-FFF2-40B4-BE49-F238E27FC236}">
                <a16:creationId xmlns:a16="http://schemas.microsoft.com/office/drawing/2014/main" id="{48309076-A98F-19A6-FE57-42D630D50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 bwMode="auto">
          <a:xfrm>
            <a:off x="3389688" y="10920082"/>
            <a:ext cx="160653" cy="1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448658A5-DC66-2FBE-0149-683736C12AB2}"/>
              </a:ext>
            </a:extLst>
          </p:cNvPr>
          <p:cNvSpPr txBox="1"/>
          <p:nvPr/>
        </p:nvSpPr>
        <p:spPr>
          <a:xfrm>
            <a:off x="182040" y="12040848"/>
            <a:ext cx="4114801" cy="394688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800">
                <a:solidFill>
                  <a:schemeClr val="bg1"/>
                </a:solidFill>
                <a:ea typeface="+mj-ea"/>
                <a:cs typeface="Segoe UI Semibold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You’re not alone. </a:t>
            </a:r>
          </a:p>
          <a:p>
            <a:pPr algn="l"/>
            <a:r>
              <a:rPr lang="en-US" dirty="0">
                <a:solidFill>
                  <a:schemeClr val="accent5"/>
                </a:solidFill>
                <a:latin typeface="+mn-lt"/>
              </a:rPr>
              <a:t>Thousands of growing organizations use MEM to simplify financial operations and scale smarter. 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3348848-DE13-5BE4-6AFC-0ED9AFC4C754}"/>
              </a:ext>
            </a:extLst>
          </p:cNvPr>
          <p:cNvCxnSpPr>
            <a:cxnSpLocks/>
          </p:cNvCxnSpPr>
          <p:nvPr/>
        </p:nvCxnSpPr>
        <p:spPr>
          <a:xfrm flipH="1">
            <a:off x="196805" y="9420571"/>
            <a:ext cx="4207554" cy="0"/>
          </a:xfrm>
          <a:prstGeom prst="line">
            <a:avLst/>
          </a:prstGeom>
          <a:ln w="28575"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DD0572A-ECD7-2DED-C624-DECECBA6692A}"/>
              </a:ext>
            </a:extLst>
          </p:cNvPr>
          <p:cNvCxnSpPr>
            <a:cxnSpLocks/>
          </p:cNvCxnSpPr>
          <p:nvPr/>
        </p:nvCxnSpPr>
        <p:spPr>
          <a:xfrm flipH="1">
            <a:off x="196805" y="9865367"/>
            <a:ext cx="4207554" cy="0"/>
          </a:xfrm>
          <a:prstGeom prst="line">
            <a:avLst/>
          </a:prstGeom>
          <a:ln w="28575"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78094BA-EFF2-7836-C841-462C574E006C}"/>
              </a:ext>
            </a:extLst>
          </p:cNvPr>
          <p:cNvCxnSpPr>
            <a:cxnSpLocks/>
          </p:cNvCxnSpPr>
          <p:nvPr/>
        </p:nvCxnSpPr>
        <p:spPr>
          <a:xfrm flipH="1">
            <a:off x="196805" y="10313764"/>
            <a:ext cx="4207554" cy="0"/>
          </a:xfrm>
          <a:prstGeom prst="line">
            <a:avLst/>
          </a:prstGeom>
          <a:ln w="28575"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6973D41-C701-E522-6B5A-02BFC9D8F312}"/>
              </a:ext>
            </a:extLst>
          </p:cNvPr>
          <p:cNvCxnSpPr>
            <a:cxnSpLocks/>
          </p:cNvCxnSpPr>
          <p:nvPr/>
        </p:nvCxnSpPr>
        <p:spPr>
          <a:xfrm flipH="1">
            <a:off x="196805" y="10785695"/>
            <a:ext cx="4207554" cy="0"/>
          </a:xfrm>
          <a:prstGeom prst="line">
            <a:avLst/>
          </a:prstGeom>
          <a:ln w="28575"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213B6EF5-AB81-00DB-76C0-B5621D566A10}"/>
              </a:ext>
            </a:extLst>
          </p:cNvPr>
          <p:cNvSpPr/>
          <p:nvPr/>
        </p:nvSpPr>
        <p:spPr bwMode="auto">
          <a:xfrm>
            <a:off x="352347" y="2895995"/>
            <a:ext cx="155655" cy="155655"/>
          </a:xfrm>
          <a:prstGeom prst="ellipse">
            <a:avLst/>
          </a:prstGeom>
          <a:noFill/>
          <a:ln w="19050">
            <a:gradFill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EC88C2-EA4A-7201-D915-502CD1B52641}"/>
              </a:ext>
            </a:extLst>
          </p:cNvPr>
          <p:cNvSpPr/>
          <p:nvPr/>
        </p:nvSpPr>
        <p:spPr bwMode="auto">
          <a:xfrm>
            <a:off x="346731" y="3352413"/>
            <a:ext cx="155655" cy="155655"/>
          </a:xfrm>
          <a:prstGeom prst="ellipse">
            <a:avLst/>
          </a:prstGeom>
          <a:noFill/>
          <a:ln w="19050">
            <a:gradFill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63421A6-A4CE-1694-BA37-71A4D94EBB56}"/>
              </a:ext>
            </a:extLst>
          </p:cNvPr>
          <p:cNvSpPr/>
          <p:nvPr/>
        </p:nvSpPr>
        <p:spPr bwMode="auto">
          <a:xfrm>
            <a:off x="346730" y="3768559"/>
            <a:ext cx="155655" cy="155655"/>
          </a:xfrm>
          <a:prstGeom prst="ellipse">
            <a:avLst/>
          </a:prstGeom>
          <a:noFill/>
          <a:ln w="19050">
            <a:gradFill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29D32FC-596A-DF81-9FEE-B16E8D15CFBA}"/>
              </a:ext>
            </a:extLst>
          </p:cNvPr>
          <p:cNvSpPr/>
          <p:nvPr/>
        </p:nvSpPr>
        <p:spPr bwMode="auto">
          <a:xfrm>
            <a:off x="346729" y="4187270"/>
            <a:ext cx="155655" cy="155655"/>
          </a:xfrm>
          <a:prstGeom prst="ellipse">
            <a:avLst/>
          </a:prstGeom>
          <a:noFill/>
          <a:ln w="19050">
            <a:gradFill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1C71022-BD09-2460-5BBB-87F4FB9E2876}"/>
              </a:ext>
            </a:extLst>
          </p:cNvPr>
          <p:cNvSpPr/>
          <p:nvPr/>
        </p:nvSpPr>
        <p:spPr bwMode="auto">
          <a:xfrm>
            <a:off x="346729" y="4597184"/>
            <a:ext cx="155655" cy="155655"/>
          </a:xfrm>
          <a:prstGeom prst="ellipse">
            <a:avLst/>
          </a:prstGeom>
          <a:noFill/>
          <a:ln w="19050">
            <a:gradFill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FAE88D2-BE62-D122-909A-067032226593}"/>
              </a:ext>
            </a:extLst>
          </p:cNvPr>
          <p:cNvSpPr/>
          <p:nvPr/>
        </p:nvSpPr>
        <p:spPr bwMode="auto">
          <a:xfrm>
            <a:off x="346729" y="5001297"/>
            <a:ext cx="155655" cy="155655"/>
          </a:xfrm>
          <a:prstGeom prst="ellipse">
            <a:avLst/>
          </a:prstGeom>
          <a:noFill/>
          <a:ln w="19050">
            <a:gradFill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54336B3-4303-2827-2E24-08218D2886BC}"/>
              </a:ext>
            </a:extLst>
          </p:cNvPr>
          <p:cNvSpPr/>
          <p:nvPr/>
        </p:nvSpPr>
        <p:spPr bwMode="auto">
          <a:xfrm>
            <a:off x="346729" y="5389428"/>
            <a:ext cx="155655" cy="155655"/>
          </a:xfrm>
          <a:prstGeom prst="ellipse">
            <a:avLst/>
          </a:prstGeom>
          <a:noFill/>
          <a:ln w="19050">
            <a:gradFill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F158309-0EFD-992B-934D-118B7FDEF9F6}"/>
              </a:ext>
            </a:extLst>
          </p:cNvPr>
          <p:cNvSpPr/>
          <p:nvPr/>
        </p:nvSpPr>
        <p:spPr bwMode="auto">
          <a:xfrm>
            <a:off x="356455" y="5812045"/>
            <a:ext cx="155655" cy="155655"/>
          </a:xfrm>
          <a:prstGeom prst="ellipse">
            <a:avLst/>
          </a:prstGeom>
          <a:noFill/>
          <a:ln w="19050">
            <a:gradFill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697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S_2024_Segoe Sans">
  <a:themeElements>
    <a:clrScheme name="MEM">
      <a:dk1>
        <a:srgbClr val="D26E02"/>
      </a:dk1>
      <a:lt1>
        <a:srgbClr val="F09908"/>
      </a:lt1>
      <a:dk2>
        <a:srgbClr val="FDEB5F"/>
      </a:dk2>
      <a:lt2>
        <a:srgbClr val="00214F"/>
      </a:lt2>
      <a:accent1>
        <a:srgbClr val="FFFFFF"/>
      </a:accent1>
      <a:accent2>
        <a:srgbClr val="FEFAEC"/>
      </a:accent2>
      <a:accent3>
        <a:srgbClr val="D87603"/>
      </a:accent3>
      <a:accent4>
        <a:srgbClr val="FFFAD9"/>
      </a:accent4>
      <a:accent5>
        <a:srgbClr val="0E2841"/>
      </a:accent5>
      <a:accent6>
        <a:srgbClr val="E38705"/>
      </a:accent6>
      <a:hlink>
        <a:srgbClr val="467886"/>
      </a:hlink>
      <a:folHlink>
        <a:srgbClr val="00626B"/>
      </a:folHlink>
    </a:clrScheme>
    <a:fontScheme name="Manrope">
      <a:majorFont>
        <a:latin typeface="Manrope ExtraBold"/>
        <a:ea typeface=""/>
        <a:cs typeface=""/>
      </a:majorFont>
      <a:minorFont>
        <a:latin typeface="Manrope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S_2024" id="{860A71C4-2D77-D345-9017-91832A633D24}" vid="{17099213-F707-4B49-BDE2-01E0A469DC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a7384ce8-a2ad-4061-818a-88bf72b6eefd" xsi:nil="true"/>
    <MediaLengthInSeconds xmlns="a7384ce8-a2ad-4061-818a-88bf72b6eefd" xsi:nil="true"/>
    <Dateapproved xmlns="a7384ce8-a2ad-4061-818a-88bf72b6eefd" xsi:nil="true"/>
    <modifiedby xmlns="a7384ce8-a2ad-4061-818a-88bf72b6eefd" xsi:nil="true"/>
    <Image xmlns="a7384ce8-a2ad-4061-818a-88bf72b6eefd" xsi:nil="true"/>
    <_ip_UnifiedCompliancePolicyUIAction xmlns="http://schemas.microsoft.com/sharepoint/v3" xsi:nil="true"/>
    <TranslatedLang xmlns="a7384ce8-a2ad-4061-818a-88bf72b6eefd" xsi:nil="true"/>
    <_ip_UnifiedCompliancePolicyProperties xmlns="http://schemas.microsoft.com/sharepoint/v3" xsi:nil="true"/>
    <SharedWithUsers xmlns="254ab26a-04f6-42f5-9555-e3c9fb1706a1">
      <UserInfo>
        <DisplayName/>
        <AccountId xsi:nil="true"/>
        <AccountType/>
      </UserInfo>
    </SharedWithUsers>
    <lcf76f155ced4ddcb4097134ff3c332f xmlns="a7384ce8-a2ad-4061-818a-88bf72b6eefd">
      <Terms xmlns="http://schemas.microsoft.com/office/infopath/2007/PartnerControls"/>
    </lcf76f155ced4ddcb4097134ff3c332f>
    <TaxCatchAll xmlns="254ab26a-04f6-42f5-9555-e3c9fb1706a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43FB91453AB4DB8662F2E12DC3E10" ma:contentTypeVersion="28" ma:contentTypeDescription="Create a new document." ma:contentTypeScope="" ma:versionID="4e90a859c23c25288e81f9f84e276223">
  <xsd:schema xmlns:xsd="http://www.w3.org/2001/XMLSchema" xmlns:xs="http://www.w3.org/2001/XMLSchema" xmlns:p="http://schemas.microsoft.com/office/2006/metadata/properties" xmlns:ns1="http://schemas.microsoft.com/sharepoint/v3" xmlns:ns2="a7384ce8-a2ad-4061-818a-88bf72b6eefd" xmlns:ns3="254ab26a-04f6-42f5-9555-e3c9fb1706a1" targetNamespace="http://schemas.microsoft.com/office/2006/metadata/properties" ma:root="true" ma:fieldsID="f2cfe808d31a879013e49d5ec1876ef3" ns1:_="" ns2:_="" ns3:_="">
    <xsd:import namespace="http://schemas.microsoft.com/sharepoint/v3"/>
    <xsd:import namespace="a7384ce8-a2ad-4061-818a-88bf72b6eefd"/>
    <xsd:import namespace="254ab26a-04f6-42f5-9555-e3c9fb170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Dateapproved" minOccurs="0"/>
                <xsd:element ref="ns2:Thumbnail" minOccurs="0"/>
                <xsd:element ref="ns2:MediaServiceObjectDetectorVersions" minOccurs="0"/>
                <xsd:element ref="ns2:MediaServiceSystemTags" minOccurs="0"/>
                <xsd:element ref="ns2:Image" minOccurs="0"/>
                <xsd:element ref="ns2:modifiedby" minOccurs="0"/>
                <xsd:element ref="ns2:TranslatedLang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84ce8-a2ad-4061-818a-88bf72b6e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13" nillable="true" ma:displayName="MediaServiceDocTags" ma:hidden="true" ma:internalName="MediaServiceDoc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Dateapproved" ma:index="25" nillable="true" ma:displayName="Notes" ma:description="Enter date approved here" ma:format="Dropdown" ma:internalName="Dateapproved">
      <xsd:simpleType>
        <xsd:restriction base="dms:Note">
          <xsd:maxLength value="255"/>
        </xsd:restriction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8" nillable="true" ma:displayName="MediaServiceSystemTags" ma:hidden="true" ma:internalName="MediaServiceSystemTags" ma:readOnly="true">
      <xsd:simpleType>
        <xsd:restriction base="dms:Note"/>
      </xsd:simpleType>
    </xsd:element>
    <xsd:element name="Image" ma:index="29" nillable="true" ma:displayName="Image" ma:format="Thumbnail" ma:internalName="Image">
      <xsd:simpleType>
        <xsd:restriction base="dms:Unknown"/>
      </xsd:simpleType>
    </xsd:element>
    <xsd:element name="modifiedby" ma:index="30" nillable="true" ma:displayName="modified by" ma:format="DateOnly" ma:internalName="modifiedby">
      <xsd:simpleType>
        <xsd:restriction base="dms:DateTime"/>
      </xsd:simpleType>
    </xsd:element>
    <xsd:element name="TranslatedLang" ma:index="31" nillable="true" ma:displayName="Translated Language" ma:internalName="TranslatedLang">
      <xsd:simpleType>
        <xsd:restriction base="dms:Text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ab26a-04f6-42f5-9555-e3c9fb170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da739f-6e84-4682-ab84-dba308ad8f6a}" ma:internalName="TaxCatchAll" ma:showField="CatchAllData" ma:web="254ab26a-04f6-42f5-9555-e3c9fb170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F50718-345F-4C67-87BE-F0F7F839848E}">
  <ds:schemaRefs>
    <ds:schemaRef ds:uri="http://schemas.microsoft.com/office/2006/metadata/properties"/>
    <ds:schemaRef ds:uri="http://schemas.microsoft.com/office/infopath/2007/PartnerControls"/>
    <ds:schemaRef ds:uri="a7384ce8-a2ad-4061-818a-88bf72b6eefd"/>
    <ds:schemaRef ds:uri="http://schemas.microsoft.com/sharepoint/v3"/>
    <ds:schemaRef ds:uri="254ab26a-04f6-42f5-9555-e3c9fb1706a1"/>
  </ds:schemaRefs>
</ds:datastoreItem>
</file>

<file path=customXml/itemProps2.xml><?xml version="1.0" encoding="utf-8"?>
<ds:datastoreItem xmlns:ds="http://schemas.openxmlformats.org/officeDocument/2006/customXml" ds:itemID="{CD86F2BE-7F58-4527-A525-6AFC9A60B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384ce8-a2ad-4061-818a-88bf72b6eefd"/>
    <ds:schemaRef ds:uri="254ab26a-04f6-42f5-9555-e3c9fb170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A06406-A9E4-4EA2-A9E1-EE532190043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a19d03a-48bc-4359-8038-5b5f6d5847c3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162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Segoe UI</vt:lpstr>
      <vt:lpstr>Segoe Sans Display</vt:lpstr>
      <vt:lpstr>Manrope ExtraBold</vt:lpstr>
      <vt:lpstr>Aptos</vt:lpstr>
      <vt:lpstr>Manrope</vt:lpstr>
      <vt:lpstr>Manrope bold</vt:lpstr>
      <vt:lpstr>Wingdings</vt:lpstr>
      <vt:lpstr>MS_2024_Segoe Sans</vt:lpstr>
      <vt:lpstr>When do you need to go beyond Business Central?  If your organization is experiencing any of the following challenges, it might be time to extend your ERP with advanced multi-entity capabilities.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Saloni Malik</dc:creator>
  <cp:lastModifiedBy>Saloni Malik</cp:lastModifiedBy>
  <cp:revision>12</cp:revision>
  <dcterms:created xsi:type="dcterms:W3CDTF">2025-01-03T00:43:04Z</dcterms:created>
  <dcterms:modified xsi:type="dcterms:W3CDTF">2025-07-15T08:24:18Z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3757300</vt:r8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ntentTypeId">
    <vt:lpwstr>0x010100FF743FB91453AB4DB8662F2E12DC3E10</vt:lpwstr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