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 id="2147483732" r:id="rId6"/>
    <p:sldMasterId id="2147483672" r:id="rId7"/>
    <p:sldMasterId id="2147483684" r:id="rId8"/>
    <p:sldMasterId id="2147483708" r:id="rId9"/>
    <p:sldMasterId id="2147483720" r:id="rId10"/>
    <p:sldMasterId id="2147483794" r:id="rId11"/>
  </p:sldMasterIdLst>
  <p:notesMasterIdLst>
    <p:notesMasterId r:id="rId64"/>
  </p:notesMasterIdLst>
  <p:sldIdLst>
    <p:sldId id="256" r:id="rId12"/>
    <p:sldId id="2147483606" r:id="rId13"/>
    <p:sldId id="336" r:id="rId14"/>
    <p:sldId id="2147483498" r:id="rId15"/>
    <p:sldId id="258" r:id="rId16"/>
    <p:sldId id="289" r:id="rId17"/>
    <p:sldId id="2147483609" r:id="rId18"/>
    <p:sldId id="265" r:id="rId19"/>
    <p:sldId id="2147483647" r:id="rId20"/>
    <p:sldId id="266" r:id="rId21"/>
    <p:sldId id="405" r:id="rId22"/>
    <p:sldId id="2147483610" r:id="rId23"/>
    <p:sldId id="267" r:id="rId24"/>
    <p:sldId id="287" r:id="rId25"/>
    <p:sldId id="2147483522" r:id="rId26"/>
    <p:sldId id="2147481133" r:id="rId27"/>
    <p:sldId id="2147483624" r:id="rId28"/>
    <p:sldId id="269" r:id="rId29"/>
    <p:sldId id="270" r:id="rId30"/>
    <p:sldId id="271" r:id="rId31"/>
    <p:sldId id="272" r:id="rId32"/>
    <p:sldId id="273" r:id="rId33"/>
    <p:sldId id="274" r:id="rId34"/>
    <p:sldId id="275" r:id="rId35"/>
    <p:sldId id="2147483634" r:id="rId36"/>
    <p:sldId id="276" r:id="rId37"/>
    <p:sldId id="277" r:id="rId38"/>
    <p:sldId id="2147483637" r:id="rId39"/>
    <p:sldId id="2147483638" r:id="rId40"/>
    <p:sldId id="2147483639" r:id="rId41"/>
    <p:sldId id="2147483640" r:id="rId42"/>
    <p:sldId id="2147483641" r:id="rId43"/>
    <p:sldId id="2147483642" r:id="rId44"/>
    <p:sldId id="259" r:id="rId45"/>
    <p:sldId id="260" r:id="rId46"/>
    <p:sldId id="262" r:id="rId47"/>
    <p:sldId id="263" r:id="rId48"/>
    <p:sldId id="264" r:id="rId49"/>
    <p:sldId id="2147483643" r:id="rId50"/>
    <p:sldId id="2147483644" r:id="rId51"/>
    <p:sldId id="2147483645" r:id="rId52"/>
    <p:sldId id="2147483646" r:id="rId53"/>
    <p:sldId id="2147483614" r:id="rId54"/>
    <p:sldId id="2147483616" r:id="rId55"/>
    <p:sldId id="2147483615" r:id="rId56"/>
    <p:sldId id="2147483617" r:id="rId57"/>
    <p:sldId id="2147483618" r:id="rId58"/>
    <p:sldId id="2147483619" r:id="rId59"/>
    <p:sldId id="2147483620" r:id="rId60"/>
    <p:sldId id="2147483621" r:id="rId61"/>
    <p:sldId id="261" r:id="rId62"/>
    <p:sldId id="268" r:id="rId63"/>
  </p:sldIdLst>
  <p:sldSz cx="12192000" cy="6858000"/>
  <p:notesSz cx="6858000" cy="9144000"/>
  <p:embeddedFontLst>
    <p:embeddedFont>
      <p:font typeface="Manrope" panose="020B0604020202020204" charset="0"/>
      <p:regular r:id="rId65"/>
      <p:bold r:id="rId66"/>
    </p:embeddedFont>
    <p:embeddedFont>
      <p:font typeface="Manrope ExtraBold" panose="020B0604020202020204" charset="0"/>
      <p:bold r:id="rId67"/>
    </p:embeddedFont>
    <p:embeddedFont>
      <p:font typeface="Manrope Light" panose="020B0604020202020204" charset="0"/>
      <p:regular r:id="rId68"/>
    </p:embeddedFont>
    <p:embeddedFont>
      <p:font typeface="Manrope SemiBold" panose="020B0604020202020204" charset="0"/>
      <p:regular r:id="rId69"/>
      <p:bold r:id="rId70"/>
    </p:embeddedFont>
    <p:embeddedFont>
      <p:font typeface="Segoe Sans Display" pitchFamily="2" charset="0"/>
      <p:regular r:id="rId71"/>
      <p:bold r:id="rId72"/>
      <p:italic r:id="rId73"/>
      <p:boldItalic r:id="rId74"/>
    </p:embeddedFont>
    <p:embeddedFont>
      <p:font typeface="Segoe Sans Display Semibold" pitchFamily="2" charset="0"/>
      <p:bold r:id="rId75"/>
      <p:boldItalic r:id="rId76"/>
    </p:embeddedFont>
    <p:embeddedFont>
      <p:font typeface="Segoe Sans Text" pitchFamily="2" charset="0"/>
      <p:regular r:id="rId77"/>
      <p:bold r:id="rId78"/>
      <p:italic r:id="rId79"/>
      <p:boldItalic r:id="rId80"/>
    </p:embeddedFont>
    <p:embeddedFont>
      <p:font typeface="Segoe Sans Text Semibold" pitchFamily="2" charset="0"/>
      <p:bold r:id="rId81"/>
      <p:boldItalic r:id="rId82"/>
    </p:embeddedFont>
    <p:embeddedFont>
      <p:font typeface="Segoe UI" panose="020B0502040204020203" pitchFamily="34" charset="0"/>
      <p:regular r:id="rId83"/>
      <p:bold r:id="rId84"/>
      <p:italic r:id="rId85"/>
      <p:boldItalic r:id="rId86"/>
    </p:embeddedFont>
    <p:embeddedFont>
      <p:font typeface="Segoe UI Semibold" panose="020B0702040204020203" pitchFamily="34" charset="0"/>
      <p:bold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761F1B-1530-6E03-3D98-539BAE730ABB}" name="Neal Cranna" initials="NC" userId="S::neal@binarystream.com::5f74cd48-b95f-4c83-9138-9a22b69b835e" providerId="AD"/>
  <p188:author id="{5651BD30-0602-1581-EDEB-9AC3CEF862B0}" name="Taimoor Tariq" initials="TT" userId="S::taimoor@binarystream.com::6fd1b45c-1d2f-4012-8b6b-34d7f080cf6b" providerId="AD"/>
  <p188:author id="{69DE0141-D715-6579-1748-DD6DF58CFCDC}" name="Taimoor Tariq" initials="" userId="S::Taimoor@binarystream.com::6fd1b45c-1d2f-4012-8b6b-34d7f080cf6b" providerId="AD"/>
  <p188:author id="{3BD85445-E7C3-16E9-9A1C-E60CB302F754}" name="Guest User" initials="GU" userId="S::urn:spo:anon#9d969d9ec61d1f803bd6ba7374d3ac8dbed890c2506368a73fc67a55d37a33d8::" providerId="AD"/>
  <p188:author id="{B690809C-2FBE-656D-2E98-CCFFE70CA624}" name="Grace Kobunnoi" initials="GK" userId="S::grace@binarystream.com::e5efa65a-dec3-4bea-b2d7-85cd3db1469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14792"/>
    <a:srgbClr val="1A3660"/>
    <a:srgbClr val="86A1E7"/>
    <a:srgbClr val="F1F2FC"/>
    <a:srgbClr val="9470CA"/>
    <a:srgbClr val="6AE6ED"/>
    <a:srgbClr val="D26E02"/>
    <a:srgbClr val="F09908"/>
    <a:srgbClr val="EAECFA"/>
    <a:srgbClr val="6D8B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71DC5-3495-4FE3-883E-25F245F2F484}" v="2" dt="2025-07-16T21:17:49.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7" autoAdjust="0"/>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presProps" Target="presProp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font" Target="fonts/font3.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2.fntdata"/><Relationship Id="rId7" Type="http://schemas.openxmlformats.org/officeDocument/2006/relationships/slideMaster" Target="slideMasters/slideMaster4.xml"/><Relationship Id="rId71" Type="http://schemas.openxmlformats.org/officeDocument/2006/relationships/font" Target="fonts/font7.fntdata"/><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0.xml"/><Relationship Id="rId82" Type="http://schemas.openxmlformats.org/officeDocument/2006/relationships/font" Target="fonts/font18.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AB5E6-8994-4147-9CFF-F535FB160B0B}" type="doc">
      <dgm:prSet loTypeId="urn:microsoft.com/office/officeart/2005/8/layout/chevron1" loCatId="process" qsTypeId="urn:microsoft.com/office/officeart/2005/8/quickstyle/simple1" qsCatId="simple" csTypeId="urn:microsoft.com/office/officeart/2005/8/colors/accent3_4" csCatId="accent3" phldr="1"/>
      <dgm:spPr/>
    </dgm:pt>
    <dgm:pt modelId="{860AC83D-C051-41A8-9C72-097E2D966DFD}">
      <dgm:prSet phldrT="[Text]" custT="1">
        <dgm:style>
          <a:lnRef idx="1">
            <a:schemeClr val="accent2"/>
          </a:lnRef>
          <a:fillRef idx="3">
            <a:schemeClr val="accent2"/>
          </a:fillRef>
          <a:effectRef idx="2">
            <a:schemeClr val="accent2"/>
          </a:effectRef>
          <a:fontRef idx="minor">
            <a:schemeClr val="lt1"/>
          </a:fontRef>
        </dgm:style>
      </dgm:prSet>
      <dgm:spPr>
        <a:solidFill>
          <a:srgbClr val="214792"/>
        </a:solidFill>
        <a:ln w="19050">
          <a:noFill/>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0" rtlCol="0" fromWordArt="0" anchor="ctr" anchorCtr="0" forceAA="0" compatLnSpc="1">
          <a:prstTxWarp prst="textNoShape">
            <a:avLst/>
          </a:prstTxWarp>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400" kern="1200">
              <a:solidFill>
                <a:schemeClr val="bg1"/>
              </a:solidFill>
              <a:latin typeface="Manrope ExtraBold" pitchFamily="2" charset="0"/>
              <a:ea typeface="+mn-ea"/>
              <a:cs typeface="+mn-cs"/>
            </a:rPr>
            <a:t>Oct 24</a:t>
          </a:r>
        </a:p>
      </dgm:t>
    </dgm:pt>
    <dgm:pt modelId="{016000CB-89DB-4867-87BB-5F63FB90E058}" type="parTrans" cxnId="{0151DB12-8879-47E5-AA98-A6277545497E}">
      <dgm:prSet/>
      <dgm:spPr/>
      <dgm:t>
        <a:bodyPr/>
        <a:lstStyle/>
        <a:p>
          <a:endParaRPr lang="en-US" sz="1400">
            <a:solidFill>
              <a:srgbClr val="214792"/>
            </a:solidFill>
            <a:latin typeface="Manrope ExtraBold" pitchFamily="2" charset="0"/>
          </a:endParaRPr>
        </a:p>
      </dgm:t>
    </dgm:pt>
    <dgm:pt modelId="{E19E2CEF-ABBD-4283-9D39-E99355DFDEB2}" type="sibTrans" cxnId="{0151DB12-8879-47E5-AA98-A6277545497E}">
      <dgm:prSet/>
      <dgm:spPr/>
      <dgm:t>
        <a:bodyPr/>
        <a:lstStyle/>
        <a:p>
          <a:endParaRPr lang="en-US" sz="1400">
            <a:solidFill>
              <a:srgbClr val="214792"/>
            </a:solidFill>
            <a:latin typeface="Manrope ExtraBold" pitchFamily="2" charset="0"/>
          </a:endParaRPr>
        </a:p>
      </dgm:t>
    </dgm:pt>
    <dgm:pt modelId="{A0842365-8599-49D6-9B68-C05A5D06C0F2}">
      <dgm:prSet phldrT="[Text]" custT="1">
        <dgm:style>
          <a:lnRef idx="1">
            <a:schemeClr val="accent2"/>
          </a:lnRef>
          <a:fillRef idx="3">
            <a:schemeClr val="accent2"/>
          </a:fillRef>
          <a:effectRef idx="2">
            <a:schemeClr val="accent2"/>
          </a:effectRef>
          <a:fontRef idx="minor">
            <a:schemeClr val="lt1"/>
          </a:fontRef>
        </dgm:style>
      </dgm:prSet>
      <dgm:spPr>
        <a:solidFill>
          <a:srgbClr val="214792"/>
        </a:solidFill>
        <a:ln w="19050" cap="flat" cmpd="sng" algn="ctr">
          <a:no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400" kern="1200">
              <a:solidFill>
                <a:schemeClr val="bg1"/>
              </a:solidFill>
              <a:latin typeface="Manrope ExtraBold" pitchFamily="2" charset="0"/>
              <a:ea typeface="+mn-ea"/>
              <a:cs typeface="+mn-cs"/>
            </a:rPr>
            <a:t>Oct 24</a:t>
          </a:r>
        </a:p>
      </dgm:t>
    </dgm:pt>
    <dgm:pt modelId="{12704BF1-C82C-4C67-B3CA-2E04D7AD9028}" type="sibTrans" cxnId="{6174AD73-9B21-431A-A8A9-A794F84DE3A1}">
      <dgm:prSet/>
      <dgm:spPr/>
      <dgm:t>
        <a:bodyPr/>
        <a:lstStyle/>
        <a:p>
          <a:endParaRPr lang="en-US" sz="1400">
            <a:solidFill>
              <a:srgbClr val="214792"/>
            </a:solidFill>
            <a:latin typeface="Manrope ExtraBold" pitchFamily="2" charset="0"/>
          </a:endParaRPr>
        </a:p>
      </dgm:t>
    </dgm:pt>
    <dgm:pt modelId="{049D164D-A3B3-4DB9-ABA7-C8FF04CCB0B5}" type="parTrans" cxnId="{6174AD73-9B21-431A-A8A9-A794F84DE3A1}">
      <dgm:prSet/>
      <dgm:spPr/>
      <dgm:t>
        <a:bodyPr/>
        <a:lstStyle/>
        <a:p>
          <a:endParaRPr lang="en-US" sz="1400">
            <a:solidFill>
              <a:srgbClr val="214792"/>
            </a:solidFill>
            <a:latin typeface="Manrope ExtraBold" pitchFamily="2" charset="0"/>
          </a:endParaRPr>
        </a:p>
      </dgm:t>
    </dgm:pt>
    <dgm:pt modelId="{B121475E-E686-4B7E-81C2-876BF44E6685}">
      <dgm:prSet phldrT="[Text]" custT="1">
        <dgm:style>
          <a:lnRef idx="1">
            <a:schemeClr val="accent2"/>
          </a:lnRef>
          <a:fillRef idx="3">
            <a:schemeClr val="accent2"/>
          </a:fillRef>
          <a:effectRef idx="2">
            <a:schemeClr val="accent2"/>
          </a:effectRef>
          <a:fontRef idx="minor">
            <a:schemeClr val="lt1"/>
          </a:fontRef>
        </dgm:style>
      </dgm:prSet>
      <dgm:spPr>
        <a:gradFill rotWithShape="0">
          <a:gsLst>
            <a:gs pos="40000">
              <a:srgbClr val="214792"/>
            </a:gs>
            <a:gs pos="100000">
              <a:schemeClr val="accent2"/>
            </a:gs>
          </a:gsLst>
          <a:lin ang="2700000" scaled="0"/>
        </a:gradFill>
        <a:ln w="19050" cap="flat" cmpd="sng" algn="ctr">
          <a:no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algn="ctr" defTabSz="533400" rtl="0" eaLnBrk="1" fontAlgn="base" latinLnBrk="0" hangingPunct="1">
            <a:lnSpc>
              <a:spcPct val="90000"/>
            </a:lnSpc>
            <a:spcBef>
              <a:spcPct val="0"/>
            </a:spcBef>
            <a:spcAft>
              <a:spcPct val="35000"/>
            </a:spcAft>
          </a:pPr>
          <a:r>
            <a:rPr lang="en-US" sz="1400" kern="1200">
              <a:solidFill>
                <a:schemeClr val="bg1"/>
              </a:solidFill>
              <a:latin typeface="Manrope ExtraBold" pitchFamily="2" charset="0"/>
              <a:ea typeface="+mn-ea"/>
              <a:cs typeface="+mn-cs"/>
            </a:rPr>
            <a:t>Nov 24</a:t>
          </a:r>
        </a:p>
      </dgm:t>
    </dgm:pt>
    <dgm:pt modelId="{CB5D5421-AB8B-49BE-8B5D-D2A255C565AB}" type="sibTrans" cxnId="{2D09CF95-33D9-4706-B9F3-4D755A90F52F}">
      <dgm:prSet/>
      <dgm:spPr/>
      <dgm:t>
        <a:bodyPr/>
        <a:lstStyle/>
        <a:p>
          <a:endParaRPr lang="en-US" sz="1400">
            <a:solidFill>
              <a:srgbClr val="214792"/>
            </a:solidFill>
            <a:latin typeface="Manrope ExtraBold" pitchFamily="2" charset="0"/>
          </a:endParaRPr>
        </a:p>
      </dgm:t>
    </dgm:pt>
    <dgm:pt modelId="{2478B8F6-2CB5-4B25-998A-E67FB7FC628E}" type="parTrans" cxnId="{2D09CF95-33D9-4706-B9F3-4D755A90F52F}">
      <dgm:prSet/>
      <dgm:spPr/>
      <dgm:t>
        <a:bodyPr/>
        <a:lstStyle/>
        <a:p>
          <a:endParaRPr lang="en-US" sz="1400">
            <a:solidFill>
              <a:srgbClr val="214792"/>
            </a:solidFill>
            <a:latin typeface="Manrope ExtraBold" pitchFamily="2" charset="0"/>
          </a:endParaRPr>
        </a:p>
      </dgm:t>
    </dgm:pt>
    <dgm:pt modelId="{CA64B418-F98E-41A5-BB62-024F62539627}">
      <dgm:prSet phldrT="[Text]" custT="1">
        <dgm:style>
          <a:lnRef idx="1">
            <a:schemeClr val="accent2"/>
          </a:lnRef>
          <a:fillRef idx="3">
            <a:schemeClr val="accent2"/>
          </a:fillRef>
          <a:effectRef idx="2">
            <a:schemeClr val="accent2"/>
          </a:effectRef>
          <a:fontRef idx="minor">
            <a:schemeClr val="lt1"/>
          </a:fontRef>
        </dgm:style>
      </dgm:prSet>
      <dgm:spPr>
        <a:gradFill rotWithShape="0">
          <a:gsLst>
            <a:gs pos="0">
              <a:srgbClr val="214792"/>
            </a:gs>
            <a:gs pos="58000">
              <a:schemeClr val="accent2"/>
            </a:gs>
          </a:gsLst>
          <a:lin ang="2700000" scaled="0"/>
        </a:gradFill>
        <a:ln w="19050" cap="flat" cmpd="sng" algn="ctr">
          <a:no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algn="ctr" defTabSz="533400" rtl="0" eaLnBrk="1" fontAlgn="base" latinLnBrk="0" hangingPunct="1">
            <a:lnSpc>
              <a:spcPct val="90000"/>
            </a:lnSpc>
            <a:spcBef>
              <a:spcPct val="0"/>
            </a:spcBef>
            <a:spcAft>
              <a:spcPct val="35000"/>
            </a:spcAft>
          </a:pPr>
          <a:r>
            <a:rPr lang="en-US" sz="1400" kern="1200">
              <a:solidFill>
                <a:schemeClr val="bg1"/>
              </a:solidFill>
              <a:latin typeface="Manrope ExtraBold" pitchFamily="2" charset="0"/>
              <a:ea typeface="+mn-ea"/>
              <a:cs typeface="+mn-cs"/>
            </a:rPr>
            <a:t>Jan 25</a:t>
          </a:r>
        </a:p>
      </dgm:t>
    </dgm:pt>
    <dgm:pt modelId="{7450F812-D57E-48C2-B917-643931B0FB11}" type="sibTrans" cxnId="{46DE1C46-C495-4911-8E03-5698643E4615}">
      <dgm:prSet/>
      <dgm:spPr/>
      <dgm:t>
        <a:bodyPr/>
        <a:lstStyle/>
        <a:p>
          <a:endParaRPr lang="en-US" sz="1400">
            <a:solidFill>
              <a:srgbClr val="214792"/>
            </a:solidFill>
            <a:latin typeface="Manrope ExtraBold" pitchFamily="2" charset="0"/>
          </a:endParaRPr>
        </a:p>
      </dgm:t>
    </dgm:pt>
    <dgm:pt modelId="{84E95D3A-8763-4C32-BA1D-BE5C081F9D60}" type="parTrans" cxnId="{46DE1C46-C495-4911-8E03-5698643E4615}">
      <dgm:prSet/>
      <dgm:spPr/>
      <dgm:t>
        <a:bodyPr/>
        <a:lstStyle/>
        <a:p>
          <a:endParaRPr lang="en-US" sz="1400">
            <a:solidFill>
              <a:srgbClr val="214792"/>
            </a:solidFill>
            <a:latin typeface="Manrope ExtraBold" pitchFamily="2" charset="0"/>
          </a:endParaRPr>
        </a:p>
      </dgm:t>
    </dgm:pt>
    <dgm:pt modelId="{D05DD557-5847-466B-8C6C-B828C313574D}">
      <dgm:prSet phldrT="[Text]" custT="1">
        <dgm:style>
          <a:lnRef idx="1">
            <a:schemeClr val="accent2"/>
          </a:lnRef>
          <a:fillRef idx="3">
            <a:schemeClr val="accent2"/>
          </a:fillRef>
          <a:effectRef idx="2">
            <a:schemeClr val="accent2"/>
          </a:effectRef>
          <a:fontRef idx="minor">
            <a:schemeClr val="lt1"/>
          </a:fontRef>
        </dgm:style>
      </dgm:prSet>
      <dgm:spPr>
        <a:solidFill>
          <a:schemeClr val="accent2"/>
        </a:solidFill>
        <a:ln w="19050" cap="flat" cmpd="sng" algn="ctr">
          <a:no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algn="ctr" defTabSz="533400" rtl="0" eaLnBrk="1" fontAlgn="base" latinLnBrk="0" hangingPunct="1">
            <a:lnSpc>
              <a:spcPct val="90000"/>
            </a:lnSpc>
            <a:spcBef>
              <a:spcPct val="0"/>
            </a:spcBef>
            <a:spcAft>
              <a:spcPct val="35000"/>
            </a:spcAft>
          </a:pPr>
          <a:r>
            <a:rPr lang="en-US" sz="1400" kern="1200">
              <a:solidFill>
                <a:schemeClr val="bg1"/>
              </a:solidFill>
              <a:latin typeface="Manrope ExtraBold" pitchFamily="2" charset="0"/>
              <a:ea typeface="+mn-ea"/>
              <a:cs typeface="+mn-cs"/>
            </a:rPr>
            <a:t>June 25</a:t>
          </a:r>
        </a:p>
      </dgm:t>
    </dgm:pt>
    <dgm:pt modelId="{5689A534-E688-4629-A038-B5ABCA9F6C5E}" type="sibTrans" cxnId="{1ABFCE0E-5803-4A01-8BB1-2D8BCC36D823}">
      <dgm:prSet/>
      <dgm:spPr/>
      <dgm:t>
        <a:bodyPr/>
        <a:lstStyle/>
        <a:p>
          <a:endParaRPr lang="en-US" sz="1400">
            <a:solidFill>
              <a:srgbClr val="214792"/>
            </a:solidFill>
            <a:latin typeface="Manrope ExtraBold" pitchFamily="2" charset="0"/>
          </a:endParaRPr>
        </a:p>
      </dgm:t>
    </dgm:pt>
    <dgm:pt modelId="{EE4F9DE8-AF4F-4EEC-AED0-D78CD5661F68}" type="parTrans" cxnId="{1ABFCE0E-5803-4A01-8BB1-2D8BCC36D823}">
      <dgm:prSet/>
      <dgm:spPr/>
      <dgm:t>
        <a:bodyPr/>
        <a:lstStyle/>
        <a:p>
          <a:endParaRPr lang="en-US" sz="1400">
            <a:solidFill>
              <a:srgbClr val="214792"/>
            </a:solidFill>
            <a:latin typeface="Manrope ExtraBold" pitchFamily="2" charset="0"/>
          </a:endParaRPr>
        </a:p>
      </dgm:t>
    </dgm:pt>
    <dgm:pt modelId="{A8A878B4-EB73-402B-BF30-9AF9174431E6}" type="pres">
      <dgm:prSet presAssocID="{B40AB5E6-8994-4147-9CFF-F535FB160B0B}" presName="Name0" presStyleCnt="0">
        <dgm:presLayoutVars>
          <dgm:dir/>
          <dgm:animLvl val="lvl"/>
          <dgm:resizeHandles val="exact"/>
        </dgm:presLayoutVars>
      </dgm:prSet>
      <dgm:spPr/>
    </dgm:pt>
    <dgm:pt modelId="{92D9782A-AB84-455D-9DFB-56A56DEDBA1B}" type="pres">
      <dgm:prSet presAssocID="{860AC83D-C051-41A8-9C72-097E2D966DFD}" presName="parTxOnly" presStyleLbl="node1" presStyleIdx="0" presStyleCnt="5">
        <dgm:presLayoutVars>
          <dgm:chMax val="0"/>
          <dgm:chPref val="0"/>
          <dgm:bulletEnabled val="1"/>
        </dgm:presLayoutVars>
      </dgm:prSet>
      <dgm:spPr>
        <a:xfrm>
          <a:off x="2429" y="0"/>
          <a:ext cx="2162429" cy="642764"/>
        </a:xfrm>
        <a:prstGeom prst="chevron">
          <a:avLst/>
        </a:prstGeom>
      </dgm:spPr>
    </dgm:pt>
    <dgm:pt modelId="{B7A5E8D2-87AC-4016-9D6E-F4C4EBB9DD85}" type="pres">
      <dgm:prSet presAssocID="{E19E2CEF-ABBD-4283-9D39-E99355DFDEB2}" presName="parTxOnlySpace" presStyleCnt="0"/>
      <dgm:spPr/>
    </dgm:pt>
    <dgm:pt modelId="{168814FB-E118-44A3-A31E-04C2F46AA941}" type="pres">
      <dgm:prSet presAssocID="{A0842365-8599-49D6-9B68-C05A5D06C0F2}" presName="parTxOnly" presStyleLbl="node1" presStyleIdx="1" presStyleCnt="5">
        <dgm:presLayoutVars>
          <dgm:chMax val="0"/>
          <dgm:chPref val="0"/>
          <dgm:bulletEnabled val="1"/>
        </dgm:presLayoutVars>
      </dgm:prSet>
      <dgm:spPr>
        <a:xfrm>
          <a:off x="1948616" y="0"/>
          <a:ext cx="2162429" cy="642764"/>
        </a:xfrm>
        <a:prstGeom prst="chevron">
          <a:avLst/>
        </a:prstGeom>
      </dgm:spPr>
    </dgm:pt>
    <dgm:pt modelId="{AD2D3F3F-9599-4276-9842-772140A75DBC}" type="pres">
      <dgm:prSet presAssocID="{12704BF1-C82C-4C67-B3CA-2E04D7AD9028}" presName="parTxOnlySpace" presStyleCnt="0"/>
      <dgm:spPr/>
    </dgm:pt>
    <dgm:pt modelId="{3BD100DD-3C2A-4134-B442-48D5A8BE2424}" type="pres">
      <dgm:prSet presAssocID="{B121475E-E686-4B7E-81C2-876BF44E6685}" presName="parTxOnly" presStyleLbl="node1" presStyleIdx="2" presStyleCnt="5">
        <dgm:presLayoutVars>
          <dgm:chMax val="0"/>
          <dgm:chPref val="0"/>
          <dgm:bulletEnabled val="1"/>
        </dgm:presLayoutVars>
      </dgm:prSet>
      <dgm:spPr>
        <a:xfrm>
          <a:off x="3894803" y="0"/>
          <a:ext cx="2162429" cy="642764"/>
        </a:xfrm>
        <a:prstGeom prst="chevron">
          <a:avLst/>
        </a:prstGeom>
      </dgm:spPr>
    </dgm:pt>
    <dgm:pt modelId="{918801B3-29D1-494F-A94C-A0BF2F53A4B4}" type="pres">
      <dgm:prSet presAssocID="{CB5D5421-AB8B-49BE-8B5D-D2A255C565AB}" presName="parTxOnlySpace" presStyleCnt="0"/>
      <dgm:spPr/>
    </dgm:pt>
    <dgm:pt modelId="{BAACF7EF-1689-4580-9693-3E415CC3A505}" type="pres">
      <dgm:prSet presAssocID="{CA64B418-F98E-41A5-BB62-024F62539627}" presName="parTxOnly" presStyleLbl="node1" presStyleIdx="3" presStyleCnt="5">
        <dgm:presLayoutVars>
          <dgm:chMax val="0"/>
          <dgm:chPref val="0"/>
          <dgm:bulletEnabled val="1"/>
        </dgm:presLayoutVars>
      </dgm:prSet>
      <dgm:spPr>
        <a:xfrm>
          <a:off x="5840990" y="0"/>
          <a:ext cx="2162429" cy="642764"/>
        </a:xfrm>
        <a:prstGeom prst="chevron">
          <a:avLst/>
        </a:prstGeom>
      </dgm:spPr>
    </dgm:pt>
    <dgm:pt modelId="{74F2C311-8F08-41E3-978B-467284898D78}" type="pres">
      <dgm:prSet presAssocID="{7450F812-D57E-48C2-B917-643931B0FB11}" presName="parTxOnlySpace" presStyleCnt="0"/>
      <dgm:spPr/>
    </dgm:pt>
    <dgm:pt modelId="{EF278A14-99A0-448B-9084-F4B6C66BC69C}" type="pres">
      <dgm:prSet presAssocID="{D05DD557-5847-466B-8C6C-B828C313574D}" presName="parTxOnly" presStyleLbl="node1" presStyleIdx="4" presStyleCnt="5">
        <dgm:presLayoutVars>
          <dgm:chMax val="0"/>
          <dgm:chPref val="0"/>
          <dgm:bulletEnabled val="1"/>
        </dgm:presLayoutVars>
      </dgm:prSet>
      <dgm:spPr>
        <a:xfrm>
          <a:off x="7787177" y="0"/>
          <a:ext cx="2162429" cy="642764"/>
        </a:xfrm>
        <a:prstGeom prst="chevron">
          <a:avLst/>
        </a:prstGeom>
      </dgm:spPr>
    </dgm:pt>
  </dgm:ptLst>
  <dgm:cxnLst>
    <dgm:cxn modelId="{1ABFCE0E-5803-4A01-8BB1-2D8BCC36D823}" srcId="{B40AB5E6-8994-4147-9CFF-F535FB160B0B}" destId="{D05DD557-5847-466B-8C6C-B828C313574D}" srcOrd="4" destOrd="0" parTransId="{EE4F9DE8-AF4F-4EEC-AED0-D78CD5661F68}" sibTransId="{5689A534-E688-4629-A038-B5ABCA9F6C5E}"/>
    <dgm:cxn modelId="{0151DB12-8879-47E5-AA98-A6277545497E}" srcId="{B40AB5E6-8994-4147-9CFF-F535FB160B0B}" destId="{860AC83D-C051-41A8-9C72-097E2D966DFD}" srcOrd="0" destOrd="0" parTransId="{016000CB-89DB-4867-87BB-5F63FB90E058}" sibTransId="{E19E2CEF-ABBD-4283-9D39-E99355DFDEB2}"/>
    <dgm:cxn modelId="{90A2EF16-354F-4A39-805E-76DCDF18FD24}" type="presOf" srcId="{860AC83D-C051-41A8-9C72-097E2D966DFD}" destId="{92D9782A-AB84-455D-9DFB-56A56DEDBA1B}" srcOrd="0" destOrd="0" presId="urn:microsoft.com/office/officeart/2005/8/layout/chevron1"/>
    <dgm:cxn modelId="{46DE1C46-C495-4911-8E03-5698643E4615}" srcId="{B40AB5E6-8994-4147-9CFF-F535FB160B0B}" destId="{CA64B418-F98E-41A5-BB62-024F62539627}" srcOrd="3" destOrd="0" parTransId="{84E95D3A-8763-4C32-BA1D-BE5C081F9D60}" sibTransId="{7450F812-D57E-48C2-B917-643931B0FB11}"/>
    <dgm:cxn modelId="{490A9D46-5F15-41C6-AD2A-A4382BD6745D}" type="presOf" srcId="{CA64B418-F98E-41A5-BB62-024F62539627}" destId="{BAACF7EF-1689-4580-9693-3E415CC3A505}" srcOrd="0" destOrd="0" presId="urn:microsoft.com/office/officeart/2005/8/layout/chevron1"/>
    <dgm:cxn modelId="{6174AD73-9B21-431A-A8A9-A794F84DE3A1}" srcId="{B40AB5E6-8994-4147-9CFF-F535FB160B0B}" destId="{A0842365-8599-49D6-9B68-C05A5D06C0F2}" srcOrd="1" destOrd="0" parTransId="{049D164D-A3B3-4DB9-ABA7-C8FF04CCB0B5}" sibTransId="{12704BF1-C82C-4C67-B3CA-2E04D7AD9028}"/>
    <dgm:cxn modelId="{587A5F7E-F5F6-4349-A18F-AFF3EFEDFFF4}" type="presOf" srcId="{B121475E-E686-4B7E-81C2-876BF44E6685}" destId="{3BD100DD-3C2A-4134-B442-48D5A8BE2424}" srcOrd="0" destOrd="0" presId="urn:microsoft.com/office/officeart/2005/8/layout/chevron1"/>
    <dgm:cxn modelId="{2D09CF95-33D9-4706-B9F3-4D755A90F52F}" srcId="{B40AB5E6-8994-4147-9CFF-F535FB160B0B}" destId="{B121475E-E686-4B7E-81C2-876BF44E6685}" srcOrd="2" destOrd="0" parTransId="{2478B8F6-2CB5-4B25-998A-E67FB7FC628E}" sibTransId="{CB5D5421-AB8B-49BE-8B5D-D2A255C565AB}"/>
    <dgm:cxn modelId="{98EDB0BC-DC15-45C9-892C-C32B49737291}" type="presOf" srcId="{B40AB5E6-8994-4147-9CFF-F535FB160B0B}" destId="{A8A878B4-EB73-402B-BF30-9AF9174431E6}" srcOrd="0" destOrd="0" presId="urn:microsoft.com/office/officeart/2005/8/layout/chevron1"/>
    <dgm:cxn modelId="{AF0370E3-F20A-4511-8871-EE77E5D1BD6F}" type="presOf" srcId="{D05DD557-5847-466B-8C6C-B828C313574D}" destId="{EF278A14-99A0-448B-9084-F4B6C66BC69C}" srcOrd="0" destOrd="0" presId="urn:microsoft.com/office/officeart/2005/8/layout/chevron1"/>
    <dgm:cxn modelId="{1FCFC0EF-62F4-4D31-BC1F-A11864487AC8}" type="presOf" srcId="{A0842365-8599-49D6-9B68-C05A5D06C0F2}" destId="{168814FB-E118-44A3-A31E-04C2F46AA941}" srcOrd="0" destOrd="0" presId="urn:microsoft.com/office/officeart/2005/8/layout/chevron1"/>
    <dgm:cxn modelId="{8B2AAAAD-ACCF-45A6-8381-96DEE7BEAEA6}" type="presParOf" srcId="{A8A878B4-EB73-402B-BF30-9AF9174431E6}" destId="{92D9782A-AB84-455D-9DFB-56A56DEDBA1B}" srcOrd="0" destOrd="0" presId="urn:microsoft.com/office/officeart/2005/8/layout/chevron1"/>
    <dgm:cxn modelId="{053748C4-8503-489A-82B5-02DD0159A33B}" type="presParOf" srcId="{A8A878B4-EB73-402B-BF30-9AF9174431E6}" destId="{B7A5E8D2-87AC-4016-9D6E-F4C4EBB9DD85}" srcOrd="1" destOrd="0" presId="urn:microsoft.com/office/officeart/2005/8/layout/chevron1"/>
    <dgm:cxn modelId="{F522636D-8F53-4304-80B1-DDD4CD284775}" type="presParOf" srcId="{A8A878B4-EB73-402B-BF30-9AF9174431E6}" destId="{168814FB-E118-44A3-A31E-04C2F46AA941}" srcOrd="2" destOrd="0" presId="urn:microsoft.com/office/officeart/2005/8/layout/chevron1"/>
    <dgm:cxn modelId="{EF20236F-7088-4469-B1B2-8AB9242CA809}" type="presParOf" srcId="{A8A878B4-EB73-402B-BF30-9AF9174431E6}" destId="{AD2D3F3F-9599-4276-9842-772140A75DBC}" srcOrd="3" destOrd="0" presId="urn:microsoft.com/office/officeart/2005/8/layout/chevron1"/>
    <dgm:cxn modelId="{404EAA6E-766A-43C3-94DD-372392EDDBCD}" type="presParOf" srcId="{A8A878B4-EB73-402B-BF30-9AF9174431E6}" destId="{3BD100DD-3C2A-4134-B442-48D5A8BE2424}" srcOrd="4" destOrd="0" presId="urn:microsoft.com/office/officeart/2005/8/layout/chevron1"/>
    <dgm:cxn modelId="{81EC51E2-D4B8-44FE-AC36-0A84C364EF6F}" type="presParOf" srcId="{A8A878B4-EB73-402B-BF30-9AF9174431E6}" destId="{918801B3-29D1-494F-A94C-A0BF2F53A4B4}" srcOrd="5" destOrd="0" presId="urn:microsoft.com/office/officeart/2005/8/layout/chevron1"/>
    <dgm:cxn modelId="{D1E4333E-FFA1-4DD3-888E-C1B2FBF5355E}" type="presParOf" srcId="{A8A878B4-EB73-402B-BF30-9AF9174431E6}" destId="{BAACF7EF-1689-4580-9693-3E415CC3A505}" srcOrd="6" destOrd="0" presId="urn:microsoft.com/office/officeart/2005/8/layout/chevron1"/>
    <dgm:cxn modelId="{7473C963-AE07-4669-A40B-4759D8DA7450}" type="presParOf" srcId="{A8A878B4-EB73-402B-BF30-9AF9174431E6}" destId="{74F2C311-8F08-41E3-978B-467284898D78}" srcOrd="7" destOrd="0" presId="urn:microsoft.com/office/officeart/2005/8/layout/chevron1"/>
    <dgm:cxn modelId="{272562F4-FBF4-42FE-99D0-C5EF8BB5B745}" type="presParOf" srcId="{A8A878B4-EB73-402B-BF30-9AF9174431E6}" destId="{EF278A14-99A0-448B-9084-F4B6C66BC69C}" srcOrd="8"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9782A-AB84-455D-9DFB-56A56DEDBA1B}">
      <dsp:nvSpPr>
        <dsp:cNvPr id="0" name=""/>
        <dsp:cNvSpPr/>
      </dsp:nvSpPr>
      <dsp:spPr>
        <a:xfrm>
          <a:off x="2429" y="0"/>
          <a:ext cx="2162429" cy="642764"/>
        </a:xfrm>
        <a:prstGeom prst="chevron">
          <a:avLst/>
        </a:prstGeom>
        <a:solidFill>
          <a:srgbClr val="214792"/>
        </a:solidFill>
        <a:ln w="19050" cap="flat" cmpd="sng" algn="ctr">
          <a:noFill/>
          <a:prstDash val="solid"/>
          <a:miter lim="800000"/>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400" kern="1200">
              <a:solidFill>
                <a:schemeClr val="bg1"/>
              </a:solidFill>
              <a:latin typeface="Manrope ExtraBold" pitchFamily="2" charset="0"/>
              <a:ea typeface="+mn-ea"/>
              <a:cs typeface="+mn-cs"/>
            </a:rPr>
            <a:t>Oct 24</a:t>
          </a:r>
        </a:p>
      </dsp:txBody>
      <dsp:txXfrm>
        <a:off x="323811" y="0"/>
        <a:ext cx="1519665" cy="642764"/>
      </dsp:txXfrm>
    </dsp:sp>
    <dsp:sp modelId="{168814FB-E118-44A3-A31E-04C2F46AA941}">
      <dsp:nvSpPr>
        <dsp:cNvPr id="0" name=""/>
        <dsp:cNvSpPr/>
      </dsp:nvSpPr>
      <dsp:spPr>
        <a:xfrm>
          <a:off x="1948616" y="0"/>
          <a:ext cx="2162429" cy="642764"/>
        </a:xfrm>
        <a:prstGeom prst="chevron">
          <a:avLst/>
        </a:prstGeom>
        <a:solidFill>
          <a:srgbClr val="214792"/>
        </a:solidFill>
        <a:ln w="19050" cap="flat" cmpd="sng" algn="ctr">
          <a:noFill/>
          <a:prstDash val="solid"/>
          <a:miter lim="800000"/>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400" kern="1200">
              <a:solidFill>
                <a:schemeClr val="bg1"/>
              </a:solidFill>
              <a:latin typeface="Manrope ExtraBold" pitchFamily="2" charset="0"/>
              <a:ea typeface="+mn-ea"/>
              <a:cs typeface="+mn-cs"/>
            </a:rPr>
            <a:t>Oct 24</a:t>
          </a:r>
        </a:p>
      </dsp:txBody>
      <dsp:txXfrm>
        <a:off x="2269998" y="0"/>
        <a:ext cx="1519665" cy="642764"/>
      </dsp:txXfrm>
    </dsp:sp>
    <dsp:sp modelId="{3BD100DD-3C2A-4134-B442-48D5A8BE2424}">
      <dsp:nvSpPr>
        <dsp:cNvPr id="0" name=""/>
        <dsp:cNvSpPr/>
      </dsp:nvSpPr>
      <dsp:spPr>
        <a:xfrm>
          <a:off x="3894803" y="0"/>
          <a:ext cx="2162429" cy="642764"/>
        </a:xfrm>
        <a:prstGeom prst="chevron">
          <a:avLst/>
        </a:prstGeom>
        <a:gradFill rotWithShape="0">
          <a:gsLst>
            <a:gs pos="40000">
              <a:srgbClr val="214792"/>
            </a:gs>
            <a:gs pos="100000">
              <a:schemeClr val="accent2"/>
            </a:gs>
          </a:gsLst>
          <a:lin ang="2700000" scaled="0"/>
        </a:gradFill>
        <a:ln w="19050" cap="flat" cmpd="sng" algn="ctr">
          <a:noFill/>
          <a:prstDash val="solid"/>
          <a:miter lim="800000"/>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lvl="0" indent="0" algn="ctr" defTabSz="533400" rtl="0" eaLnBrk="1" fontAlgn="base" latinLnBrk="0" hangingPunct="1">
            <a:lnSpc>
              <a:spcPct val="90000"/>
            </a:lnSpc>
            <a:spcBef>
              <a:spcPct val="0"/>
            </a:spcBef>
            <a:spcAft>
              <a:spcPct val="35000"/>
            </a:spcAft>
            <a:buNone/>
          </a:pPr>
          <a:r>
            <a:rPr lang="en-US" sz="1400" kern="1200">
              <a:solidFill>
                <a:schemeClr val="bg1"/>
              </a:solidFill>
              <a:latin typeface="Manrope ExtraBold" pitchFamily="2" charset="0"/>
              <a:ea typeface="+mn-ea"/>
              <a:cs typeface="+mn-cs"/>
            </a:rPr>
            <a:t>Nov 24</a:t>
          </a:r>
        </a:p>
      </dsp:txBody>
      <dsp:txXfrm>
        <a:off x="4216185" y="0"/>
        <a:ext cx="1519665" cy="642764"/>
      </dsp:txXfrm>
    </dsp:sp>
    <dsp:sp modelId="{BAACF7EF-1689-4580-9693-3E415CC3A505}">
      <dsp:nvSpPr>
        <dsp:cNvPr id="0" name=""/>
        <dsp:cNvSpPr/>
      </dsp:nvSpPr>
      <dsp:spPr>
        <a:xfrm>
          <a:off x="5840990" y="0"/>
          <a:ext cx="2162429" cy="642764"/>
        </a:xfrm>
        <a:prstGeom prst="chevron">
          <a:avLst/>
        </a:prstGeom>
        <a:gradFill rotWithShape="0">
          <a:gsLst>
            <a:gs pos="0">
              <a:srgbClr val="214792"/>
            </a:gs>
            <a:gs pos="58000">
              <a:schemeClr val="accent2"/>
            </a:gs>
          </a:gsLst>
          <a:lin ang="2700000" scaled="0"/>
        </a:gradFill>
        <a:ln w="19050" cap="flat" cmpd="sng" algn="ctr">
          <a:noFill/>
          <a:prstDash val="solid"/>
          <a:miter lim="800000"/>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lvl="0" indent="0" algn="ctr" defTabSz="533400" rtl="0" eaLnBrk="1" fontAlgn="base" latinLnBrk="0" hangingPunct="1">
            <a:lnSpc>
              <a:spcPct val="90000"/>
            </a:lnSpc>
            <a:spcBef>
              <a:spcPct val="0"/>
            </a:spcBef>
            <a:spcAft>
              <a:spcPct val="35000"/>
            </a:spcAft>
            <a:buNone/>
          </a:pPr>
          <a:r>
            <a:rPr lang="en-US" sz="1400" kern="1200">
              <a:solidFill>
                <a:schemeClr val="bg1"/>
              </a:solidFill>
              <a:latin typeface="Manrope ExtraBold" pitchFamily="2" charset="0"/>
              <a:ea typeface="+mn-ea"/>
              <a:cs typeface="+mn-cs"/>
            </a:rPr>
            <a:t>Jan 25</a:t>
          </a:r>
        </a:p>
      </dsp:txBody>
      <dsp:txXfrm>
        <a:off x="6162372" y="0"/>
        <a:ext cx="1519665" cy="642764"/>
      </dsp:txXfrm>
    </dsp:sp>
    <dsp:sp modelId="{EF278A14-99A0-448B-9084-F4B6C66BC69C}">
      <dsp:nvSpPr>
        <dsp:cNvPr id="0" name=""/>
        <dsp:cNvSpPr/>
      </dsp:nvSpPr>
      <dsp:spPr>
        <a:xfrm>
          <a:off x="7787177" y="0"/>
          <a:ext cx="2162429" cy="642764"/>
        </a:xfrm>
        <a:prstGeom prst="chevron">
          <a:avLst/>
        </a:prstGeom>
        <a:solidFill>
          <a:schemeClr val="accent2"/>
        </a:solidFill>
        <a:ln w="19050" cap="flat" cmpd="sng" algn="ctr">
          <a:noFill/>
          <a:prstDash val="solid"/>
          <a:miter lim="800000"/>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lvl="0" indent="0" algn="ctr" defTabSz="533400" rtl="0" eaLnBrk="1" fontAlgn="base" latinLnBrk="0" hangingPunct="1">
            <a:lnSpc>
              <a:spcPct val="90000"/>
            </a:lnSpc>
            <a:spcBef>
              <a:spcPct val="0"/>
            </a:spcBef>
            <a:spcAft>
              <a:spcPct val="35000"/>
            </a:spcAft>
            <a:buNone/>
          </a:pPr>
          <a:r>
            <a:rPr lang="en-US" sz="1400" kern="1200">
              <a:solidFill>
                <a:schemeClr val="bg1"/>
              </a:solidFill>
              <a:latin typeface="Manrope ExtraBold" pitchFamily="2" charset="0"/>
              <a:ea typeface="+mn-ea"/>
              <a:cs typeface="+mn-cs"/>
            </a:rPr>
            <a:t>June 25</a:t>
          </a:r>
        </a:p>
      </dsp:txBody>
      <dsp:txXfrm>
        <a:off x="8108559" y="0"/>
        <a:ext cx="1519665" cy="6427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D6CC3-175A-4D11-A313-2045AD1B6842}"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E53AAA-D030-4F23-BE7E-280F39820E34}" type="slidenum">
              <a:rPr lang="en-US" smtClean="0"/>
              <a:t>‹#›</a:t>
            </a:fld>
            <a:endParaRPr lang="en-US"/>
          </a:p>
        </p:txBody>
      </p:sp>
    </p:spTree>
    <p:extLst>
      <p:ext uri="{BB962C8B-B14F-4D97-AF65-F5344CB8AC3E}">
        <p14:creationId xmlns:p14="http://schemas.microsoft.com/office/powerpoint/2010/main" val="3852551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2E53AAA-D030-4F23-BE7E-280F39820E34}" type="slidenum">
              <a:rPr lang="en-US" smtClean="0"/>
              <a:t>1</a:t>
            </a:fld>
            <a:endParaRPr lang="en-US"/>
          </a:p>
        </p:txBody>
      </p:sp>
    </p:spTree>
    <p:extLst>
      <p:ext uri="{BB962C8B-B14F-4D97-AF65-F5344CB8AC3E}">
        <p14:creationId xmlns:p14="http://schemas.microsoft.com/office/powerpoint/2010/main" val="3671844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5A72F-E29A-7873-C4BD-4593DFBD6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61673-E06A-A2FC-0021-1DE952883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9873A-373E-6710-51E9-62E4989E8EA6}"/>
              </a:ext>
            </a:extLst>
          </p:cNvPr>
          <p:cNvSpPr>
            <a:spLocks noGrp="1"/>
          </p:cNvSpPr>
          <p:nvPr>
            <p:ph type="body" idx="1"/>
          </p:nvPr>
        </p:nvSpPr>
        <p:spPr/>
        <p:txBody>
          <a:bodyPr/>
          <a:lstStyle/>
          <a:p>
            <a:pPr lvl="0"/>
            <a:endParaRPr lang="en-US"/>
          </a:p>
        </p:txBody>
      </p:sp>
      <p:sp>
        <p:nvSpPr>
          <p:cNvPr id="4" name="Slide Number Placeholder 3">
            <a:extLst>
              <a:ext uri="{FF2B5EF4-FFF2-40B4-BE49-F238E27FC236}">
                <a16:creationId xmlns:a16="http://schemas.microsoft.com/office/drawing/2014/main" id="{DF8FA0A3-7BC2-5FD1-FD0B-62084F1AEA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88669-F573-4AED-9E35-D012CA39D35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16883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AC8CC-CF27-375A-E52E-71E1DC6B3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2F21B-863C-B111-25C6-B9D5D8D4E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2D768-A376-6298-FCBF-5E5E06B4E0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DAFD72-981E-4D06-F8B9-0BADC73EDA8A}"/>
              </a:ext>
            </a:extLst>
          </p:cNvPr>
          <p:cNvSpPr>
            <a:spLocks noGrp="1"/>
          </p:cNvSpPr>
          <p:nvPr>
            <p:ph type="sldNum" sz="quarter" idx="5"/>
          </p:nvPr>
        </p:nvSpPr>
        <p:spPr/>
        <p:txBody>
          <a:bodyPr/>
          <a:lstStyle/>
          <a:p>
            <a:fld id="{12E53AAA-D030-4F23-BE7E-280F39820E34}" type="slidenum">
              <a:rPr lang="en-US" smtClean="0"/>
              <a:t>12</a:t>
            </a:fld>
            <a:endParaRPr lang="en-US"/>
          </a:p>
        </p:txBody>
      </p:sp>
    </p:spTree>
    <p:extLst>
      <p:ext uri="{BB962C8B-B14F-4D97-AF65-F5344CB8AC3E}">
        <p14:creationId xmlns:p14="http://schemas.microsoft.com/office/powerpoint/2010/main" val="3439662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E53AAA-D030-4F23-BE7E-280F39820E34}" type="slidenum">
              <a:rPr lang="en-US" smtClean="0"/>
              <a:t>13</a:t>
            </a:fld>
            <a:endParaRPr lang="en-US"/>
          </a:p>
        </p:txBody>
      </p:sp>
    </p:spTree>
    <p:extLst>
      <p:ext uri="{BB962C8B-B14F-4D97-AF65-F5344CB8AC3E}">
        <p14:creationId xmlns:p14="http://schemas.microsoft.com/office/powerpoint/2010/main" val="1188872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9453B-1E29-AE77-7165-68862A2DB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CA6B2-889D-E3D0-B4B6-154D0D722B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891D6-DD46-682B-A719-0AF698FBFA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1E66C7-7246-5FC8-53BF-43E9F1B3E86B}"/>
              </a:ext>
            </a:extLst>
          </p:cNvPr>
          <p:cNvSpPr>
            <a:spLocks noGrp="1"/>
          </p:cNvSpPr>
          <p:nvPr>
            <p:ph type="sldNum" sz="quarter" idx="5"/>
          </p:nvPr>
        </p:nvSpPr>
        <p:spPr/>
        <p:txBody>
          <a:bodyPr/>
          <a:lstStyle/>
          <a:p>
            <a:fld id="{12E53AAA-D030-4F23-BE7E-280F39820E34}" type="slidenum">
              <a:rPr lang="en-US" smtClean="0"/>
              <a:t>14</a:t>
            </a:fld>
            <a:endParaRPr lang="en-US"/>
          </a:p>
        </p:txBody>
      </p:sp>
    </p:spTree>
    <p:extLst>
      <p:ext uri="{BB962C8B-B14F-4D97-AF65-F5344CB8AC3E}">
        <p14:creationId xmlns:p14="http://schemas.microsoft.com/office/powerpoint/2010/main" val="4275618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88669-F573-4AED-9E35-D012CA39D35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640735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50">
              <a:latin typeface="Segoe UI"/>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7/16/2025 2:14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66235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6505-DC0B-7749-ACF6-5AA958F0C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B646-30BD-24D7-BAC9-D5DB0F9751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B9D70-9392-B24C-79AC-BDD3A5CE48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5D8908-213F-221A-DDE2-3149B4F3F9C4}"/>
              </a:ext>
            </a:extLst>
          </p:cNvPr>
          <p:cNvSpPr>
            <a:spLocks noGrp="1"/>
          </p:cNvSpPr>
          <p:nvPr>
            <p:ph type="sldNum" sz="quarter" idx="5"/>
          </p:nvPr>
        </p:nvSpPr>
        <p:spPr/>
        <p:txBody>
          <a:bodyPr/>
          <a:lstStyle/>
          <a:p>
            <a:fld id="{12E53AAA-D030-4F23-BE7E-280F39820E34}" type="slidenum">
              <a:rPr lang="en-US" smtClean="0"/>
              <a:t>17</a:t>
            </a:fld>
            <a:endParaRPr lang="en-US"/>
          </a:p>
        </p:txBody>
      </p:sp>
    </p:spTree>
    <p:extLst>
      <p:ext uri="{BB962C8B-B14F-4D97-AF65-F5344CB8AC3E}">
        <p14:creationId xmlns:p14="http://schemas.microsoft.com/office/powerpoint/2010/main" val="3307679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E53AAA-D030-4F23-BE7E-280F39820E34}" type="slidenum">
              <a:rPr lang="en-US" smtClean="0"/>
              <a:t>18</a:t>
            </a:fld>
            <a:endParaRPr lang="en-US"/>
          </a:p>
        </p:txBody>
      </p:sp>
    </p:spTree>
    <p:extLst>
      <p:ext uri="{BB962C8B-B14F-4D97-AF65-F5344CB8AC3E}">
        <p14:creationId xmlns:p14="http://schemas.microsoft.com/office/powerpoint/2010/main" val="56753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E5DB134-9F81-447C-990A-43AF39831A28}" type="slidenum">
              <a:rPr lang="en-US" smtClean="0"/>
              <a:t>28</a:t>
            </a:fld>
            <a:endParaRPr lang="en-US"/>
          </a:p>
        </p:txBody>
      </p:sp>
    </p:spTree>
    <p:extLst>
      <p:ext uri="{BB962C8B-B14F-4D97-AF65-F5344CB8AC3E}">
        <p14:creationId xmlns:p14="http://schemas.microsoft.com/office/powerpoint/2010/main" val="50983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95DBC-0849-1BB6-310D-0F1BAF409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3C9F3-DD4E-1433-A13D-437441B85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4AFD1-A950-9F85-ACC1-C6E18FB4482C}"/>
              </a:ext>
            </a:extLst>
          </p:cNvPr>
          <p:cNvSpPr>
            <a:spLocks noGrp="1"/>
          </p:cNvSpPr>
          <p:nvPr>
            <p:ph type="body" idx="1"/>
          </p:nvPr>
        </p:nvSpPr>
        <p:spPr/>
        <p:txBody>
          <a:bodyPr/>
          <a:lstStyle/>
          <a:p>
            <a:pPr marL="171450" indent="-171450">
              <a:buFont typeface="Arial" panose="020B0604020202020204" pitchFamily="34" charset="0"/>
              <a:buChar char="•"/>
            </a:pPr>
            <a:endParaRPr lang="en-US" i="0"/>
          </a:p>
        </p:txBody>
      </p:sp>
      <p:sp>
        <p:nvSpPr>
          <p:cNvPr id="4" name="Slide Number Placeholder 3">
            <a:extLst>
              <a:ext uri="{FF2B5EF4-FFF2-40B4-BE49-F238E27FC236}">
                <a16:creationId xmlns:a16="http://schemas.microsoft.com/office/drawing/2014/main" id="{3EF21584-C041-C319-B3A8-6A8B576F62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27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3A5BB-656B-AE63-3081-F6950FD81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EDE75-F125-4EB1-74F9-01B8EB4EC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B13C1-D2F5-6D5E-FEA4-0907F8A48E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25120C-835D-A3EB-1885-BD74315A8AC3}"/>
              </a:ext>
            </a:extLst>
          </p:cNvPr>
          <p:cNvSpPr>
            <a:spLocks noGrp="1"/>
          </p:cNvSpPr>
          <p:nvPr>
            <p:ph type="sldNum" sz="quarter" idx="5"/>
          </p:nvPr>
        </p:nvSpPr>
        <p:spPr/>
        <p:txBody>
          <a:bodyPr/>
          <a:lstStyle/>
          <a:p>
            <a:fld id="{12E53AAA-D030-4F23-BE7E-280F39820E34}" type="slidenum">
              <a:rPr lang="en-US" smtClean="0"/>
              <a:t>2</a:t>
            </a:fld>
            <a:endParaRPr lang="en-US"/>
          </a:p>
        </p:txBody>
      </p:sp>
    </p:spTree>
    <p:extLst>
      <p:ext uri="{BB962C8B-B14F-4D97-AF65-F5344CB8AC3E}">
        <p14:creationId xmlns:p14="http://schemas.microsoft.com/office/powerpoint/2010/main" val="1727473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4849F-D0E6-18CE-C619-82A956DCBC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37E54-5929-E121-4460-3C8285C9E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54F8F-0B4A-D8A3-5DA5-15B64EDE4975}"/>
              </a:ext>
            </a:extLst>
          </p:cNvPr>
          <p:cNvSpPr>
            <a:spLocks noGrp="1"/>
          </p:cNvSpPr>
          <p:nvPr>
            <p:ph type="body" idx="1"/>
          </p:nvPr>
        </p:nvSpPr>
        <p:spPr/>
        <p:txBody>
          <a:bodyPr/>
          <a:lstStyle/>
          <a:p>
            <a:pPr marL="171450" indent="-171450">
              <a:buFont typeface="Arial" panose="020B0604020202020204" pitchFamily="34" charset="0"/>
              <a:buChar char="•"/>
            </a:pPr>
            <a:endParaRPr lang="en-US" i="0"/>
          </a:p>
        </p:txBody>
      </p:sp>
      <p:sp>
        <p:nvSpPr>
          <p:cNvPr id="4" name="Slide Number Placeholder 3">
            <a:extLst>
              <a:ext uri="{FF2B5EF4-FFF2-40B4-BE49-F238E27FC236}">
                <a16:creationId xmlns:a16="http://schemas.microsoft.com/office/drawing/2014/main" id="{16365760-7D31-64F9-0308-5644C47EE1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65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9CDCB-2158-1D79-C432-1794F87C1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9B691-4D0A-ACFF-33C9-216BEFAE6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5F52D-AE08-9A4B-A34A-D79B516E4D3C}"/>
              </a:ext>
            </a:extLst>
          </p:cNvPr>
          <p:cNvSpPr>
            <a:spLocks noGrp="1"/>
          </p:cNvSpPr>
          <p:nvPr>
            <p:ph type="body" idx="1"/>
          </p:nvPr>
        </p:nvSpPr>
        <p:spPr/>
        <p:txBody>
          <a:bodyPr/>
          <a:lstStyle/>
          <a:p>
            <a:pPr marL="171450" indent="-171450">
              <a:buFont typeface="Arial" panose="020B0604020202020204" pitchFamily="34" charset="0"/>
              <a:buChar char="•"/>
            </a:pPr>
            <a:endParaRPr lang="en-US" i="0"/>
          </a:p>
        </p:txBody>
      </p:sp>
      <p:sp>
        <p:nvSpPr>
          <p:cNvPr id="4" name="Slide Number Placeholder 3">
            <a:extLst>
              <a:ext uri="{FF2B5EF4-FFF2-40B4-BE49-F238E27FC236}">
                <a16:creationId xmlns:a16="http://schemas.microsoft.com/office/drawing/2014/main" id="{E598CDF9-A99D-0464-1B34-17E65B3FAD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518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15416-AEF7-EC32-50BF-4802A703A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4F9C4-FEFF-A683-B679-0EF7FEBD0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B5F6D0-E9CE-3503-E232-92A595323ACC}"/>
              </a:ext>
            </a:extLst>
          </p:cNvPr>
          <p:cNvSpPr>
            <a:spLocks noGrp="1"/>
          </p:cNvSpPr>
          <p:nvPr>
            <p:ph type="body" idx="1"/>
          </p:nvPr>
        </p:nvSpPr>
        <p:spPr/>
        <p:txBody>
          <a:bodyPr/>
          <a:lstStyle/>
          <a:p>
            <a:pPr marL="171450" indent="-171450">
              <a:buFont typeface="Arial" panose="020B0604020202020204" pitchFamily="34" charset="0"/>
              <a:buChar char="•"/>
            </a:pPr>
            <a:endParaRPr lang="en-US" i="0"/>
          </a:p>
        </p:txBody>
      </p:sp>
      <p:sp>
        <p:nvSpPr>
          <p:cNvPr id="4" name="Slide Number Placeholder 3">
            <a:extLst>
              <a:ext uri="{FF2B5EF4-FFF2-40B4-BE49-F238E27FC236}">
                <a16:creationId xmlns:a16="http://schemas.microsoft.com/office/drawing/2014/main" id="{D3072B5A-3129-C44D-5525-1583C3AE83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185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35E95-385E-ACC4-E2C7-A276D6007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8F533-01B3-026D-ACFA-B53B91369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DDB4F-CDCB-B1FD-A491-7A628C34F831}"/>
              </a:ext>
            </a:extLst>
          </p:cNvPr>
          <p:cNvSpPr>
            <a:spLocks noGrp="1"/>
          </p:cNvSpPr>
          <p:nvPr>
            <p:ph type="body" idx="1"/>
          </p:nvPr>
        </p:nvSpPr>
        <p:spPr/>
        <p:txBody>
          <a:bodyPr/>
          <a:lstStyle/>
          <a:p>
            <a:pPr marL="171450" indent="-171450">
              <a:buFont typeface="Arial" panose="020B0604020202020204" pitchFamily="34" charset="0"/>
              <a:buChar char="•"/>
            </a:pPr>
            <a:endParaRPr lang="en-US" i="0"/>
          </a:p>
        </p:txBody>
      </p:sp>
      <p:sp>
        <p:nvSpPr>
          <p:cNvPr id="4" name="Slide Number Placeholder 3">
            <a:extLst>
              <a:ext uri="{FF2B5EF4-FFF2-40B4-BE49-F238E27FC236}">
                <a16:creationId xmlns:a16="http://schemas.microsoft.com/office/drawing/2014/main" id="{01A77F17-B3AB-7205-FAD8-970303AD34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058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9799E-D6A6-23AF-E2AF-56652DB29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A35D9-F77B-1990-5E47-562258378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6D5B3-EA30-733A-DB09-E050BE9F6921}"/>
              </a:ext>
            </a:extLst>
          </p:cNvPr>
          <p:cNvSpPr>
            <a:spLocks noGrp="1"/>
          </p:cNvSpPr>
          <p:nvPr>
            <p:ph type="body" idx="1"/>
          </p:nvPr>
        </p:nvSpPr>
        <p:spPr/>
        <p:txBody>
          <a:bodyPr/>
          <a:lstStyle/>
          <a:p>
            <a:pPr marL="171450" indent="-171450">
              <a:buFont typeface="Arial" panose="020B0604020202020204" pitchFamily="34" charset="0"/>
              <a:buChar char="•"/>
            </a:pPr>
            <a:endParaRPr lang="en-US" i="0"/>
          </a:p>
        </p:txBody>
      </p:sp>
      <p:sp>
        <p:nvSpPr>
          <p:cNvPr id="4" name="Slide Number Placeholder 3">
            <a:extLst>
              <a:ext uri="{FF2B5EF4-FFF2-40B4-BE49-F238E27FC236}">
                <a16:creationId xmlns:a16="http://schemas.microsoft.com/office/drawing/2014/main" id="{1087AA16-1181-BE2F-CDAB-F781800A5D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87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FC0C4-26EB-EEDC-7F55-158C7E0B4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C4F19-E03D-458D-E050-340C3DE46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CAB57-05BF-F0C8-7B6D-7E98781471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549E67-1921-CC42-3D88-06FC97987D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285619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ea typeface="Calibri"/>
              <a:cs typeface="Calibri"/>
            </a:endParaRPr>
          </a:p>
        </p:txBody>
      </p:sp>
      <p:sp>
        <p:nvSpPr>
          <p:cNvPr id="4" name="Slide Number Placeholder 3"/>
          <p:cNvSpPr>
            <a:spLocks noGrp="1"/>
          </p:cNvSpPr>
          <p:nvPr>
            <p:ph type="sldNum" sz="quarter" idx="5"/>
          </p:nvPr>
        </p:nvSpPr>
        <p:spPr/>
        <p:txBody>
          <a:bodyPr/>
          <a:lstStyle/>
          <a:p>
            <a:fld id="{6D47C970-D368-4E17-9BEC-327F706B734F}" type="slidenum">
              <a:rPr lang="en-CA" smtClean="0"/>
              <a:t>44</a:t>
            </a:fld>
            <a:endParaRPr lang="en-CA"/>
          </a:p>
        </p:txBody>
      </p:sp>
    </p:spTree>
    <p:extLst>
      <p:ext uri="{BB962C8B-B14F-4D97-AF65-F5344CB8AC3E}">
        <p14:creationId xmlns:p14="http://schemas.microsoft.com/office/powerpoint/2010/main" val="1965766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8989A-2FE0-E392-B325-B67231CA8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ACFFE-DDC7-263C-9164-D1D61527B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5286E-4C2A-7E94-4E55-F05209348A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66D568-0D62-4A60-93B9-EA9D271D20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354825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8EFDF-405C-D306-AD18-03881C40D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6E62C-0D5A-D7F1-054D-D74370D1F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811E7-8C0B-4DDF-8F50-838A083C6E4D}"/>
              </a:ext>
            </a:extLst>
          </p:cNvPr>
          <p:cNvSpPr>
            <a:spLocks noGrp="1"/>
          </p:cNvSpPr>
          <p:nvPr>
            <p:ph type="body" idx="1"/>
          </p:nvPr>
        </p:nvSpPr>
        <p:spPr/>
        <p:txBody>
          <a:bodyPr/>
          <a:lstStyle/>
          <a:p>
            <a:endParaRPr lang="en-CA">
              <a:ea typeface="Calibri"/>
              <a:cs typeface="Calibri"/>
            </a:endParaRPr>
          </a:p>
        </p:txBody>
      </p:sp>
      <p:sp>
        <p:nvSpPr>
          <p:cNvPr id="4" name="Slide Number Placeholder 3">
            <a:extLst>
              <a:ext uri="{FF2B5EF4-FFF2-40B4-BE49-F238E27FC236}">
                <a16:creationId xmlns:a16="http://schemas.microsoft.com/office/drawing/2014/main" id="{41B0A3EF-118A-7054-1ECE-65FC33F490BE}"/>
              </a:ext>
            </a:extLst>
          </p:cNvPr>
          <p:cNvSpPr>
            <a:spLocks noGrp="1"/>
          </p:cNvSpPr>
          <p:nvPr>
            <p:ph type="sldNum" sz="quarter" idx="5"/>
          </p:nvPr>
        </p:nvSpPr>
        <p:spPr/>
        <p:txBody>
          <a:bodyPr/>
          <a:lstStyle/>
          <a:p>
            <a:fld id="{6D47C970-D368-4E17-9BEC-327F706B734F}" type="slidenum">
              <a:rPr lang="en-CA" smtClean="0"/>
              <a:t>46</a:t>
            </a:fld>
            <a:endParaRPr lang="en-CA"/>
          </a:p>
        </p:txBody>
      </p:sp>
    </p:spTree>
    <p:extLst>
      <p:ext uri="{BB962C8B-B14F-4D97-AF65-F5344CB8AC3E}">
        <p14:creationId xmlns:p14="http://schemas.microsoft.com/office/powerpoint/2010/main" val="546153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2927C-D162-37EB-B2CB-1B35E9D8E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832A7-B560-225A-D02B-AF845A84F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66BC90-A039-6327-CBA1-E5BDA31CC2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141709-2B89-5B95-4703-BB13ACE39D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267290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7/16/2025 2:14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66235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9E0A7-8CB8-3A82-144A-8AA7FDE21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4B895-4E00-482B-BD78-F93464735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6F562-A482-2F6F-EB4F-00AE23E0B336}"/>
              </a:ext>
            </a:extLst>
          </p:cNvPr>
          <p:cNvSpPr>
            <a:spLocks noGrp="1"/>
          </p:cNvSpPr>
          <p:nvPr>
            <p:ph type="body" idx="1"/>
          </p:nvPr>
        </p:nvSpPr>
        <p:spPr/>
        <p:txBody>
          <a:bodyPr/>
          <a:lstStyle/>
          <a:p>
            <a:endParaRPr lang="en-CA">
              <a:ea typeface="Calibri"/>
              <a:cs typeface="Calibri"/>
            </a:endParaRPr>
          </a:p>
        </p:txBody>
      </p:sp>
      <p:sp>
        <p:nvSpPr>
          <p:cNvPr id="4" name="Slide Number Placeholder 3">
            <a:extLst>
              <a:ext uri="{FF2B5EF4-FFF2-40B4-BE49-F238E27FC236}">
                <a16:creationId xmlns:a16="http://schemas.microsoft.com/office/drawing/2014/main" id="{1DA7025D-A1A3-E1C5-D3E8-0979F5E01BAB}"/>
              </a:ext>
            </a:extLst>
          </p:cNvPr>
          <p:cNvSpPr>
            <a:spLocks noGrp="1"/>
          </p:cNvSpPr>
          <p:nvPr>
            <p:ph type="sldNum" sz="quarter" idx="5"/>
          </p:nvPr>
        </p:nvSpPr>
        <p:spPr/>
        <p:txBody>
          <a:bodyPr/>
          <a:lstStyle/>
          <a:p>
            <a:fld id="{6D47C970-D368-4E17-9BEC-327F706B734F}" type="slidenum">
              <a:rPr lang="en-CA" smtClean="0"/>
              <a:t>48</a:t>
            </a:fld>
            <a:endParaRPr lang="en-CA"/>
          </a:p>
        </p:txBody>
      </p:sp>
    </p:spTree>
    <p:extLst>
      <p:ext uri="{BB962C8B-B14F-4D97-AF65-F5344CB8AC3E}">
        <p14:creationId xmlns:p14="http://schemas.microsoft.com/office/powerpoint/2010/main" val="983075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57F54-F668-0D83-B3A3-6C22C66E5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38C90-B447-2ECB-9332-A734EDB2D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E65D2C-A2A4-88C3-F604-E9F61A673A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3EF525-2252-E3D0-B5B5-2263E551C9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3535531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4801B-ED21-6E0C-AE40-9A03DCF69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79E05-B1EE-4001-0FDA-17637106D7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1841E-13A5-2D2F-D856-33E9B5026C9C}"/>
              </a:ext>
            </a:extLst>
          </p:cNvPr>
          <p:cNvSpPr>
            <a:spLocks noGrp="1"/>
          </p:cNvSpPr>
          <p:nvPr>
            <p:ph type="body" idx="1"/>
          </p:nvPr>
        </p:nvSpPr>
        <p:spPr/>
        <p:txBody>
          <a:bodyPr/>
          <a:lstStyle/>
          <a:p>
            <a:endParaRPr lang="en-CA">
              <a:ea typeface="Calibri"/>
              <a:cs typeface="Calibri"/>
            </a:endParaRPr>
          </a:p>
        </p:txBody>
      </p:sp>
      <p:sp>
        <p:nvSpPr>
          <p:cNvPr id="4" name="Slide Number Placeholder 3">
            <a:extLst>
              <a:ext uri="{FF2B5EF4-FFF2-40B4-BE49-F238E27FC236}">
                <a16:creationId xmlns:a16="http://schemas.microsoft.com/office/drawing/2014/main" id="{1B988553-9E90-4D40-56FC-84668B0910F1}"/>
              </a:ext>
            </a:extLst>
          </p:cNvPr>
          <p:cNvSpPr>
            <a:spLocks noGrp="1"/>
          </p:cNvSpPr>
          <p:nvPr>
            <p:ph type="sldNum" sz="quarter" idx="5"/>
          </p:nvPr>
        </p:nvSpPr>
        <p:spPr/>
        <p:txBody>
          <a:bodyPr/>
          <a:lstStyle/>
          <a:p>
            <a:fld id="{6D47C970-D368-4E17-9BEC-327F706B734F}" type="slidenum">
              <a:rPr lang="en-CA" smtClean="0"/>
              <a:t>50</a:t>
            </a:fld>
            <a:endParaRPr lang="en-CA"/>
          </a:p>
        </p:txBody>
      </p:sp>
    </p:spTree>
    <p:extLst>
      <p:ext uri="{BB962C8B-B14F-4D97-AF65-F5344CB8AC3E}">
        <p14:creationId xmlns:p14="http://schemas.microsoft.com/office/powerpoint/2010/main" val="1887609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5171-6D9C-5475-35D7-77E01BF37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BC41F-EB11-789B-D458-6B9B6A378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1BBF9-2D7B-56B2-C59C-76D3A1B613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CA048F-EC85-9886-F738-28B667865884}"/>
              </a:ext>
            </a:extLst>
          </p:cNvPr>
          <p:cNvSpPr>
            <a:spLocks noGrp="1"/>
          </p:cNvSpPr>
          <p:nvPr>
            <p:ph type="sldNum" sz="quarter" idx="5"/>
          </p:nvPr>
        </p:nvSpPr>
        <p:spPr/>
        <p:txBody>
          <a:bodyPr/>
          <a:lstStyle/>
          <a:p>
            <a:fld id="{12E53AAA-D030-4F23-BE7E-280F39820E34}" type="slidenum">
              <a:rPr lang="en-US" smtClean="0"/>
              <a:t>51</a:t>
            </a:fld>
            <a:endParaRPr lang="en-US"/>
          </a:p>
        </p:txBody>
      </p:sp>
    </p:spTree>
    <p:extLst>
      <p:ext uri="{BB962C8B-B14F-4D97-AF65-F5344CB8AC3E}">
        <p14:creationId xmlns:p14="http://schemas.microsoft.com/office/powerpoint/2010/main" val="570007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000" b="0">
              <a:effectLst/>
              <a:latin typeface="Calibri" panose="020F0502020204030204" pitchFamily="34" charset="0"/>
              <a:ea typeface="SimSun" panose="02010600030101010101" pitchFamily="2" charset="-122"/>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2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416" marR="0" lvl="0" indent="0" algn="l" defTabSz="9139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7/16/2025 2:14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56945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E6B97-433E-4144-BA66-6B9B350662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49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E53AAA-D030-4F23-BE7E-280F39820E34}" type="slidenum">
              <a:rPr lang="en-US" smtClean="0"/>
              <a:t>6</a:t>
            </a:fld>
            <a:endParaRPr lang="en-US"/>
          </a:p>
        </p:txBody>
      </p:sp>
    </p:spTree>
    <p:extLst>
      <p:ext uri="{BB962C8B-B14F-4D97-AF65-F5344CB8AC3E}">
        <p14:creationId xmlns:p14="http://schemas.microsoft.com/office/powerpoint/2010/main" val="631504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E53AAA-D030-4F23-BE7E-280F39820E34}" type="slidenum">
              <a:rPr lang="en-US" smtClean="0"/>
              <a:t>7</a:t>
            </a:fld>
            <a:endParaRPr lang="en-US"/>
          </a:p>
        </p:txBody>
      </p:sp>
    </p:spTree>
    <p:extLst>
      <p:ext uri="{BB962C8B-B14F-4D97-AF65-F5344CB8AC3E}">
        <p14:creationId xmlns:p14="http://schemas.microsoft.com/office/powerpoint/2010/main" val="2359979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88669-F573-4AED-9E35-D012CA39D35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97146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577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59620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859077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822084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680087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25444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486402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90487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74374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949760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62005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6022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611535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693339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265467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853460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58833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969521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161770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60534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280321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902571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741859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968021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88790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710739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583704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504785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10656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501959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021303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89923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989910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58815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241594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719298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228793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662806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798857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701581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719695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822565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4226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898449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319474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1521703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442888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102742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016174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709341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507687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056968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7" name="Picture 6">
            <a:extLst>
              <a:ext uri="{FF2B5EF4-FFF2-40B4-BE49-F238E27FC236}">
                <a16:creationId xmlns:a16="http://schemas.microsoft.com/office/drawing/2014/main" id="{15C985A8-57A5-C844-C71E-545CD19C03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3478046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395870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7" name="Picture 6">
            <a:extLst>
              <a:ext uri="{FF2B5EF4-FFF2-40B4-BE49-F238E27FC236}">
                <a16:creationId xmlns:a16="http://schemas.microsoft.com/office/drawing/2014/main" id="{C39F38E4-2D91-1A75-282E-C2CE1479B9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281299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7" name="Picture 6">
            <a:extLst>
              <a:ext uri="{FF2B5EF4-FFF2-40B4-BE49-F238E27FC236}">
                <a16:creationId xmlns:a16="http://schemas.microsoft.com/office/drawing/2014/main" id="{0519D2BD-5F1F-049B-3D7D-6449975485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145840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3706691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8" name="Picture 7">
            <a:extLst>
              <a:ext uri="{FF2B5EF4-FFF2-40B4-BE49-F238E27FC236}">
                <a16:creationId xmlns:a16="http://schemas.microsoft.com/office/drawing/2014/main" id="{6B9286FC-FF2F-BE24-0D70-80A1FEC718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3876650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10" name="Picture 9">
            <a:extLst>
              <a:ext uri="{FF2B5EF4-FFF2-40B4-BE49-F238E27FC236}">
                <a16:creationId xmlns:a16="http://schemas.microsoft.com/office/drawing/2014/main" id="{20BE7314-1E3B-8ADF-194D-A79FDA0DE2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17985222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6" name="Picture 5">
            <a:extLst>
              <a:ext uri="{FF2B5EF4-FFF2-40B4-BE49-F238E27FC236}">
                <a16:creationId xmlns:a16="http://schemas.microsoft.com/office/drawing/2014/main" id="{FDEF3B82-C0CC-0DEA-8B6E-C600B9F6EA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41587630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5" name="Picture 4">
            <a:extLst>
              <a:ext uri="{FF2B5EF4-FFF2-40B4-BE49-F238E27FC236}">
                <a16:creationId xmlns:a16="http://schemas.microsoft.com/office/drawing/2014/main" id="{4BD11114-E380-A226-322A-8CEF8CBE1C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865197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8" name="Picture 7">
            <a:extLst>
              <a:ext uri="{FF2B5EF4-FFF2-40B4-BE49-F238E27FC236}">
                <a16:creationId xmlns:a16="http://schemas.microsoft.com/office/drawing/2014/main" id="{E3654D63-B261-F285-9CB7-4C73A8B0F9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3496283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8" name="Picture 7">
            <a:extLst>
              <a:ext uri="{FF2B5EF4-FFF2-40B4-BE49-F238E27FC236}">
                <a16:creationId xmlns:a16="http://schemas.microsoft.com/office/drawing/2014/main" id="{93CA8864-AB12-97F2-04A5-2F55CED38D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4103319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7" name="Picture 6">
            <a:extLst>
              <a:ext uri="{FF2B5EF4-FFF2-40B4-BE49-F238E27FC236}">
                <a16:creationId xmlns:a16="http://schemas.microsoft.com/office/drawing/2014/main" id="{CAAB88EB-9823-43A7-D2C7-7AC3653C1D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14553252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7" name="Picture 6">
            <a:extLst>
              <a:ext uri="{FF2B5EF4-FFF2-40B4-BE49-F238E27FC236}">
                <a16:creationId xmlns:a16="http://schemas.microsoft.com/office/drawing/2014/main" id="{E360CA61-4EC7-5DC9-F08D-818CA9950D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29094239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9D3F271-1326-42D8-A173-3ACC96EA601F}"/>
              </a:ext>
            </a:extLst>
          </p:cNvPr>
          <p:cNvSpPr>
            <a:spLocks noGrp="1"/>
          </p:cNvSpPr>
          <p:nvPr>
            <p:ph type="title"/>
          </p:nvPr>
        </p:nvSpPr>
        <p:spPr>
          <a:xfrm>
            <a:off x="481007" y="365125"/>
            <a:ext cx="10515600" cy="1325563"/>
          </a:xfrm>
        </p:spPr>
        <p:txBody>
          <a:bodyPr/>
          <a:lstStyle>
            <a:lvl1pPr>
              <a:defRPr>
                <a:solidFill>
                  <a:srgbClr val="1A366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47" name="Content Placeholder 2">
            <a:extLst>
              <a:ext uri="{FF2B5EF4-FFF2-40B4-BE49-F238E27FC236}">
                <a16:creationId xmlns:a16="http://schemas.microsoft.com/office/drawing/2014/main" id="{C8A71299-FD9F-42EF-8843-604100D5D860}"/>
              </a:ext>
            </a:extLst>
          </p:cNvPr>
          <p:cNvSpPr>
            <a:spLocks noGrp="1"/>
          </p:cNvSpPr>
          <p:nvPr>
            <p:ph idx="1"/>
          </p:nvPr>
        </p:nvSpPr>
        <p:spPr>
          <a:xfrm>
            <a:off x="481007" y="1825625"/>
            <a:ext cx="10515600" cy="4054174"/>
          </a:xfrm>
        </p:spPr>
        <p:txBody>
          <a:bodyPr/>
          <a:lstStyle>
            <a:lvl1pPr>
              <a:defRPr>
                <a:solidFill>
                  <a:srgbClr val="1A3661"/>
                </a:solidFill>
                <a:latin typeface="Segoe UI" panose="020B0502040204020203" pitchFamily="34" charset="0"/>
                <a:cs typeface="Segoe UI" panose="020B0502040204020203" pitchFamily="34" charset="0"/>
              </a:defRPr>
            </a:lvl1pPr>
            <a:lvl2pPr>
              <a:defRPr>
                <a:solidFill>
                  <a:srgbClr val="1A3661"/>
                </a:solidFill>
                <a:latin typeface="Segoe UI" panose="020B0502040204020203" pitchFamily="34" charset="0"/>
                <a:cs typeface="Segoe UI" panose="020B0502040204020203" pitchFamily="34" charset="0"/>
              </a:defRPr>
            </a:lvl2pPr>
            <a:lvl3pPr>
              <a:defRPr>
                <a:solidFill>
                  <a:srgbClr val="1A3661"/>
                </a:solidFill>
                <a:latin typeface="Segoe UI" panose="020B0502040204020203" pitchFamily="34" charset="0"/>
                <a:cs typeface="Segoe UI" panose="020B0502040204020203" pitchFamily="34" charset="0"/>
              </a:defRPr>
            </a:lvl3pPr>
            <a:lvl4pPr>
              <a:defRPr>
                <a:solidFill>
                  <a:srgbClr val="1A3661"/>
                </a:solidFill>
                <a:latin typeface="Segoe UI" panose="020B0502040204020203" pitchFamily="34" charset="0"/>
                <a:cs typeface="Segoe UI" panose="020B0502040204020203" pitchFamily="34" charset="0"/>
              </a:defRPr>
            </a:lvl4pPr>
            <a:lvl5pPr>
              <a:defRPr>
                <a:solidFill>
                  <a:srgbClr val="1A3661"/>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36136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5556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747320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6011681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2459676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0225604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139744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3410500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0404887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5941990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7706804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9046955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16508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9123841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4227377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wo Column Bulle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1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7/16/2025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400953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Manrope Light" pitchFamily="2" charset="0"/>
              </a:defRPr>
            </a:lvl1pPr>
          </a:lstStyle>
          <a:p>
            <a:fld id="{2EC9EE6D-2114-4940-9135-24202A0097F3}" type="datetimeFigureOut">
              <a:rPr lang="en-US" smtClean="0"/>
              <a:pPr/>
              <a:t>7/16/2025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Manrope Light" pitchFamily="2" charset="0"/>
              </a:defRPr>
            </a:lvl1pPr>
          </a:lstStyle>
          <a:p>
            <a:fld id="{34554F73-7373-4DD9-B17E-BF891112A6B2}" type="slidenum">
              <a:rPr lang="en-US" smtClean="0"/>
              <a:pPr/>
              <a:t>‹#›</a:t>
            </a:fld>
            <a:endParaRPr lang="en-US"/>
          </a:p>
        </p:txBody>
      </p:sp>
    </p:spTree>
    <p:extLst>
      <p:ext uri="{BB962C8B-B14F-4D97-AF65-F5344CB8AC3E}">
        <p14:creationId xmlns:p14="http://schemas.microsoft.com/office/powerpoint/2010/main" val="1656521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7/16/2025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7" name="Picture 6">
            <a:extLst>
              <a:ext uri="{FF2B5EF4-FFF2-40B4-BE49-F238E27FC236}">
                <a16:creationId xmlns:a16="http://schemas.microsoft.com/office/drawing/2014/main" id="{50400CAA-650A-B59B-8EB1-4617C5199C9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260818" y="6108260"/>
            <a:ext cx="322506" cy="644745"/>
          </a:xfrm>
          <a:prstGeom prst="rect">
            <a:avLst/>
          </a:prstGeom>
        </p:spPr>
      </p:pic>
    </p:spTree>
    <p:extLst>
      <p:ext uri="{BB962C8B-B14F-4D97-AF65-F5344CB8AC3E}">
        <p14:creationId xmlns:p14="http://schemas.microsoft.com/office/powerpoint/2010/main" val="1317729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bg1"/>
            </a:gs>
            <a:gs pos="0">
              <a:schemeClr val="bg2"/>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7/16/2025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7" name="Picture 6">
            <a:extLst>
              <a:ext uri="{FF2B5EF4-FFF2-40B4-BE49-F238E27FC236}">
                <a16:creationId xmlns:a16="http://schemas.microsoft.com/office/drawing/2014/main" id="{8151E6E5-993E-8A8E-33DF-B4CAB8DB681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260818" y="6108260"/>
            <a:ext cx="322506" cy="644745"/>
          </a:xfrm>
          <a:prstGeom prst="rect">
            <a:avLst/>
          </a:prstGeom>
        </p:spPr>
      </p:pic>
    </p:spTree>
    <p:extLst>
      <p:ext uri="{BB962C8B-B14F-4D97-AF65-F5344CB8AC3E}">
        <p14:creationId xmlns:p14="http://schemas.microsoft.com/office/powerpoint/2010/main" val="38932322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2">
                <a:alpha val="20000"/>
              </a:schemeClr>
            </a:gs>
            <a:gs pos="0">
              <a:schemeClr val="tx2">
                <a:alpha val="20000"/>
              </a:scheme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7/16/2025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9" name="Picture 8">
            <a:extLst>
              <a:ext uri="{FF2B5EF4-FFF2-40B4-BE49-F238E27FC236}">
                <a16:creationId xmlns:a16="http://schemas.microsoft.com/office/drawing/2014/main" id="{8A8696AC-4627-BBBB-71F0-346B8DDD41C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56656" y="6312042"/>
            <a:ext cx="448686" cy="448686"/>
          </a:xfrm>
          <a:prstGeom prst="rect">
            <a:avLst/>
          </a:prstGeom>
        </p:spPr>
      </p:pic>
    </p:spTree>
    <p:extLst>
      <p:ext uri="{BB962C8B-B14F-4D97-AF65-F5344CB8AC3E}">
        <p14:creationId xmlns:p14="http://schemas.microsoft.com/office/powerpoint/2010/main" val="2985703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6">
                <a:alpha val="20000"/>
              </a:schemeClr>
            </a:gs>
            <a:gs pos="0">
              <a:srgbClr val="B2F3C6">
                <a:alpha val="20000"/>
              </a:srgb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7/16/2025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8" name="Picture 7" descr="A logo of a medical service&#10;&#10;Description automatically generated">
            <a:extLst>
              <a:ext uri="{FF2B5EF4-FFF2-40B4-BE49-F238E27FC236}">
                <a16:creationId xmlns:a16="http://schemas.microsoft.com/office/drawing/2014/main" id="{1ADC32D7-033E-2108-2B64-FEA56195E6F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656" y="6311882"/>
            <a:ext cx="448687" cy="449008"/>
          </a:xfrm>
          <a:prstGeom prst="rect">
            <a:avLst/>
          </a:prstGeom>
        </p:spPr>
      </p:pic>
    </p:spTree>
    <p:extLst>
      <p:ext uri="{BB962C8B-B14F-4D97-AF65-F5344CB8AC3E}">
        <p14:creationId xmlns:p14="http://schemas.microsoft.com/office/powerpoint/2010/main" val="8584713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rgbClr val="108847"/>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2">
                <a:alpha val="20000"/>
              </a:schemeClr>
            </a:gs>
            <a:gs pos="0">
              <a:schemeClr val="accent5">
                <a:alpha val="20000"/>
              </a:scheme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7/16/2025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spTree>
    <p:extLst>
      <p:ext uri="{BB962C8B-B14F-4D97-AF65-F5344CB8AC3E}">
        <p14:creationId xmlns:p14="http://schemas.microsoft.com/office/powerpoint/2010/main" val="992652256"/>
      </p:ext>
    </p:extLst>
  </p:cSld>
  <p:clrMap bg1="lt1" tx1="dk1" bg2="lt2" tx2="dk2" accent1="accent1" accent2="accent2" accent3="accent3" accent4="accent4" accent5="accent5" accent6="accent6" hlink="hlink" folHlink="folHlink"/>
  <p:sldLayoutIdLst>
    <p:sldLayoutId id="2147483709" r:id="rId1"/>
    <p:sldLayoutId id="2147483748"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49" r:id="rId13"/>
    <p:sldLayoutId id="2147483750" r:id="rId14"/>
  </p:sldLayoutIdLst>
  <p:txStyles>
    <p:title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2">
                <a:alpha val="20000"/>
              </a:schemeClr>
            </a:gs>
            <a:gs pos="0">
              <a:srgbClr val="9470CA">
                <a:alpha val="20000"/>
              </a:srgb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7/16/2025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8" name="Picture 7">
            <a:extLst>
              <a:ext uri="{FF2B5EF4-FFF2-40B4-BE49-F238E27FC236}">
                <a16:creationId xmlns:a16="http://schemas.microsoft.com/office/drawing/2014/main" id="{1ADC32D7-033E-2108-2B64-FEA56195E6F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56656" y="6311882"/>
            <a:ext cx="448686" cy="449006"/>
          </a:xfrm>
          <a:prstGeom prst="rect">
            <a:avLst/>
          </a:prstGeom>
        </p:spPr>
      </p:pic>
    </p:spTree>
    <p:extLst>
      <p:ext uri="{BB962C8B-B14F-4D97-AF65-F5344CB8AC3E}">
        <p14:creationId xmlns:p14="http://schemas.microsoft.com/office/powerpoint/2010/main" val="41337528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rgbClr val="9470CA"/>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2">
                <a:alpha val="20000"/>
              </a:schemeClr>
            </a:gs>
            <a:gs pos="0">
              <a:schemeClr val="accent5">
                <a:alpha val="20000"/>
              </a:scheme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7/16/2025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8" name="Picture 7">
            <a:extLst>
              <a:ext uri="{FF2B5EF4-FFF2-40B4-BE49-F238E27FC236}">
                <a16:creationId xmlns:a16="http://schemas.microsoft.com/office/drawing/2014/main" id="{1ADC32D7-033E-2108-2B64-FEA56195E6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992652256"/>
      </p:ext>
    </p:extLst>
  </p:cSld>
  <p:clrMap bg1="lt1" tx1="dk1" bg2="lt2" tx2="dk2" accent1="accent1" accent2="accent2" accent3="accent3" accent4="accent4" accent5="accent5" accent6="accent6" hlink="hlink" folHlink="folHlink"/>
  <p:sldLayoutIdLst>
    <p:sldLayoutId id="2147483792" r:id="rId1"/>
  </p:sldLayoutIdLst>
  <p:txStyles>
    <p:title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3.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0.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0.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2.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7.png"/><Relationship Id="rId7" Type="http://schemas.openxmlformats.org/officeDocument/2006/relationships/hyperlink" Target="https://5268824.fs1.hubspotusercontent-na1.net/hubfs/5268824/Collateral/Case%20Studies/MSDyn365BC-SBS-NBI-case%20study.pdf" TargetMode="External"/><Relationship Id="rId12"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81.xml"/><Relationship Id="rId6" Type="http://schemas.openxmlformats.org/officeDocument/2006/relationships/image" Target="../media/image60.svg"/><Relationship Id="rId11" Type="http://schemas.openxmlformats.org/officeDocument/2006/relationships/image" Target="../media/image64.sv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svg"/><Relationship Id="rId9" Type="http://schemas.openxmlformats.org/officeDocument/2006/relationships/image" Target="../media/image62.svg"/></Relationships>
</file>

<file path=ppt/slides/_rels/slide34.xml.rels><?xml version="1.0" encoding="UTF-8" standalone="yes"?>
<Relationships xmlns="http://schemas.openxmlformats.org/package/2006/relationships"><Relationship Id="rId3" Type="http://schemas.openxmlformats.org/officeDocument/2006/relationships/hyperlink" Target="https://5268824.fs1.hubspotusercontent-na1.net/hubfs/5268824/Collateral/Case%20Studies/MSDyn365BC-SBS-Sunshine811-CaseStudy.pdf" TargetMode="External"/><Relationship Id="rId2" Type="http://schemas.openxmlformats.org/officeDocument/2006/relationships/notesSlide" Target="../notesSlides/notesSlide20.xml"/><Relationship Id="rId1" Type="http://schemas.openxmlformats.org/officeDocument/2006/relationships/slideLayout" Target="../slideLayouts/slideLayout81.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hyperlink" Target="https://5268824.fs1.hubspotusercontent-na1.net/hubfs/5268824/Collateral/Case%20Studies/MSDynGP-SBS-BTConferencing-CaseStudy.pdf" TargetMode="External"/><Relationship Id="rId2" Type="http://schemas.openxmlformats.org/officeDocument/2006/relationships/notesSlide" Target="../notesSlides/notesSlide21.xml"/><Relationship Id="rId1" Type="http://schemas.openxmlformats.org/officeDocument/2006/relationships/slideLayout" Target="../slideLayouts/slideLayout81.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hyperlink" Target="https://5268824.fs1.hubspotusercontent-na1.net/hubfs/5268824/Collateral/Case%20Studies/MSDynGP-SBS-MEM-QTS-CaseStudy.pdf" TargetMode="External"/><Relationship Id="rId2" Type="http://schemas.openxmlformats.org/officeDocument/2006/relationships/notesSlide" Target="../notesSlides/notesSlide22.xml"/><Relationship Id="rId1" Type="http://schemas.openxmlformats.org/officeDocument/2006/relationships/slideLayout" Target="../slideLayouts/slideLayout81.xml"/><Relationship Id="rId5" Type="http://schemas.microsoft.com/office/2007/relationships/hdphoto" Target="../media/hdphoto1.wdp"/><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hyperlink" Target="https://5268824.fs1.hubspotusercontent-na1.net/hubfs/5268824/Collateral/Case%20Studies/MSDynGP-SBS-MoxiWorks-CaseStudy.pdf" TargetMode="External"/><Relationship Id="rId2" Type="http://schemas.openxmlformats.org/officeDocument/2006/relationships/notesSlide" Target="../notesSlides/notesSlide23.xml"/><Relationship Id="rId1" Type="http://schemas.openxmlformats.org/officeDocument/2006/relationships/slideLayout" Target="../slideLayouts/slideLayout81.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hyperlink" Target="https://5268824.fs1.hubspotusercontent-na1.net/hubfs/5268824/Collateral/Case%20Studies/MSDynGP-SBS-PinkOTCMarkets-CaseStudy.pdf" TargetMode="External"/><Relationship Id="rId2" Type="http://schemas.openxmlformats.org/officeDocument/2006/relationships/notesSlide" Target="../notesSlides/notesSlide24.xml"/><Relationship Id="rId1" Type="http://schemas.openxmlformats.org/officeDocument/2006/relationships/slideLayout" Target="../slideLayouts/slideLayout81.xml"/><Relationship Id="rId5" Type="http://schemas.openxmlformats.org/officeDocument/2006/relationships/image" Target="../media/image72.sv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68.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62.xml"/><Relationship Id="rId6" Type="http://schemas.microsoft.com/office/2007/relationships/hdphoto" Target="../media/hdphoto4.wdp"/><Relationship Id="rId5" Type="http://schemas.openxmlformats.org/officeDocument/2006/relationships/image" Target="../media/image79.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62.xml"/><Relationship Id="rId6" Type="http://schemas.openxmlformats.org/officeDocument/2006/relationships/image" Target="../media/image82.png"/><Relationship Id="rId5" Type="http://schemas.openxmlformats.org/officeDocument/2006/relationships/image" Target="../media/image81.png"/><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0.svg"/><Relationship Id="rId4" Type="http://schemas.openxmlformats.org/officeDocument/2006/relationships/diagramLayout" Target="../diagrams/layout1.xml"/><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62.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hyperlink" Target="mailto:sales@binarystream.com" TargetMode="Externa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6.xml"/><Relationship Id="rId16" Type="http://schemas.openxmlformats.org/officeDocument/2006/relationships/image" Target="../media/image34.svg"/><Relationship Id="rId1" Type="http://schemas.openxmlformats.org/officeDocument/2006/relationships/slideLayout" Target="../slideLayouts/slideLayout60.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D902-6E59-6946-BA53-606417021F82}"/>
              </a:ext>
            </a:extLst>
          </p:cNvPr>
          <p:cNvSpPr>
            <a:spLocks noGrp="1"/>
          </p:cNvSpPr>
          <p:nvPr>
            <p:ph type="ctrTitle"/>
          </p:nvPr>
        </p:nvSpPr>
        <p:spPr>
          <a:xfrm>
            <a:off x="917022" y="2158139"/>
            <a:ext cx="10371087" cy="2387600"/>
          </a:xfrm>
        </p:spPr>
        <p:txBody>
          <a:bodyPr>
            <a:normAutofit/>
          </a:bodyPr>
          <a:lstStyle/>
          <a:p>
            <a:pPr algn="l">
              <a:lnSpc>
                <a:spcPct val="85000"/>
              </a:lnSpc>
            </a:pPr>
            <a:r>
              <a:rPr lang="en-US">
                <a:latin typeface="Manrope ExtraBold"/>
              </a:rPr>
              <a:t>Dynamic solutions for Microsoft ERP customers.</a:t>
            </a:r>
            <a:endParaRPr lang="en-US">
              <a:solidFill>
                <a:srgbClr val="FFFFFF"/>
              </a:solidFill>
              <a:latin typeface="Manrope ExtraBold"/>
            </a:endParaRPr>
          </a:p>
        </p:txBody>
      </p:sp>
      <p:sp>
        <p:nvSpPr>
          <p:cNvPr id="3" name="Subtitle 2">
            <a:extLst>
              <a:ext uri="{FF2B5EF4-FFF2-40B4-BE49-F238E27FC236}">
                <a16:creationId xmlns:a16="http://schemas.microsoft.com/office/drawing/2014/main" id="{228DCFBE-98F8-96E8-886E-C9E3569590DF}"/>
              </a:ext>
            </a:extLst>
          </p:cNvPr>
          <p:cNvSpPr>
            <a:spLocks noGrp="1"/>
          </p:cNvSpPr>
          <p:nvPr>
            <p:ph type="subTitle" idx="1"/>
          </p:nvPr>
        </p:nvSpPr>
        <p:spPr>
          <a:xfrm>
            <a:off x="917021" y="4774974"/>
            <a:ext cx="10099321" cy="1655762"/>
          </a:xfrm>
        </p:spPr>
        <p:txBody>
          <a:bodyPr vert="horz" lIns="91440" tIns="45720" rIns="91440" bIns="45720" rtlCol="0" anchor="t">
            <a:normAutofit/>
          </a:bodyPr>
          <a:lstStyle/>
          <a:p>
            <a:pPr algn="l">
              <a:lnSpc>
                <a:spcPct val="120000"/>
              </a:lnSpc>
            </a:pPr>
            <a:r>
              <a:rPr lang="en-US">
                <a:solidFill>
                  <a:schemeClr val="accent2"/>
                </a:solidFill>
                <a:latin typeface="Manrope SemiBold"/>
              </a:rPr>
              <a:t>We help businesses using Microsoft ERP solve complex financial and operational challenges. </a:t>
            </a:r>
            <a:endParaRPr lang="en-US">
              <a:solidFill>
                <a:schemeClr val="accent2"/>
              </a:solidFill>
            </a:endParaRPr>
          </a:p>
        </p:txBody>
      </p:sp>
      <p:pic>
        <p:nvPicPr>
          <p:cNvPr id="5" name="Picture 4" descr="A black background with white text&#10;&#10;Description automatically generated">
            <a:extLst>
              <a:ext uri="{FF2B5EF4-FFF2-40B4-BE49-F238E27FC236}">
                <a16:creationId xmlns:a16="http://schemas.microsoft.com/office/drawing/2014/main" id="{7523DB01-3E5C-A92A-6863-F7F050E3B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13" y="726951"/>
            <a:ext cx="3499062" cy="1052178"/>
          </a:xfrm>
          <a:prstGeom prst="rect">
            <a:avLst/>
          </a:prstGeom>
        </p:spPr>
      </p:pic>
    </p:spTree>
    <p:extLst>
      <p:ext uri="{BB962C8B-B14F-4D97-AF65-F5344CB8AC3E}">
        <p14:creationId xmlns:p14="http://schemas.microsoft.com/office/powerpoint/2010/main" val="211085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6F21322-6211-C517-C2EC-386B1EBCFB4B}"/>
              </a:ext>
            </a:extLst>
          </p:cNvPr>
          <p:cNvSpPr txBox="1">
            <a:spLocks noGrp="1"/>
          </p:cNvSpPr>
          <p:nvPr>
            <p:ph type="title" idx="4294967295"/>
          </p:nvPr>
        </p:nvSpPr>
        <p:spPr>
          <a:xfrm>
            <a:off x="2432050" y="2152443"/>
            <a:ext cx="7327901" cy="7905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gn="ctr">
              <a:lnSpc>
                <a:spcPct val="100000"/>
              </a:lnSpc>
              <a:spcBef>
                <a:spcPts val="0"/>
              </a:spcBef>
              <a:defRPr/>
            </a:pPr>
            <a:r>
              <a:rPr lang="en-US" spc="-50">
                <a:ln w="3175">
                  <a:noFill/>
                </a:ln>
                <a:gradFill>
                  <a:gsLst>
                    <a:gs pos="100000">
                      <a:srgbClr val="6D8BED"/>
                    </a:gs>
                    <a:gs pos="3000">
                      <a:srgbClr val="214792"/>
                    </a:gs>
                  </a:gsLst>
                  <a:lin ang="2700000" scaled="0"/>
                </a:gradFill>
                <a:ea typeface="+mj-lt"/>
                <a:cs typeface="Segoe UI Semibold"/>
              </a:rPr>
              <a:t>Subscription Billing Suite.</a:t>
            </a:r>
            <a:endParaRPr kumimoji="0" lang="en-US" b="0" i="0" u="none" strike="noStrike" kern="1200" cap="none" spc="-50" normalizeH="0" baseline="0" noProof="0">
              <a:ln w="3175">
                <a:noFill/>
              </a:ln>
              <a:gradFill>
                <a:gsLst>
                  <a:gs pos="100000">
                    <a:srgbClr val="6D8BED"/>
                  </a:gs>
                  <a:gs pos="3000">
                    <a:srgbClr val="214792"/>
                  </a:gs>
                </a:gsLst>
                <a:lin ang="2700000" scaled="0"/>
              </a:gradFill>
              <a:effectLst/>
              <a:uLnTx/>
              <a:uFillTx/>
              <a:ea typeface="+mj-lt"/>
              <a:cs typeface="Segoe UI Semibold"/>
            </a:endParaRPr>
          </a:p>
        </p:txBody>
      </p:sp>
      <p:sp>
        <p:nvSpPr>
          <p:cNvPr id="8" name="TextBox 7">
            <a:extLst>
              <a:ext uri="{FF2B5EF4-FFF2-40B4-BE49-F238E27FC236}">
                <a16:creationId xmlns:a16="http://schemas.microsoft.com/office/drawing/2014/main" id="{47A083B1-412D-95C6-F5C3-2E17A4C8DD82}"/>
              </a:ext>
            </a:extLst>
          </p:cNvPr>
          <p:cNvSpPr txBox="1"/>
          <p:nvPr/>
        </p:nvSpPr>
        <p:spPr>
          <a:xfrm>
            <a:off x="789434" y="3819122"/>
            <a:ext cx="1823137" cy="707886"/>
          </a:xfrm>
          <a:prstGeom prst="rect">
            <a:avLst/>
          </a:prstGeom>
          <a:noFill/>
        </p:spPr>
        <p:txBody>
          <a:bodyPr wrap="square">
            <a:spAutoFit/>
          </a:bodyPr>
          <a:lstStyle/>
          <a:p>
            <a:pPr lvl="0" algn="ctr">
              <a:defRPr/>
            </a:pPr>
            <a:r>
              <a:rPr lang="en-US" sz="2000" b="1">
                <a:solidFill>
                  <a:schemeClr val="accent1"/>
                </a:solidFill>
                <a:latin typeface="Manrope" pitchFamily="2" charset="0"/>
                <a:cs typeface="Segoe UI" panose="020B0502040204020203" pitchFamily="34" charset="0"/>
              </a:rPr>
              <a:t>Subscription Billing Suite</a:t>
            </a:r>
          </a:p>
        </p:txBody>
      </p:sp>
      <p:sp>
        <p:nvSpPr>
          <p:cNvPr id="4" name="TextBox 3">
            <a:extLst>
              <a:ext uri="{FF2B5EF4-FFF2-40B4-BE49-F238E27FC236}">
                <a16:creationId xmlns:a16="http://schemas.microsoft.com/office/drawing/2014/main" id="{DFA95D5F-7820-07D3-FEB4-6A9D7722B11B}"/>
              </a:ext>
            </a:extLst>
          </p:cNvPr>
          <p:cNvSpPr txBox="1"/>
          <p:nvPr/>
        </p:nvSpPr>
        <p:spPr>
          <a:xfrm>
            <a:off x="2953467" y="3819122"/>
            <a:ext cx="1612779" cy="707886"/>
          </a:xfrm>
          <a:prstGeom prst="rect">
            <a:avLst/>
          </a:prstGeom>
          <a:noFill/>
        </p:spPr>
        <p:txBody>
          <a:bodyPr wrap="square">
            <a:spAutoFit/>
          </a:bodyPr>
          <a:lstStyle/>
          <a:p>
            <a:pPr lvl="0" algn="ctr">
              <a:defRPr/>
            </a:pPr>
            <a:r>
              <a:rPr lang="en-US" sz="2000" b="1">
                <a:solidFill>
                  <a:schemeClr val="accent1"/>
                </a:solidFill>
                <a:latin typeface="Manrope" pitchFamily="2" charset="0"/>
                <a:cs typeface="Segoe UI" panose="020B0502040204020203" pitchFamily="34" charset="0"/>
              </a:rPr>
              <a:t>AR &amp; Collections</a:t>
            </a:r>
          </a:p>
        </p:txBody>
      </p:sp>
      <p:sp>
        <p:nvSpPr>
          <p:cNvPr id="3" name="TextBox 2">
            <a:extLst>
              <a:ext uri="{FF2B5EF4-FFF2-40B4-BE49-F238E27FC236}">
                <a16:creationId xmlns:a16="http://schemas.microsoft.com/office/drawing/2014/main" id="{0976429C-7434-A9E2-0C0E-AE85EE4B634C}"/>
              </a:ext>
            </a:extLst>
          </p:cNvPr>
          <p:cNvSpPr txBox="1"/>
          <p:nvPr/>
        </p:nvSpPr>
        <p:spPr>
          <a:xfrm>
            <a:off x="4907142" y="3819122"/>
            <a:ext cx="1870447" cy="707886"/>
          </a:xfrm>
          <a:prstGeom prst="rect">
            <a:avLst/>
          </a:prstGeom>
          <a:noFill/>
        </p:spPr>
        <p:txBody>
          <a:bodyPr wrap="square">
            <a:spAutoFit/>
          </a:bodyPr>
          <a:lstStyle/>
          <a:p>
            <a:pPr lvl="0" algn="ctr">
              <a:defRPr/>
            </a:pPr>
            <a:r>
              <a:rPr lang="en-US" sz="2000" b="1">
                <a:solidFill>
                  <a:schemeClr val="accent1"/>
                </a:solidFill>
                <a:latin typeface="Manrope" pitchFamily="2" charset="0"/>
                <a:cs typeface="Segoe UI" panose="020B0502040204020203" pitchFamily="34" charset="0"/>
              </a:rPr>
              <a:t>eMailer Management</a:t>
            </a:r>
          </a:p>
        </p:txBody>
      </p:sp>
      <p:sp>
        <p:nvSpPr>
          <p:cNvPr id="10" name="TextBox 9">
            <a:extLst>
              <a:ext uri="{FF2B5EF4-FFF2-40B4-BE49-F238E27FC236}">
                <a16:creationId xmlns:a16="http://schemas.microsoft.com/office/drawing/2014/main" id="{C3910373-F3B7-7510-AA29-6145D431E7E0}"/>
              </a:ext>
            </a:extLst>
          </p:cNvPr>
          <p:cNvSpPr txBox="1"/>
          <p:nvPr/>
        </p:nvSpPr>
        <p:spPr>
          <a:xfrm>
            <a:off x="7118485" y="3819122"/>
            <a:ext cx="1845682" cy="400110"/>
          </a:xfrm>
          <a:prstGeom prst="rect">
            <a:avLst/>
          </a:prstGeom>
          <a:noFill/>
        </p:spPr>
        <p:txBody>
          <a:bodyPr wrap="square">
            <a:spAutoFit/>
          </a:bodyPr>
          <a:lstStyle/>
          <a:p>
            <a:pPr lvl="0" algn="ctr">
              <a:defRPr/>
            </a:pPr>
            <a:r>
              <a:rPr lang="en-US" sz="2000" b="1" dirty="0">
                <a:solidFill>
                  <a:schemeClr val="accent1"/>
                </a:solidFill>
                <a:latin typeface="Manrope" pitchFamily="2" charset="0"/>
                <a:cs typeface="Segoe UI" panose="020B0502040204020203" pitchFamily="34" charset="0"/>
              </a:rPr>
              <a:t> Portal</a:t>
            </a:r>
          </a:p>
        </p:txBody>
      </p:sp>
      <p:sp>
        <p:nvSpPr>
          <p:cNvPr id="2" name="TextBox 1">
            <a:extLst>
              <a:ext uri="{FF2B5EF4-FFF2-40B4-BE49-F238E27FC236}">
                <a16:creationId xmlns:a16="http://schemas.microsoft.com/office/drawing/2014/main" id="{7C07B933-880B-6159-1EB5-1743C48B3D2C}"/>
              </a:ext>
            </a:extLst>
          </p:cNvPr>
          <p:cNvSpPr txBox="1"/>
          <p:nvPr/>
        </p:nvSpPr>
        <p:spPr>
          <a:xfrm>
            <a:off x="9305060" y="3665234"/>
            <a:ext cx="2423519" cy="1015663"/>
          </a:xfrm>
          <a:prstGeom prst="rect">
            <a:avLst/>
          </a:prstGeom>
          <a:noFill/>
        </p:spPr>
        <p:txBody>
          <a:bodyPr wrap="square">
            <a:spAutoFit/>
          </a:bodyPr>
          <a:lstStyle/>
          <a:p>
            <a:pPr lvl="0" algn="ctr">
              <a:defRPr/>
            </a:pPr>
            <a:r>
              <a:rPr lang="en-US" sz="2000" b="1">
                <a:solidFill>
                  <a:schemeClr val="accent1"/>
                </a:solidFill>
                <a:latin typeface="Manrope" pitchFamily="2" charset="0"/>
                <a:cs typeface="Segoe UI" panose="020B0502040204020203" pitchFamily="34" charset="0"/>
              </a:rPr>
              <a:t>Advanced Reporting with </a:t>
            </a:r>
          </a:p>
          <a:p>
            <a:pPr lvl="0" algn="ctr">
              <a:defRPr/>
            </a:pPr>
            <a:r>
              <a:rPr lang="en-US" sz="2000" b="1">
                <a:solidFill>
                  <a:schemeClr val="accent1"/>
                </a:solidFill>
                <a:latin typeface="Manrope" pitchFamily="2" charset="0"/>
                <a:cs typeface="Segoe UI" panose="020B0502040204020203" pitchFamily="34" charset="0"/>
              </a:rPr>
              <a:t>Solver Integration</a:t>
            </a:r>
          </a:p>
        </p:txBody>
      </p:sp>
      <p:cxnSp>
        <p:nvCxnSpPr>
          <p:cNvPr id="11" name="Straight Connector 10">
            <a:extLst>
              <a:ext uri="{FF2B5EF4-FFF2-40B4-BE49-F238E27FC236}">
                <a16:creationId xmlns:a16="http://schemas.microsoft.com/office/drawing/2014/main" id="{AA05232F-9EF6-4EDC-7273-C2934B616D99}"/>
              </a:ext>
              <a:ext uri="{C183D7F6-B498-43B3-948B-1728B52AA6E4}">
                <adec:decorative xmlns:adec="http://schemas.microsoft.com/office/drawing/2017/decorative" val="1"/>
              </a:ext>
            </a:extLst>
          </p:cNvPr>
          <p:cNvCxnSpPr>
            <a:cxnSpLocks/>
          </p:cNvCxnSpPr>
          <p:nvPr/>
        </p:nvCxnSpPr>
        <p:spPr>
          <a:xfrm>
            <a:off x="2783019" y="3606604"/>
            <a:ext cx="0" cy="1132923"/>
          </a:xfrm>
          <a:prstGeom prst="line">
            <a:avLst/>
          </a:prstGeom>
          <a:ln w="15875">
            <a:gradFill>
              <a:gsLst>
                <a:gs pos="0">
                  <a:srgbClr val="6AE6ED"/>
                </a:gs>
                <a:gs pos="56000">
                  <a:schemeClr val="bg1">
                    <a:lumMod val="75000"/>
                    <a:lumOff val="25000"/>
                  </a:schemeClr>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BD89E4-4BD5-EE6D-5E35-20454C6D339C}"/>
              </a:ext>
              <a:ext uri="{C183D7F6-B498-43B3-948B-1728B52AA6E4}">
                <adec:decorative xmlns:adec="http://schemas.microsoft.com/office/drawing/2017/decorative" val="1"/>
              </a:ext>
            </a:extLst>
          </p:cNvPr>
          <p:cNvCxnSpPr>
            <a:cxnSpLocks/>
          </p:cNvCxnSpPr>
          <p:nvPr/>
        </p:nvCxnSpPr>
        <p:spPr>
          <a:xfrm>
            <a:off x="4736694" y="3606604"/>
            <a:ext cx="0" cy="1132923"/>
          </a:xfrm>
          <a:prstGeom prst="line">
            <a:avLst/>
          </a:prstGeom>
          <a:ln w="15875">
            <a:gradFill>
              <a:gsLst>
                <a:gs pos="0">
                  <a:srgbClr val="6AE6ED"/>
                </a:gs>
                <a:gs pos="56000">
                  <a:schemeClr val="bg1">
                    <a:lumMod val="75000"/>
                    <a:lumOff val="25000"/>
                  </a:schemeClr>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2D0428-0FE0-2B6B-5F97-560F4F16C0C7}"/>
              </a:ext>
              <a:ext uri="{C183D7F6-B498-43B3-948B-1728B52AA6E4}">
                <adec:decorative xmlns:adec="http://schemas.microsoft.com/office/drawing/2017/decorative" val="1"/>
              </a:ext>
            </a:extLst>
          </p:cNvPr>
          <p:cNvCxnSpPr>
            <a:cxnSpLocks/>
          </p:cNvCxnSpPr>
          <p:nvPr/>
        </p:nvCxnSpPr>
        <p:spPr>
          <a:xfrm>
            <a:off x="6948037" y="3606604"/>
            <a:ext cx="0" cy="1132923"/>
          </a:xfrm>
          <a:prstGeom prst="line">
            <a:avLst/>
          </a:prstGeom>
          <a:ln w="15875">
            <a:gradFill>
              <a:gsLst>
                <a:gs pos="0">
                  <a:srgbClr val="6AE6ED"/>
                </a:gs>
                <a:gs pos="56000">
                  <a:schemeClr val="bg1">
                    <a:lumMod val="75000"/>
                    <a:lumOff val="25000"/>
                  </a:schemeClr>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60755D-1FD1-54CF-A943-004DE517F373}"/>
              </a:ext>
              <a:ext uri="{C183D7F6-B498-43B3-948B-1728B52AA6E4}">
                <adec:decorative xmlns:adec="http://schemas.microsoft.com/office/drawing/2017/decorative" val="1"/>
              </a:ext>
            </a:extLst>
          </p:cNvPr>
          <p:cNvCxnSpPr>
            <a:cxnSpLocks/>
          </p:cNvCxnSpPr>
          <p:nvPr/>
        </p:nvCxnSpPr>
        <p:spPr>
          <a:xfrm>
            <a:off x="9134615" y="3606604"/>
            <a:ext cx="0" cy="1132923"/>
          </a:xfrm>
          <a:prstGeom prst="line">
            <a:avLst/>
          </a:prstGeom>
          <a:ln w="15875">
            <a:gradFill>
              <a:gsLst>
                <a:gs pos="0">
                  <a:srgbClr val="6AE6ED"/>
                </a:gs>
                <a:gs pos="56000">
                  <a:schemeClr val="bg1">
                    <a:lumMod val="75000"/>
                    <a:lumOff val="25000"/>
                  </a:schemeClr>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 name="Picture 2" descr="Solver Canada | Corporate Performance Management Software">
            <a:extLst>
              <a:ext uri="{FF2B5EF4-FFF2-40B4-BE49-F238E27FC236}">
                <a16:creationId xmlns:a16="http://schemas.microsoft.com/office/drawing/2014/main" id="{E345064D-1542-3421-BE6E-C638DFE82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7013" y="4735952"/>
            <a:ext cx="814597" cy="39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426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0 2.22222E-6 L 0 0.01967 " pathEditMode="relative" rAng="0" ptsTypes="AA">
                                      <p:cBhvr>
                                        <p:cTn id="9" dur="500" spd="-100000" fill="hold"/>
                                        <p:tgtEl>
                                          <p:spTgt spid="9"/>
                                        </p:tgtEl>
                                        <p:attrNameLst>
                                          <p:attrName>ppt_x</p:attrName>
                                          <p:attrName>ppt_y</p:attrName>
                                        </p:attrNameLst>
                                      </p:cBhvr>
                                      <p:rCtr x="0" y="972"/>
                                    </p:animMotion>
                                  </p:childTnLst>
                                </p:cTn>
                              </p:par>
                              <p:par>
                                <p:cTn id="10" presetID="10" presetClass="entr" presetSubtype="0" fill="hold" grpId="0"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200"/>
                                  </p:stCondLst>
                                  <p:childTnLst>
                                    <p:animMotion origin="layout" path="M 1.25E-6 -1.11111E-6 L 1.25E-6 0.01968 " pathEditMode="relative" rAng="0" ptsTypes="AA">
                                      <p:cBhvr>
                                        <p:cTn id="14" dur="500" spd="-100000" fill="hold"/>
                                        <p:tgtEl>
                                          <p:spTgt spid="8"/>
                                        </p:tgtEl>
                                        <p:attrNameLst>
                                          <p:attrName>ppt_x</p:attrName>
                                          <p:attrName>ppt_y</p:attrName>
                                        </p:attrNameLst>
                                      </p:cBhvr>
                                      <p:rCtr x="0" y="972"/>
                                    </p:animMotion>
                                  </p:childTnLst>
                                </p:cTn>
                              </p:par>
                              <p:par>
                                <p:cTn id="15" presetID="10" presetClass="entr" presetSubtype="0" fill="hold" grpId="0" nodeType="withEffect">
                                  <p:stCondLst>
                                    <p:cond delay="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300"/>
                                  </p:stCondLst>
                                  <p:childTnLst>
                                    <p:animMotion origin="layout" path="M -3.33333E-6 -1.11111E-6 L -3.33333E-6 0.01968 " pathEditMode="relative" rAng="0" ptsTypes="AA">
                                      <p:cBhvr>
                                        <p:cTn id="19" dur="500" spd="-100000" fill="hold"/>
                                        <p:tgtEl>
                                          <p:spTgt spid="4"/>
                                        </p:tgtEl>
                                        <p:attrNameLst>
                                          <p:attrName>ppt_x</p:attrName>
                                          <p:attrName>ppt_y</p:attrName>
                                        </p:attrNameLst>
                                      </p:cBhvr>
                                      <p:rCtr x="0" y="972"/>
                                    </p:animMotion>
                                  </p:childTnLst>
                                </p:cTn>
                              </p:par>
                              <p:par>
                                <p:cTn id="20" presetID="10" presetClass="entr" presetSubtype="0" fill="hold" grpId="0" nodeType="withEffect">
                                  <p:stCondLst>
                                    <p:cond delay="4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400"/>
                                  </p:stCondLst>
                                  <p:childTnLst>
                                    <p:animMotion origin="layout" path="M -1.45833E-6 -1.11111E-6 L -1.45833E-6 0.01968 " pathEditMode="relative" rAng="0" ptsTypes="AA">
                                      <p:cBhvr>
                                        <p:cTn id="24" dur="500" spd="-100000" fill="hold"/>
                                        <p:tgtEl>
                                          <p:spTgt spid="3"/>
                                        </p:tgtEl>
                                        <p:attrNameLst>
                                          <p:attrName>ppt_x</p:attrName>
                                          <p:attrName>ppt_y</p:attrName>
                                        </p:attrNameLst>
                                      </p:cBhvr>
                                      <p:rCtr x="0" y="972"/>
                                    </p:animMotion>
                                  </p:childTnLst>
                                </p:cTn>
                              </p:par>
                              <p:par>
                                <p:cTn id="25" presetID="10" presetClass="entr" presetSubtype="0"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100000" fill="hold" grpId="1" nodeType="withEffect">
                                  <p:stCondLst>
                                    <p:cond delay="500"/>
                                  </p:stCondLst>
                                  <p:childTnLst>
                                    <p:animMotion origin="layout" path="M -2.29167E-6 -1.11111E-6 L -2.29167E-6 0.01968 " pathEditMode="relative" rAng="0" ptsTypes="AA">
                                      <p:cBhvr>
                                        <p:cTn id="29" dur="500" spd="-100000" fill="hold"/>
                                        <p:tgtEl>
                                          <p:spTgt spid="10"/>
                                        </p:tgtEl>
                                        <p:attrNameLst>
                                          <p:attrName>ppt_x</p:attrName>
                                          <p:attrName>ppt_y</p:attrName>
                                        </p:attrNameLst>
                                      </p:cBhvr>
                                      <p:rCtr x="0" y="972"/>
                                    </p:animMotion>
                                  </p:childTnLst>
                                </p:cTn>
                              </p:par>
                              <p:par>
                                <p:cTn id="30" presetID="10" presetClass="entr" presetSubtype="0" fill="hold" grpId="0" nodeType="withEffect">
                                  <p:stCondLst>
                                    <p:cond delay="6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42" presetClass="path" presetSubtype="0" decel="100000" fill="hold" grpId="1" nodeType="withEffect">
                                  <p:stCondLst>
                                    <p:cond delay="600"/>
                                  </p:stCondLst>
                                  <p:childTnLst>
                                    <p:animMotion origin="layout" path="M 3.125E-6 -1.11111E-6 L 3.125E-6 0.01968 " pathEditMode="relative" rAng="0" ptsTypes="AA">
                                      <p:cBhvr>
                                        <p:cTn id="34" dur="500" spd="-100000" fill="hold"/>
                                        <p:tgtEl>
                                          <p:spTgt spid="2"/>
                                        </p:tgtEl>
                                        <p:attrNameLst>
                                          <p:attrName>ppt_x</p:attrName>
                                          <p:attrName>ppt_y</p:attrName>
                                        </p:attrNameLst>
                                      </p:cBhvr>
                                      <p:rCtr x="0" y="972"/>
                                    </p:animMotion>
                                  </p:childTnLst>
                                </p:cTn>
                              </p:par>
                              <p:par>
                                <p:cTn id="35" presetID="10" presetClass="entr" presetSubtype="0" fill="hold" nodeType="withEffect">
                                  <p:stCondLst>
                                    <p:cond delay="6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6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nodeType="withEffect">
                                  <p:stCondLst>
                                    <p:cond delay="6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nodeType="withEffect">
                                  <p:stCondLst>
                                    <p:cond delay="60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8" grpId="0"/>
      <p:bldP spid="8" grpId="1"/>
      <p:bldP spid="4" grpId="0"/>
      <p:bldP spid="4" grpId="1"/>
      <p:bldP spid="3" grpId="0"/>
      <p:bldP spid="3" grpId="1"/>
      <p:bldP spid="10" grpId="0"/>
      <p:bldP spid="10" grpId="1"/>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39EEA-A3F7-239D-0632-1AC5DCCFB7BD}"/>
            </a:ext>
          </a:extLst>
        </p:cNvPr>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AD22AA1-0AB0-EE3E-835D-F1071D9C0BDE}"/>
              </a:ext>
              <a:ext uri="{C183D7F6-B498-43B3-948B-1728B52AA6E4}">
                <adec:decorative xmlns:adec="http://schemas.microsoft.com/office/drawing/2017/decorative" val="1"/>
              </a:ext>
            </a:extLst>
          </p:cNvPr>
          <p:cNvSpPr/>
          <p:nvPr/>
        </p:nvSpPr>
        <p:spPr bwMode="auto">
          <a:xfrm>
            <a:off x="552450" y="1595005"/>
            <a:ext cx="11146682" cy="4840085"/>
          </a:xfrm>
          <a:prstGeom prst="roundRect">
            <a:avLst>
              <a:gd name="adj" fmla="val 3495"/>
            </a:avLst>
          </a:prstGeom>
          <a:gradFill>
            <a:gsLst>
              <a:gs pos="100000">
                <a:srgbClr val="F1F4FD"/>
              </a:gs>
              <a:gs pos="0">
                <a:srgbClr val="F1FDFD"/>
              </a:gs>
            </a:gsLst>
            <a:lin ang="5400000" scaled="1"/>
          </a:gradFill>
          <a:ln w="19050">
            <a:gradFill>
              <a:gsLst>
                <a:gs pos="100000">
                  <a:srgbClr val="6D8BED"/>
                </a:gs>
                <a:gs pos="0">
                  <a:srgbClr val="214792"/>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Manrope" pitchFamily="2" charset="0"/>
              <a:cs typeface="Segoe Sans Text" pitchFamily="2" charset="0"/>
            </a:endParaRPr>
          </a:p>
        </p:txBody>
      </p:sp>
      <p:sp>
        <p:nvSpPr>
          <p:cNvPr id="29" name="Title 1">
            <a:extLst>
              <a:ext uri="{FF2B5EF4-FFF2-40B4-BE49-F238E27FC236}">
                <a16:creationId xmlns:a16="http://schemas.microsoft.com/office/drawing/2014/main" id="{5CA881FB-84CC-26FE-DCA0-9AB8DF752AB5}"/>
              </a:ext>
            </a:extLst>
          </p:cNvPr>
          <p:cNvSpPr txBox="1">
            <a:spLocks/>
          </p:cNvSpPr>
          <p:nvPr/>
        </p:nvSpPr>
        <p:spPr>
          <a:xfrm>
            <a:off x="588263" y="613930"/>
            <a:ext cx="11018520" cy="553998"/>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pPr>
              <a:buNone/>
            </a:pPr>
            <a:r>
              <a:rPr lang="en-CA" sz="2800" dirty="0">
                <a:solidFill>
                  <a:srgbClr val="214792"/>
                </a:solidFill>
                <a:latin typeface="Manrope ExtraBold" pitchFamily="2" charset="0"/>
              </a:rPr>
              <a:t>Subscription Billing Suite Bundle for D365 Business Central.</a:t>
            </a:r>
            <a:endParaRPr lang="en-US" sz="2800" dirty="0">
              <a:solidFill>
                <a:srgbClr val="214792"/>
              </a:solidFill>
              <a:latin typeface="Manrope ExtraBold" pitchFamily="2" charset="0"/>
            </a:endParaRPr>
          </a:p>
        </p:txBody>
      </p:sp>
      <p:sp>
        <p:nvSpPr>
          <p:cNvPr id="30" name="Title 7">
            <a:extLst>
              <a:ext uri="{FF2B5EF4-FFF2-40B4-BE49-F238E27FC236}">
                <a16:creationId xmlns:a16="http://schemas.microsoft.com/office/drawing/2014/main" id="{8DB77FA6-3B85-1BAE-735D-A9502D54BBE2}"/>
              </a:ext>
            </a:extLst>
          </p:cNvPr>
          <p:cNvSpPr txBox="1">
            <a:spLocks/>
          </p:cNvSpPr>
          <p:nvPr/>
        </p:nvSpPr>
        <p:spPr>
          <a:xfrm>
            <a:off x="786235" y="1875059"/>
            <a:ext cx="10634240" cy="59266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lnSpc>
                <a:spcPts val="2420"/>
              </a:lnSpc>
            </a:pPr>
            <a:r>
              <a:rPr lang="en-US" sz="1600">
                <a:latin typeface="Manrope" pitchFamily="2" charset="0"/>
                <a:cs typeface="Segoe UI Semibold" panose="020B0702040204020203" pitchFamily="34" charset="0"/>
              </a:rPr>
              <a:t>Your business isn’t siloed, and neither should your billing be. With Binary Stream’s SBS Bundle, you get an end-to-end solution, from seamless billing to receivables, collections, customer communication, payments, and financial planning.</a:t>
            </a:r>
            <a:endParaRPr lang="en-US" sz="1500">
              <a:latin typeface="Manrope" pitchFamily="2" charset="0"/>
              <a:cs typeface="Segoe UI Semibold" panose="020B0702040204020203" pitchFamily="34" charset="0"/>
            </a:endParaRPr>
          </a:p>
        </p:txBody>
      </p:sp>
      <p:sp>
        <p:nvSpPr>
          <p:cNvPr id="9" name="TextBox 8">
            <a:extLst>
              <a:ext uri="{FF2B5EF4-FFF2-40B4-BE49-F238E27FC236}">
                <a16:creationId xmlns:a16="http://schemas.microsoft.com/office/drawing/2014/main" id="{40E39883-C770-1443-5E24-F70D28E6FD99}"/>
              </a:ext>
            </a:extLst>
          </p:cNvPr>
          <p:cNvSpPr txBox="1"/>
          <p:nvPr/>
        </p:nvSpPr>
        <p:spPr>
          <a:xfrm>
            <a:off x="750633" y="3314988"/>
            <a:ext cx="2003998" cy="584775"/>
          </a:xfrm>
          <a:prstGeom prst="rect">
            <a:avLst/>
          </a:prstGeom>
          <a:noFill/>
        </p:spPr>
        <p:txBody>
          <a:bodyPr wrap="square" lIns="91440" tIns="45720" rIns="91440" bIns="45720" anchor="t">
            <a:spAutoFit/>
          </a:bodyPr>
          <a:lstStyle/>
          <a:p>
            <a:pPr lvl="0"/>
            <a:r>
              <a:rPr lang="en-US" sz="1600">
                <a:solidFill>
                  <a:schemeClr val="accent1"/>
                </a:solidFill>
                <a:latin typeface="Manrope SemiBold" pitchFamily="2" charset="0"/>
                <a:cs typeface="Segoe UI Semibold" panose="020B0702040204020203" pitchFamily="34" charset="0"/>
              </a:rPr>
              <a:t>Subscription Billing</a:t>
            </a:r>
          </a:p>
        </p:txBody>
      </p:sp>
      <p:sp>
        <p:nvSpPr>
          <p:cNvPr id="10" name="TextBox 9">
            <a:extLst>
              <a:ext uri="{FF2B5EF4-FFF2-40B4-BE49-F238E27FC236}">
                <a16:creationId xmlns:a16="http://schemas.microsoft.com/office/drawing/2014/main" id="{2E0C8AA2-9154-A1A6-A96B-C2B68626E95E}"/>
              </a:ext>
            </a:extLst>
          </p:cNvPr>
          <p:cNvSpPr txBox="1"/>
          <p:nvPr/>
        </p:nvSpPr>
        <p:spPr>
          <a:xfrm>
            <a:off x="2938157" y="3314988"/>
            <a:ext cx="1714282" cy="584775"/>
          </a:xfrm>
          <a:prstGeom prst="rect">
            <a:avLst/>
          </a:prstGeom>
          <a:noFill/>
        </p:spPr>
        <p:txBody>
          <a:bodyPr wrap="square" lIns="91440" tIns="45720" rIns="91440" bIns="45720" anchor="t">
            <a:spAutoFit/>
          </a:bodyPr>
          <a:lstStyle/>
          <a:p>
            <a:pPr lvl="0"/>
            <a:r>
              <a:rPr lang="en-US" sz="1600">
                <a:solidFill>
                  <a:schemeClr val="accent1"/>
                </a:solidFill>
                <a:latin typeface="Manrope SemiBold" pitchFamily="2" charset="0"/>
                <a:cs typeface="Segoe UI Semibold" panose="020B0702040204020203" pitchFamily="34" charset="0"/>
              </a:rPr>
              <a:t>AR &amp; Collections</a:t>
            </a:r>
          </a:p>
        </p:txBody>
      </p:sp>
      <p:sp>
        <p:nvSpPr>
          <p:cNvPr id="11" name="TextBox 10">
            <a:extLst>
              <a:ext uri="{FF2B5EF4-FFF2-40B4-BE49-F238E27FC236}">
                <a16:creationId xmlns:a16="http://schemas.microsoft.com/office/drawing/2014/main" id="{44E8821B-F960-28E4-BAF3-6F007A45B8A4}"/>
              </a:ext>
            </a:extLst>
          </p:cNvPr>
          <p:cNvSpPr txBox="1"/>
          <p:nvPr/>
        </p:nvSpPr>
        <p:spPr>
          <a:xfrm>
            <a:off x="5167593" y="3314988"/>
            <a:ext cx="1221778" cy="584775"/>
          </a:xfrm>
          <a:prstGeom prst="rect">
            <a:avLst/>
          </a:prstGeom>
          <a:noFill/>
        </p:spPr>
        <p:txBody>
          <a:bodyPr wrap="square" lIns="91440" tIns="45720" rIns="91440" bIns="45720" anchor="t">
            <a:spAutoFit/>
          </a:bodyPr>
          <a:lstStyle/>
          <a:p>
            <a:pPr lvl="0"/>
            <a:r>
              <a:rPr lang="en-US" sz="1600">
                <a:solidFill>
                  <a:schemeClr val="accent1"/>
                </a:solidFill>
                <a:latin typeface="Manrope SemiBold" pitchFamily="2" charset="0"/>
                <a:cs typeface="Segoe UI Semibold" panose="020B0702040204020203" pitchFamily="34" charset="0"/>
              </a:rPr>
              <a:t>eMailer Manager</a:t>
            </a:r>
          </a:p>
        </p:txBody>
      </p:sp>
      <p:sp>
        <p:nvSpPr>
          <p:cNvPr id="12" name="TextBox 11">
            <a:extLst>
              <a:ext uri="{FF2B5EF4-FFF2-40B4-BE49-F238E27FC236}">
                <a16:creationId xmlns:a16="http://schemas.microsoft.com/office/drawing/2014/main" id="{8A254CF0-69D0-CFBF-C5A4-D937895DA638}"/>
              </a:ext>
            </a:extLst>
          </p:cNvPr>
          <p:cNvSpPr txBox="1"/>
          <p:nvPr/>
        </p:nvSpPr>
        <p:spPr>
          <a:xfrm>
            <a:off x="7340697" y="3314988"/>
            <a:ext cx="1506123" cy="338554"/>
          </a:xfrm>
          <a:prstGeom prst="rect">
            <a:avLst/>
          </a:prstGeom>
          <a:noFill/>
        </p:spPr>
        <p:txBody>
          <a:bodyPr wrap="square" lIns="91440" tIns="45720" rIns="91440" bIns="45720" anchor="t">
            <a:spAutoFit/>
          </a:bodyPr>
          <a:lstStyle/>
          <a:p>
            <a:pPr lvl="0"/>
            <a:r>
              <a:rPr lang="en-US" sz="1600">
                <a:solidFill>
                  <a:schemeClr val="accent1"/>
                </a:solidFill>
                <a:latin typeface="Manrope SemiBold" pitchFamily="2" charset="0"/>
                <a:cs typeface="Segoe UI Semibold" panose="020B0702040204020203" pitchFamily="34" charset="0"/>
              </a:rPr>
              <a:t>Portal</a:t>
            </a:r>
          </a:p>
        </p:txBody>
      </p:sp>
      <p:sp>
        <p:nvSpPr>
          <p:cNvPr id="13" name="TextBox 12">
            <a:extLst>
              <a:ext uri="{FF2B5EF4-FFF2-40B4-BE49-F238E27FC236}">
                <a16:creationId xmlns:a16="http://schemas.microsoft.com/office/drawing/2014/main" id="{88182640-038D-FBA3-47BE-907545F4E59A}"/>
              </a:ext>
            </a:extLst>
          </p:cNvPr>
          <p:cNvSpPr txBox="1"/>
          <p:nvPr/>
        </p:nvSpPr>
        <p:spPr>
          <a:xfrm>
            <a:off x="9446834" y="3314988"/>
            <a:ext cx="1171636" cy="584775"/>
          </a:xfrm>
          <a:prstGeom prst="rect">
            <a:avLst/>
          </a:prstGeom>
          <a:noFill/>
        </p:spPr>
        <p:txBody>
          <a:bodyPr wrap="square" lIns="91440" tIns="45720" rIns="91440" bIns="45720" anchor="t">
            <a:spAutoFit/>
          </a:bodyPr>
          <a:lstStyle/>
          <a:p>
            <a:pPr lvl="0"/>
            <a:r>
              <a:rPr lang="en-US" sz="1600">
                <a:solidFill>
                  <a:schemeClr val="accent1"/>
                </a:solidFill>
                <a:latin typeface="Manrope SemiBold" pitchFamily="2" charset="0"/>
                <a:cs typeface="Segoe UI Semibold" panose="020B0702040204020203" pitchFamily="34" charset="0"/>
              </a:rPr>
              <a:t>Solver Reports</a:t>
            </a:r>
          </a:p>
        </p:txBody>
      </p:sp>
      <p:sp>
        <p:nvSpPr>
          <p:cNvPr id="15" name="TextBox 14">
            <a:extLst>
              <a:ext uri="{FF2B5EF4-FFF2-40B4-BE49-F238E27FC236}">
                <a16:creationId xmlns:a16="http://schemas.microsoft.com/office/drawing/2014/main" id="{42DBFBC4-0545-5F41-06CA-080CDC552361}"/>
              </a:ext>
            </a:extLst>
          </p:cNvPr>
          <p:cNvSpPr txBox="1"/>
          <p:nvPr/>
        </p:nvSpPr>
        <p:spPr>
          <a:xfrm>
            <a:off x="750632" y="4067108"/>
            <a:ext cx="1901128" cy="1754326"/>
          </a:xfrm>
          <a:prstGeom prst="rect">
            <a:avLst/>
          </a:prstGeom>
          <a:noFill/>
        </p:spPr>
        <p:txBody>
          <a:bodyPr wrap="square">
            <a:spAutoFit/>
          </a:bodyPr>
          <a:lstStyle/>
          <a:p>
            <a:pPr lvl="0"/>
            <a:r>
              <a:rPr lang="en-US" sz="1200" b="0" i="0">
                <a:solidFill>
                  <a:schemeClr val="tx2"/>
                </a:solidFill>
                <a:latin typeface="Manrope" pitchFamily="2" charset="0"/>
              </a:rPr>
              <a:t>Streamline your subscription processes </a:t>
            </a:r>
          </a:p>
          <a:p>
            <a:pPr lvl="0"/>
            <a:r>
              <a:rPr lang="en-US" sz="1200" b="0" i="0">
                <a:solidFill>
                  <a:schemeClr val="tx2"/>
                </a:solidFill>
                <a:latin typeface="Manrope" pitchFamily="2" charset="0"/>
              </a:rPr>
              <a:t>and manage complex sales orders, handle contracts and automate subscription billing while streamlining revenue recognition functions. </a:t>
            </a:r>
            <a:endParaRPr lang="en-US" sz="1200" u="sng">
              <a:solidFill>
                <a:schemeClr val="tx2"/>
              </a:solidFill>
              <a:latin typeface="Manrope" pitchFamily="2" charset="0"/>
            </a:endParaRPr>
          </a:p>
        </p:txBody>
      </p:sp>
      <p:sp>
        <p:nvSpPr>
          <p:cNvPr id="17" name="TextBox 16">
            <a:extLst>
              <a:ext uri="{FF2B5EF4-FFF2-40B4-BE49-F238E27FC236}">
                <a16:creationId xmlns:a16="http://schemas.microsoft.com/office/drawing/2014/main" id="{DE885F0A-2149-4228-7028-09B469F592C7}"/>
              </a:ext>
            </a:extLst>
          </p:cNvPr>
          <p:cNvSpPr txBox="1"/>
          <p:nvPr/>
        </p:nvSpPr>
        <p:spPr>
          <a:xfrm>
            <a:off x="2968629" y="4060758"/>
            <a:ext cx="1862443" cy="1754326"/>
          </a:xfrm>
          <a:prstGeom prst="rect">
            <a:avLst/>
          </a:prstGeom>
          <a:noFill/>
        </p:spPr>
        <p:txBody>
          <a:bodyPr wrap="square">
            <a:spAutoFit/>
          </a:bodyPr>
          <a:lstStyle/>
          <a:p>
            <a:pPr lvl="0"/>
            <a:r>
              <a:rPr lang="en-US" sz="1200" b="0" i="0">
                <a:solidFill>
                  <a:schemeClr val="tx2"/>
                </a:solidFill>
                <a:latin typeface="Manrope" pitchFamily="2" charset="0"/>
              </a:rPr>
              <a:t>Improve cash flow and minimize Days Sales Outstanding (DSO) with our powerful AR &amp; Collections tool. It’s not just about getting paid—it’s about getting paid faster and more efficiently.</a:t>
            </a:r>
            <a:endParaRPr lang="en-US" sz="1200">
              <a:solidFill>
                <a:schemeClr val="tx2"/>
              </a:solidFill>
              <a:latin typeface="Manrope" pitchFamily="2" charset="0"/>
            </a:endParaRPr>
          </a:p>
        </p:txBody>
      </p:sp>
      <p:sp>
        <p:nvSpPr>
          <p:cNvPr id="19" name="TextBox 18">
            <a:extLst>
              <a:ext uri="{FF2B5EF4-FFF2-40B4-BE49-F238E27FC236}">
                <a16:creationId xmlns:a16="http://schemas.microsoft.com/office/drawing/2014/main" id="{3AC9AE33-2B7F-A72A-C474-A41C6DF81270}"/>
              </a:ext>
            </a:extLst>
          </p:cNvPr>
          <p:cNvSpPr txBox="1"/>
          <p:nvPr/>
        </p:nvSpPr>
        <p:spPr>
          <a:xfrm>
            <a:off x="5147940" y="4060758"/>
            <a:ext cx="1873288" cy="1569660"/>
          </a:xfrm>
          <a:prstGeom prst="rect">
            <a:avLst/>
          </a:prstGeom>
          <a:noFill/>
        </p:spPr>
        <p:txBody>
          <a:bodyPr wrap="square">
            <a:spAutoFit/>
          </a:bodyPr>
          <a:lstStyle/>
          <a:p>
            <a:pPr lvl="0"/>
            <a:r>
              <a:rPr lang="en-US" sz="1200" b="0" i="0">
                <a:solidFill>
                  <a:schemeClr val="tx2"/>
                </a:solidFill>
                <a:latin typeface="Manrope" pitchFamily="2" charset="0"/>
              </a:rPr>
              <a:t>Automate your customer communications with tailored messaging that engages customers at every stage of the billing cycle, ensuring clarity and satisfaction.</a:t>
            </a:r>
            <a:endParaRPr lang="en-US" sz="1200">
              <a:solidFill>
                <a:schemeClr val="tx2"/>
              </a:solidFill>
              <a:latin typeface="Manrope" pitchFamily="2" charset="0"/>
            </a:endParaRPr>
          </a:p>
        </p:txBody>
      </p:sp>
      <p:sp>
        <p:nvSpPr>
          <p:cNvPr id="21" name="TextBox 20">
            <a:extLst>
              <a:ext uri="{FF2B5EF4-FFF2-40B4-BE49-F238E27FC236}">
                <a16:creationId xmlns:a16="http://schemas.microsoft.com/office/drawing/2014/main" id="{11FB033F-1F9A-D8EC-2A6F-AB1E89B2B992}"/>
              </a:ext>
            </a:extLst>
          </p:cNvPr>
          <p:cNvSpPr txBox="1"/>
          <p:nvPr/>
        </p:nvSpPr>
        <p:spPr>
          <a:xfrm>
            <a:off x="7338096" y="4060758"/>
            <a:ext cx="1757583" cy="1569660"/>
          </a:xfrm>
          <a:prstGeom prst="rect">
            <a:avLst/>
          </a:prstGeom>
          <a:noFill/>
        </p:spPr>
        <p:txBody>
          <a:bodyPr wrap="square">
            <a:spAutoFit/>
          </a:bodyPr>
          <a:lstStyle/>
          <a:p>
            <a:pPr lvl="0"/>
            <a:r>
              <a:rPr lang="en-US" sz="1200" b="0" i="0">
                <a:solidFill>
                  <a:schemeClr val="tx2"/>
                </a:solidFill>
                <a:latin typeface="Manrope" pitchFamily="2" charset="0"/>
              </a:rPr>
              <a:t>Facilitate payment processes with a dedicated self-serve portal designed for customers to manage their subscriptions, view invoices, and make payments. </a:t>
            </a:r>
            <a:endParaRPr lang="en-US" sz="1200" u="sng">
              <a:solidFill>
                <a:schemeClr val="tx2"/>
              </a:solidFill>
              <a:latin typeface="Manrope" pitchFamily="2" charset="0"/>
            </a:endParaRPr>
          </a:p>
        </p:txBody>
      </p:sp>
      <p:sp>
        <p:nvSpPr>
          <p:cNvPr id="23" name="TextBox 22">
            <a:extLst>
              <a:ext uri="{FF2B5EF4-FFF2-40B4-BE49-F238E27FC236}">
                <a16:creationId xmlns:a16="http://schemas.microsoft.com/office/drawing/2014/main" id="{621BBAB5-5E75-94C7-86CC-059DA9FB5E82}"/>
              </a:ext>
            </a:extLst>
          </p:cNvPr>
          <p:cNvSpPr txBox="1"/>
          <p:nvPr/>
        </p:nvSpPr>
        <p:spPr>
          <a:xfrm>
            <a:off x="9412544" y="4054408"/>
            <a:ext cx="1891726" cy="1938992"/>
          </a:xfrm>
          <a:prstGeom prst="rect">
            <a:avLst/>
          </a:prstGeom>
          <a:noFill/>
        </p:spPr>
        <p:txBody>
          <a:bodyPr wrap="square">
            <a:spAutoFit/>
          </a:bodyPr>
          <a:lstStyle/>
          <a:p>
            <a:pPr lvl="0"/>
            <a:r>
              <a:rPr lang="en-US" sz="1200" b="0" i="0">
                <a:solidFill>
                  <a:schemeClr val="tx2"/>
                </a:solidFill>
                <a:latin typeface="Manrope" pitchFamily="2" charset="0"/>
              </a:rPr>
              <a:t>Gain deep insights into your revenue KPIs with advanced dashboards and reporting. With Solver at your fingertips, you’re not just reacting to financial data—you’re strategically driving your business forward.</a:t>
            </a:r>
            <a:endParaRPr lang="en-US" sz="1200" u="sng">
              <a:solidFill>
                <a:schemeClr val="tx2"/>
              </a:solidFill>
              <a:latin typeface="Manrope" pitchFamily="2" charset="0"/>
            </a:endParaRPr>
          </a:p>
        </p:txBody>
      </p:sp>
      <p:cxnSp>
        <p:nvCxnSpPr>
          <p:cNvPr id="3" name="Straight Connector 2">
            <a:extLst>
              <a:ext uri="{FF2B5EF4-FFF2-40B4-BE49-F238E27FC236}">
                <a16:creationId xmlns:a16="http://schemas.microsoft.com/office/drawing/2014/main" id="{CA55C60E-066B-497B-661D-310E97B467D4}"/>
              </a:ext>
              <a:ext uri="{C183D7F6-B498-43B3-948B-1728B52AA6E4}">
                <adec:decorative xmlns:adec="http://schemas.microsoft.com/office/drawing/2017/decorative" val="1"/>
              </a:ext>
            </a:extLst>
          </p:cNvPr>
          <p:cNvCxnSpPr/>
          <p:nvPr/>
        </p:nvCxnSpPr>
        <p:spPr>
          <a:xfrm>
            <a:off x="2810195" y="3282835"/>
            <a:ext cx="0" cy="2316480"/>
          </a:xfrm>
          <a:prstGeom prst="line">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 name="Straight Connector 4">
            <a:extLst>
              <a:ext uri="{FF2B5EF4-FFF2-40B4-BE49-F238E27FC236}">
                <a16:creationId xmlns:a16="http://schemas.microsoft.com/office/drawing/2014/main" id="{30D983CE-2FB6-B638-C9A3-0B637AA36354}"/>
              </a:ext>
              <a:ext uri="{C183D7F6-B498-43B3-948B-1728B52AA6E4}">
                <adec:decorative xmlns:adec="http://schemas.microsoft.com/office/drawing/2017/decorative" val="1"/>
              </a:ext>
            </a:extLst>
          </p:cNvPr>
          <p:cNvCxnSpPr/>
          <p:nvPr/>
        </p:nvCxnSpPr>
        <p:spPr>
          <a:xfrm>
            <a:off x="4989506" y="3237115"/>
            <a:ext cx="0" cy="2316480"/>
          </a:xfrm>
          <a:prstGeom prst="line">
            <a:avLst/>
          </a:prstGeom>
          <a:solidFill>
            <a:schemeClr val="bg1">
              <a:alpha val="80000"/>
            </a:schemeClr>
          </a:solidFill>
          <a:ln w="15875">
            <a:gradFill>
              <a:gsLst>
                <a:gs pos="0">
                  <a:srgbClr val="6D8BED"/>
                </a:gs>
                <a:gs pos="100000">
                  <a:srgbClr val="82EAF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4" name="Straight Connector 13">
            <a:extLst>
              <a:ext uri="{FF2B5EF4-FFF2-40B4-BE49-F238E27FC236}">
                <a16:creationId xmlns:a16="http://schemas.microsoft.com/office/drawing/2014/main" id="{293C6C76-8CC9-51B0-4896-613B5A7BDAA5}"/>
              </a:ext>
              <a:ext uri="{C183D7F6-B498-43B3-948B-1728B52AA6E4}">
                <adec:decorative xmlns:adec="http://schemas.microsoft.com/office/drawing/2017/decorative" val="1"/>
              </a:ext>
            </a:extLst>
          </p:cNvPr>
          <p:cNvCxnSpPr/>
          <p:nvPr/>
        </p:nvCxnSpPr>
        <p:spPr>
          <a:xfrm>
            <a:off x="7179662" y="3313315"/>
            <a:ext cx="0" cy="2316480"/>
          </a:xfrm>
          <a:prstGeom prst="line">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6" name="Straight Connector 15">
            <a:extLst>
              <a:ext uri="{FF2B5EF4-FFF2-40B4-BE49-F238E27FC236}">
                <a16:creationId xmlns:a16="http://schemas.microsoft.com/office/drawing/2014/main" id="{402C7A62-4547-E0C4-4780-DF4C3BECADD4}"/>
              </a:ext>
              <a:ext uri="{C183D7F6-B498-43B3-948B-1728B52AA6E4}">
                <adec:decorative xmlns:adec="http://schemas.microsoft.com/office/drawing/2017/decorative" val="1"/>
              </a:ext>
            </a:extLst>
          </p:cNvPr>
          <p:cNvCxnSpPr/>
          <p:nvPr/>
        </p:nvCxnSpPr>
        <p:spPr>
          <a:xfrm>
            <a:off x="9254113" y="3267595"/>
            <a:ext cx="0" cy="2316480"/>
          </a:xfrm>
          <a:prstGeom prst="line">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22" name="Graphic 21">
            <a:extLst>
              <a:ext uri="{FF2B5EF4-FFF2-40B4-BE49-F238E27FC236}">
                <a16:creationId xmlns:a16="http://schemas.microsoft.com/office/drawing/2014/main" id="{E242BB3D-09A8-5A0D-D39B-D597038908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9440" y="2891790"/>
            <a:ext cx="277750" cy="249975"/>
          </a:xfrm>
          <a:prstGeom prst="rect">
            <a:avLst/>
          </a:prstGeom>
        </p:spPr>
      </p:pic>
      <p:pic>
        <p:nvPicPr>
          <p:cNvPr id="24" name="Graphic 23">
            <a:extLst>
              <a:ext uri="{FF2B5EF4-FFF2-40B4-BE49-F238E27FC236}">
                <a16:creationId xmlns:a16="http://schemas.microsoft.com/office/drawing/2014/main" id="{63A5DB47-FA82-0D0B-09CE-6EAE8478207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250600" y="2897742"/>
            <a:ext cx="277750" cy="238071"/>
          </a:xfrm>
          <a:prstGeom prst="rect">
            <a:avLst/>
          </a:prstGeom>
        </p:spPr>
      </p:pic>
      <p:sp>
        <p:nvSpPr>
          <p:cNvPr id="31" name="Graphic 24">
            <a:extLst>
              <a:ext uri="{FF2B5EF4-FFF2-40B4-BE49-F238E27FC236}">
                <a16:creationId xmlns:a16="http://schemas.microsoft.com/office/drawing/2014/main" id="{1CBCF649-049B-D5FE-9B1A-99A3E4311A0B}"/>
              </a:ext>
            </a:extLst>
          </p:cNvPr>
          <p:cNvSpPr/>
          <p:nvPr/>
        </p:nvSpPr>
        <p:spPr>
          <a:xfrm>
            <a:off x="9574071" y="2891790"/>
            <a:ext cx="226167" cy="249082"/>
          </a:xfrm>
          <a:custGeom>
            <a:avLst/>
            <a:gdLst>
              <a:gd name="connsiteX0" fmla="*/ 130939 w 226167"/>
              <a:gd name="connsiteY0" fmla="*/ 0 h 249082"/>
              <a:gd name="connsiteX1" fmla="*/ 130939 w 226167"/>
              <a:gd name="connsiteY1" fmla="*/ 71421 h 249082"/>
              <a:gd name="connsiteX2" fmla="*/ 154746 w 226167"/>
              <a:gd name="connsiteY2" fmla="*/ 95229 h 249082"/>
              <a:gd name="connsiteX3" fmla="*/ 226167 w 226167"/>
              <a:gd name="connsiteY3" fmla="*/ 95229 h 249082"/>
              <a:gd name="connsiteX4" fmla="*/ 226167 w 226167"/>
              <a:gd name="connsiteY4" fmla="*/ 220216 h 249082"/>
              <a:gd name="connsiteX5" fmla="*/ 208312 w 226167"/>
              <a:gd name="connsiteY5" fmla="*/ 238071 h 249082"/>
              <a:gd name="connsiteX6" fmla="*/ 103561 w 226167"/>
              <a:gd name="connsiteY6" fmla="*/ 238071 h 249082"/>
              <a:gd name="connsiteX7" fmla="*/ 134510 w 226167"/>
              <a:gd name="connsiteY7" fmla="*/ 207122 h 249082"/>
              <a:gd name="connsiteX8" fmla="*/ 134510 w 226167"/>
              <a:gd name="connsiteY8" fmla="*/ 207122 h 249082"/>
              <a:gd name="connsiteX9" fmla="*/ 139271 w 226167"/>
              <a:gd name="connsiteY9" fmla="*/ 202361 h 249082"/>
              <a:gd name="connsiteX10" fmla="*/ 139271 w 226167"/>
              <a:gd name="connsiteY10" fmla="*/ 124988 h 249082"/>
              <a:gd name="connsiteX11" fmla="*/ 72612 w 226167"/>
              <a:gd name="connsiteY11" fmla="*/ 116655 h 249082"/>
              <a:gd name="connsiteX12" fmla="*/ 36901 w 226167"/>
              <a:gd name="connsiteY12" fmla="*/ 109513 h 249082"/>
              <a:gd name="connsiteX13" fmla="*/ 36901 w 226167"/>
              <a:gd name="connsiteY13" fmla="*/ 17855 h 249082"/>
              <a:gd name="connsiteX14" fmla="*/ 53566 w 226167"/>
              <a:gd name="connsiteY14" fmla="*/ 0 h 249082"/>
              <a:gd name="connsiteX15" fmla="*/ 130939 w 226167"/>
              <a:gd name="connsiteY15" fmla="*/ 0 h 249082"/>
              <a:gd name="connsiteX16" fmla="*/ 130939 w 226167"/>
              <a:gd name="connsiteY16" fmla="*/ 0 h 249082"/>
              <a:gd name="connsiteX17" fmla="*/ 148794 w 226167"/>
              <a:gd name="connsiteY17" fmla="*/ 5952 h 249082"/>
              <a:gd name="connsiteX18" fmla="*/ 148794 w 226167"/>
              <a:gd name="connsiteY18" fmla="*/ 71421 h 249082"/>
              <a:gd name="connsiteX19" fmla="*/ 154746 w 226167"/>
              <a:gd name="connsiteY19" fmla="*/ 77373 h 249082"/>
              <a:gd name="connsiteX20" fmla="*/ 220215 w 226167"/>
              <a:gd name="connsiteY20" fmla="*/ 77373 h 249082"/>
              <a:gd name="connsiteX21" fmla="*/ 148794 w 226167"/>
              <a:gd name="connsiteY21" fmla="*/ 5952 h 249082"/>
              <a:gd name="connsiteX22" fmla="*/ 13094 w 226167"/>
              <a:gd name="connsiteY22" fmla="*/ 133320 h 249082"/>
              <a:gd name="connsiteX23" fmla="*/ 72612 w 226167"/>
              <a:gd name="connsiteY23" fmla="*/ 132130 h 249082"/>
              <a:gd name="connsiteX24" fmla="*/ 133320 w 226167"/>
              <a:gd name="connsiteY24" fmla="*/ 135701 h 249082"/>
              <a:gd name="connsiteX25" fmla="*/ 144033 w 226167"/>
              <a:gd name="connsiteY25" fmla="*/ 166650 h 249082"/>
              <a:gd name="connsiteX26" fmla="*/ 120226 w 226167"/>
              <a:gd name="connsiteY26" fmla="*/ 166650 h 249082"/>
              <a:gd name="connsiteX27" fmla="*/ 111893 w 226167"/>
              <a:gd name="connsiteY27" fmla="*/ 158318 h 249082"/>
              <a:gd name="connsiteX28" fmla="*/ 82134 w 226167"/>
              <a:gd name="connsiteY28" fmla="*/ 158318 h 249082"/>
              <a:gd name="connsiteX29" fmla="*/ 82134 w 226167"/>
              <a:gd name="connsiteY29" fmla="*/ 158318 h 249082"/>
              <a:gd name="connsiteX30" fmla="*/ 76183 w 226167"/>
              <a:gd name="connsiteY30" fmla="*/ 165460 h 249082"/>
              <a:gd name="connsiteX31" fmla="*/ 67850 w 226167"/>
              <a:gd name="connsiteY31" fmla="*/ 152366 h 249082"/>
              <a:gd name="connsiteX32" fmla="*/ 39282 w 226167"/>
              <a:gd name="connsiteY32" fmla="*/ 146414 h 249082"/>
              <a:gd name="connsiteX33" fmla="*/ 32140 w 226167"/>
              <a:gd name="connsiteY33" fmla="*/ 154746 h 249082"/>
              <a:gd name="connsiteX34" fmla="*/ 26188 w 226167"/>
              <a:gd name="connsiteY34" fmla="*/ 166650 h 249082"/>
              <a:gd name="connsiteX35" fmla="*/ 0 w 226167"/>
              <a:gd name="connsiteY35" fmla="*/ 166650 h 249082"/>
              <a:gd name="connsiteX36" fmla="*/ 11904 w 226167"/>
              <a:gd name="connsiteY36" fmla="*/ 133320 h 249082"/>
              <a:gd name="connsiteX37" fmla="*/ 26188 w 226167"/>
              <a:gd name="connsiteY37" fmla="*/ 208313 h 249082"/>
              <a:gd name="connsiteX38" fmla="*/ 64279 w 226167"/>
              <a:gd name="connsiteY38" fmla="*/ 246404 h 249082"/>
              <a:gd name="connsiteX39" fmla="*/ 77373 w 226167"/>
              <a:gd name="connsiteY39" fmla="*/ 246404 h 249082"/>
              <a:gd name="connsiteX40" fmla="*/ 77373 w 226167"/>
              <a:gd name="connsiteY40" fmla="*/ 246404 h 249082"/>
              <a:gd name="connsiteX41" fmla="*/ 115464 w 226167"/>
              <a:gd name="connsiteY41" fmla="*/ 208313 h 249082"/>
              <a:gd name="connsiteX42" fmla="*/ 90467 w 226167"/>
              <a:gd name="connsiteY42" fmla="*/ 208313 h 249082"/>
              <a:gd name="connsiteX43" fmla="*/ 85705 w 226167"/>
              <a:gd name="connsiteY43" fmla="*/ 213074 h 249082"/>
              <a:gd name="connsiteX44" fmla="*/ 55947 w 226167"/>
              <a:gd name="connsiteY44" fmla="*/ 214264 h 249082"/>
              <a:gd name="connsiteX45" fmla="*/ 52376 w 226167"/>
              <a:gd name="connsiteY45" fmla="*/ 210693 h 249082"/>
              <a:gd name="connsiteX46" fmla="*/ 49995 w 226167"/>
              <a:gd name="connsiteY46" fmla="*/ 208313 h 249082"/>
              <a:gd name="connsiteX47" fmla="*/ 23807 w 226167"/>
              <a:gd name="connsiteY47" fmla="*/ 208313 h 249082"/>
              <a:gd name="connsiteX48" fmla="*/ 23807 w 226167"/>
              <a:gd name="connsiteY48" fmla="*/ 208313 h 249082"/>
              <a:gd name="connsiteX49" fmla="*/ 54756 w 226167"/>
              <a:gd name="connsiteY49" fmla="*/ 158318 h 249082"/>
              <a:gd name="connsiteX50" fmla="*/ 42853 w 226167"/>
              <a:gd name="connsiteY50" fmla="*/ 155937 h 249082"/>
              <a:gd name="connsiteX51" fmla="*/ 39282 w 226167"/>
              <a:gd name="connsiteY51" fmla="*/ 159508 h 249082"/>
              <a:gd name="connsiteX52" fmla="*/ 29759 w 226167"/>
              <a:gd name="connsiteY52" fmla="*/ 178554 h 249082"/>
              <a:gd name="connsiteX53" fmla="*/ 9523 w 226167"/>
              <a:gd name="connsiteY53" fmla="*/ 178554 h 249082"/>
              <a:gd name="connsiteX54" fmla="*/ 0 w 226167"/>
              <a:gd name="connsiteY54" fmla="*/ 188076 h 249082"/>
              <a:gd name="connsiteX55" fmla="*/ 9523 w 226167"/>
              <a:gd name="connsiteY55" fmla="*/ 197599 h 249082"/>
              <a:gd name="connsiteX56" fmla="*/ 35711 w 226167"/>
              <a:gd name="connsiteY56" fmla="*/ 197599 h 249082"/>
              <a:gd name="connsiteX57" fmla="*/ 44043 w 226167"/>
              <a:gd name="connsiteY57" fmla="*/ 192838 h 249082"/>
              <a:gd name="connsiteX58" fmla="*/ 48804 w 226167"/>
              <a:gd name="connsiteY58" fmla="*/ 183315 h 249082"/>
              <a:gd name="connsiteX59" fmla="*/ 64279 w 226167"/>
              <a:gd name="connsiteY59" fmla="*/ 205932 h 249082"/>
              <a:gd name="connsiteX60" fmla="*/ 76183 w 226167"/>
              <a:gd name="connsiteY60" fmla="*/ 208313 h 249082"/>
              <a:gd name="connsiteX61" fmla="*/ 77373 w 226167"/>
              <a:gd name="connsiteY61" fmla="*/ 207122 h 249082"/>
              <a:gd name="connsiteX62" fmla="*/ 95228 w 226167"/>
              <a:gd name="connsiteY62" fmla="*/ 186886 h 249082"/>
              <a:gd name="connsiteX63" fmla="*/ 103561 w 226167"/>
              <a:gd name="connsiteY63" fmla="*/ 195219 h 249082"/>
              <a:gd name="connsiteX64" fmla="*/ 109512 w 226167"/>
              <a:gd name="connsiteY64" fmla="*/ 197599 h 249082"/>
              <a:gd name="connsiteX65" fmla="*/ 133320 w 226167"/>
              <a:gd name="connsiteY65" fmla="*/ 197599 h 249082"/>
              <a:gd name="connsiteX66" fmla="*/ 142842 w 226167"/>
              <a:gd name="connsiteY66" fmla="*/ 188076 h 249082"/>
              <a:gd name="connsiteX67" fmla="*/ 133320 w 226167"/>
              <a:gd name="connsiteY67" fmla="*/ 178554 h 249082"/>
              <a:gd name="connsiteX68" fmla="*/ 113084 w 226167"/>
              <a:gd name="connsiteY68" fmla="*/ 178554 h 249082"/>
              <a:gd name="connsiteX69" fmla="*/ 101180 w 226167"/>
              <a:gd name="connsiteY69" fmla="*/ 166650 h 249082"/>
              <a:gd name="connsiteX70" fmla="*/ 88086 w 226167"/>
              <a:gd name="connsiteY70" fmla="*/ 166650 h 249082"/>
              <a:gd name="connsiteX71" fmla="*/ 88086 w 226167"/>
              <a:gd name="connsiteY71" fmla="*/ 166650 h 249082"/>
              <a:gd name="connsiteX72" fmla="*/ 71421 w 226167"/>
              <a:gd name="connsiteY72" fmla="*/ 184505 h 249082"/>
              <a:gd name="connsiteX73" fmla="*/ 53566 w 226167"/>
              <a:gd name="connsiteY73" fmla="*/ 158318 h 249082"/>
              <a:gd name="connsiteX74" fmla="*/ 53566 w 226167"/>
              <a:gd name="connsiteY74" fmla="*/ 158318 h 2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26167" h="249082">
                <a:moveTo>
                  <a:pt x="130939" y="0"/>
                </a:moveTo>
                <a:lnTo>
                  <a:pt x="130939" y="71421"/>
                </a:lnTo>
                <a:cubicBezTo>
                  <a:pt x="130939" y="84515"/>
                  <a:pt x="141652" y="95229"/>
                  <a:pt x="154746" y="95229"/>
                </a:cubicBezTo>
                <a:lnTo>
                  <a:pt x="226167" y="95229"/>
                </a:lnTo>
                <a:lnTo>
                  <a:pt x="226167" y="220216"/>
                </a:lnTo>
                <a:cubicBezTo>
                  <a:pt x="226167" y="229739"/>
                  <a:pt x="217835" y="238071"/>
                  <a:pt x="208312" y="238071"/>
                </a:cubicBezTo>
                <a:lnTo>
                  <a:pt x="103561" y="238071"/>
                </a:lnTo>
                <a:lnTo>
                  <a:pt x="134510" y="207122"/>
                </a:lnTo>
                <a:lnTo>
                  <a:pt x="134510" y="207122"/>
                </a:lnTo>
                <a:cubicBezTo>
                  <a:pt x="134510" y="207122"/>
                  <a:pt x="139271" y="202361"/>
                  <a:pt x="139271" y="202361"/>
                </a:cubicBezTo>
                <a:cubicBezTo>
                  <a:pt x="160698" y="180934"/>
                  <a:pt x="160698" y="146414"/>
                  <a:pt x="139271" y="124988"/>
                </a:cubicBezTo>
                <a:cubicBezTo>
                  <a:pt x="121416" y="107132"/>
                  <a:pt x="94038" y="103561"/>
                  <a:pt x="72612" y="116655"/>
                </a:cubicBezTo>
                <a:cubicBezTo>
                  <a:pt x="61898" y="109513"/>
                  <a:pt x="48804" y="107132"/>
                  <a:pt x="36901" y="109513"/>
                </a:cubicBezTo>
                <a:lnTo>
                  <a:pt x="36901" y="17855"/>
                </a:lnTo>
                <a:cubicBezTo>
                  <a:pt x="35711" y="8333"/>
                  <a:pt x="44043" y="0"/>
                  <a:pt x="53566" y="0"/>
                </a:cubicBezTo>
                <a:lnTo>
                  <a:pt x="130939" y="0"/>
                </a:lnTo>
                <a:lnTo>
                  <a:pt x="130939" y="0"/>
                </a:lnTo>
                <a:close/>
                <a:moveTo>
                  <a:pt x="148794" y="5952"/>
                </a:moveTo>
                <a:lnTo>
                  <a:pt x="148794" y="71421"/>
                </a:lnTo>
                <a:cubicBezTo>
                  <a:pt x="148794" y="74993"/>
                  <a:pt x="151175" y="77373"/>
                  <a:pt x="154746" y="77373"/>
                </a:cubicBezTo>
                <a:lnTo>
                  <a:pt x="220215" y="77373"/>
                </a:lnTo>
                <a:lnTo>
                  <a:pt x="148794" y="5952"/>
                </a:lnTo>
                <a:close/>
                <a:moveTo>
                  <a:pt x="13094" y="133320"/>
                </a:moveTo>
                <a:cubicBezTo>
                  <a:pt x="29759" y="116655"/>
                  <a:pt x="54756" y="116655"/>
                  <a:pt x="72612" y="132130"/>
                </a:cubicBezTo>
                <a:cubicBezTo>
                  <a:pt x="90467" y="116655"/>
                  <a:pt x="117845" y="117845"/>
                  <a:pt x="133320" y="135701"/>
                </a:cubicBezTo>
                <a:cubicBezTo>
                  <a:pt x="140462" y="144033"/>
                  <a:pt x="144033" y="154746"/>
                  <a:pt x="144033" y="166650"/>
                </a:cubicBezTo>
                <a:lnTo>
                  <a:pt x="120226" y="166650"/>
                </a:lnTo>
                <a:lnTo>
                  <a:pt x="111893" y="158318"/>
                </a:lnTo>
                <a:cubicBezTo>
                  <a:pt x="103561" y="149985"/>
                  <a:pt x="90467" y="149985"/>
                  <a:pt x="82134" y="158318"/>
                </a:cubicBezTo>
                <a:cubicBezTo>
                  <a:pt x="82134" y="158318"/>
                  <a:pt x="82134" y="158318"/>
                  <a:pt x="82134" y="158318"/>
                </a:cubicBezTo>
                <a:lnTo>
                  <a:pt x="76183" y="165460"/>
                </a:lnTo>
                <a:lnTo>
                  <a:pt x="67850" y="152366"/>
                </a:lnTo>
                <a:cubicBezTo>
                  <a:pt x="61898" y="142843"/>
                  <a:pt x="48804" y="140462"/>
                  <a:pt x="39282" y="146414"/>
                </a:cubicBezTo>
                <a:cubicBezTo>
                  <a:pt x="36901" y="148795"/>
                  <a:pt x="33330" y="151175"/>
                  <a:pt x="32140" y="154746"/>
                </a:cubicBezTo>
                <a:lnTo>
                  <a:pt x="26188" y="166650"/>
                </a:lnTo>
                <a:lnTo>
                  <a:pt x="0" y="166650"/>
                </a:lnTo>
                <a:cubicBezTo>
                  <a:pt x="0" y="154746"/>
                  <a:pt x="3571" y="142843"/>
                  <a:pt x="11904" y="133320"/>
                </a:cubicBezTo>
                <a:close/>
                <a:moveTo>
                  <a:pt x="26188" y="208313"/>
                </a:moveTo>
                <a:lnTo>
                  <a:pt x="64279" y="246404"/>
                </a:lnTo>
                <a:cubicBezTo>
                  <a:pt x="67850" y="249975"/>
                  <a:pt x="73802" y="249975"/>
                  <a:pt x="77373" y="246404"/>
                </a:cubicBezTo>
                <a:lnTo>
                  <a:pt x="77373" y="246404"/>
                </a:lnTo>
                <a:lnTo>
                  <a:pt x="115464" y="208313"/>
                </a:lnTo>
                <a:lnTo>
                  <a:pt x="90467" y="208313"/>
                </a:lnTo>
                <a:lnTo>
                  <a:pt x="85705" y="213074"/>
                </a:lnTo>
                <a:cubicBezTo>
                  <a:pt x="78563" y="221406"/>
                  <a:pt x="64279" y="222597"/>
                  <a:pt x="55947" y="214264"/>
                </a:cubicBezTo>
                <a:cubicBezTo>
                  <a:pt x="54756" y="213074"/>
                  <a:pt x="53566" y="211884"/>
                  <a:pt x="52376" y="210693"/>
                </a:cubicBezTo>
                <a:lnTo>
                  <a:pt x="49995" y="208313"/>
                </a:lnTo>
                <a:lnTo>
                  <a:pt x="23807" y="208313"/>
                </a:lnTo>
                <a:lnTo>
                  <a:pt x="23807" y="208313"/>
                </a:lnTo>
                <a:close/>
                <a:moveTo>
                  <a:pt x="54756" y="158318"/>
                </a:moveTo>
                <a:cubicBezTo>
                  <a:pt x="52376" y="154746"/>
                  <a:pt x="46424" y="153556"/>
                  <a:pt x="42853" y="155937"/>
                </a:cubicBezTo>
                <a:cubicBezTo>
                  <a:pt x="41662" y="155937"/>
                  <a:pt x="40472" y="158318"/>
                  <a:pt x="39282" y="159508"/>
                </a:cubicBezTo>
                <a:lnTo>
                  <a:pt x="29759" y="178554"/>
                </a:lnTo>
                <a:lnTo>
                  <a:pt x="9523" y="178554"/>
                </a:lnTo>
                <a:cubicBezTo>
                  <a:pt x="4761" y="178554"/>
                  <a:pt x="0" y="182125"/>
                  <a:pt x="0" y="188076"/>
                </a:cubicBezTo>
                <a:cubicBezTo>
                  <a:pt x="0" y="194028"/>
                  <a:pt x="3571" y="197599"/>
                  <a:pt x="9523" y="197599"/>
                </a:cubicBezTo>
                <a:lnTo>
                  <a:pt x="35711" y="197599"/>
                </a:lnTo>
                <a:cubicBezTo>
                  <a:pt x="39282" y="197599"/>
                  <a:pt x="41662" y="195219"/>
                  <a:pt x="44043" y="192838"/>
                </a:cubicBezTo>
                <a:lnTo>
                  <a:pt x="48804" y="183315"/>
                </a:lnTo>
                <a:lnTo>
                  <a:pt x="64279" y="205932"/>
                </a:lnTo>
                <a:cubicBezTo>
                  <a:pt x="66660" y="209503"/>
                  <a:pt x="72612" y="210693"/>
                  <a:pt x="76183" y="208313"/>
                </a:cubicBezTo>
                <a:cubicBezTo>
                  <a:pt x="76183" y="208313"/>
                  <a:pt x="76183" y="208313"/>
                  <a:pt x="77373" y="207122"/>
                </a:cubicBezTo>
                <a:lnTo>
                  <a:pt x="95228" y="186886"/>
                </a:lnTo>
                <a:lnTo>
                  <a:pt x="103561" y="195219"/>
                </a:lnTo>
                <a:cubicBezTo>
                  <a:pt x="104751" y="196409"/>
                  <a:pt x="107132" y="197599"/>
                  <a:pt x="109512" y="197599"/>
                </a:cubicBezTo>
                <a:lnTo>
                  <a:pt x="133320" y="197599"/>
                </a:lnTo>
                <a:cubicBezTo>
                  <a:pt x="138081" y="197599"/>
                  <a:pt x="142842" y="194028"/>
                  <a:pt x="142842" y="188076"/>
                </a:cubicBezTo>
                <a:cubicBezTo>
                  <a:pt x="142842" y="182125"/>
                  <a:pt x="139271" y="178554"/>
                  <a:pt x="133320" y="178554"/>
                </a:cubicBezTo>
                <a:lnTo>
                  <a:pt x="113084" y="178554"/>
                </a:lnTo>
                <a:lnTo>
                  <a:pt x="101180" y="166650"/>
                </a:lnTo>
                <a:cubicBezTo>
                  <a:pt x="97609" y="163079"/>
                  <a:pt x="91657" y="163079"/>
                  <a:pt x="88086" y="166650"/>
                </a:cubicBezTo>
                <a:cubicBezTo>
                  <a:pt x="84515" y="170221"/>
                  <a:pt x="88086" y="166650"/>
                  <a:pt x="88086" y="166650"/>
                </a:cubicBezTo>
                <a:lnTo>
                  <a:pt x="71421" y="184505"/>
                </a:lnTo>
                <a:lnTo>
                  <a:pt x="53566" y="158318"/>
                </a:lnTo>
                <a:lnTo>
                  <a:pt x="53566" y="158318"/>
                </a:lnTo>
                <a:close/>
              </a:path>
            </a:pathLst>
          </a:custGeom>
          <a:gradFill>
            <a:gsLst>
              <a:gs pos="0">
                <a:srgbClr val="6D8BED"/>
              </a:gs>
              <a:gs pos="100000">
                <a:srgbClr val="214792"/>
              </a:gs>
            </a:gsLst>
            <a:lin ang="0" scaled="1"/>
          </a:gradFill>
          <a:ln w="11530" cap="flat">
            <a:noFill/>
            <a:prstDash val="solid"/>
            <a:miter/>
          </a:ln>
        </p:spPr>
        <p:txBody>
          <a:bodyPr rtlCol="0" anchor="ctr"/>
          <a:lstStyle/>
          <a:p>
            <a:endParaRPr lang="en-US"/>
          </a:p>
        </p:txBody>
      </p:sp>
      <p:pic>
        <p:nvPicPr>
          <p:cNvPr id="26" name="Graphic 25">
            <a:extLst>
              <a:ext uri="{FF2B5EF4-FFF2-40B4-BE49-F238E27FC236}">
                <a16:creationId xmlns:a16="http://schemas.microsoft.com/office/drawing/2014/main" id="{66F1DC10-6D82-7541-26E9-B79F7C2AB1A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53019" y="2897742"/>
            <a:ext cx="291228" cy="291228"/>
          </a:xfrm>
          <a:prstGeom prst="rect">
            <a:avLst/>
          </a:prstGeom>
        </p:spPr>
      </p:pic>
      <p:pic>
        <p:nvPicPr>
          <p:cNvPr id="27" name="Graphic 26">
            <a:extLst>
              <a:ext uri="{FF2B5EF4-FFF2-40B4-BE49-F238E27FC236}">
                <a16:creationId xmlns:a16="http://schemas.microsoft.com/office/drawing/2014/main" id="{A348B7C1-273C-FC26-C427-58AE1BD7FB0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52696" y="2897742"/>
            <a:ext cx="299131" cy="314088"/>
          </a:xfrm>
          <a:prstGeom prst="rect">
            <a:avLst/>
          </a:prstGeom>
        </p:spPr>
      </p:pic>
    </p:spTree>
    <p:extLst>
      <p:ext uri="{BB962C8B-B14F-4D97-AF65-F5344CB8AC3E}">
        <p14:creationId xmlns:p14="http://schemas.microsoft.com/office/powerpoint/2010/main" val="33315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F632E-2428-2863-7361-C72798CD47A6}"/>
            </a:ext>
          </a:extLst>
        </p:cNvPr>
        <p:cNvGrpSpPr/>
        <p:nvPr/>
      </p:nvGrpSpPr>
      <p:grpSpPr>
        <a:xfrm>
          <a:off x="0" y="0"/>
          <a:ext cx="0" cy="0"/>
          <a:chOff x="0" y="0"/>
          <a:chExt cx="0" cy="0"/>
        </a:xfrm>
      </p:grpSpPr>
      <p:cxnSp>
        <p:nvCxnSpPr>
          <p:cNvPr id="81" name="Straight Connector 80">
            <a:extLst>
              <a:ext uri="{FF2B5EF4-FFF2-40B4-BE49-F238E27FC236}">
                <a16:creationId xmlns:a16="http://schemas.microsoft.com/office/drawing/2014/main" id="{5979999F-FF10-7A2A-C454-D8003BBAE4D5}"/>
              </a:ext>
            </a:extLst>
          </p:cNvPr>
          <p:cNvCxnSpPr>
            <a:cxnSpLocks/>
          </p:cNvCxnSpPr>
          <p:nvPr/>
        </p:nvCxnSpPr>
        <p:spPr>
          <a:xfrm flipH="1">
            <a:off x="6216919" y="1430783"/>
            <a:ext cx="59501" cy="4183772"/>
          </a:xfrm>
          <a:prstGeom prst="line">
            <a:avLst/>
          </a:prstGeom>
          <a:noFill/>
          <a:ln w="25400" cap="rnd" cmpd="sng" algn="ctr">
            <a:gradFill>
              <a:gsLst>
                <a:gs pos="100000">
                  <a:srgbClr val="6D8BED"/>
                </a:gs>
                <a:gs pos="0">
                  <a:srgbClr val="214792"/>
                </a:gs>
              </a:gsLst>
              <a:lin ang="2700000" scaled="0"/>
            </a:gradFill>
            <a:prstDash val="sysDash"/>
            <a:headEnd type="none" w="med" len="med"/>
            <a:tailEnd type="arrow" w="lg" len="sm"/>
          </a:ln>
          <a:effectLst/>
        </p:spPr>
      </p:cxnSp>
      <p:sp>
        <p:nvSpPr>
          <p:cNvPr id="79" name="Rounded Rectangle 155">
            <a:extLst>
              <a:ext uri="{FF2B5EF4-FFF2-40B4-BE49-F238E27FC236}">
                <a16:creationId xmlns:a16="http://schemas.microsoft.com/office/drawing/2014/main" id="{69F00CF0-7CFD-9652-DF03-46183EFA073C}"/>
              </a:ext>
              <a:ext uri="{C183D7F6-B498-43B3-948B-1728B52AA6E4}">
                <adec:decorative xmlns:adec="http://schemas.microsoft.com/office/drawing/2017/decorative" val="1"/>
              </a:ext>
            </a:extLst>
          </p:cNvPr>
          <p:cNvSpPr/>
          <p:nvPr/>
        </p:nvSpPr>
        <p:spPr bwMode="auto">
          <a:xfrm>
            <a:off x="1788014" y="1956955"/>
            <a:ext cx="8615973" cy="3390900"/>
          </a:xfrm>
          <a:prstGeom prst="roundRect">
            <a:avLst>
              <a:gd name="adj" fmla="val 4737"/>
            </a:avLst>
          </a:prstGeom>
          <a:noFill/>
          <a:ln w="25400" cap="rnd" cmpd="sng" algn="ctr">
            <a:gradFill>
              <a:gsLst>
                <a:gs pos="100000">
                  <a:srgbClr val="6D8BED"/>
                </a:gs>
                <a:gs pos="0">
                  <a:srgbClr val="214792"/>
                </a:gs>
              </a:gsLst>
              <a:lin ang="2700000" scaled="0"/>
            </a:gradFill>
            <a:prstDash val="sysDash"/>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endParaRPr kumimoji="0" lang="en-US" sz="1100" i="0" u="none" strike="noStrike" kern="0" cap="none" spc="0" normalizeH="0" baseline="0" noProof="0">
              <a:ln>
                <a:noFill/>
              </a:ln>
              <a:solidFill>
                <a:schemeClr val="tx2"/>
              </a:solidFill>
              <a:effectLst/>
              <a:uLnTx/>
              <a:uFillTx/>
              <a:latin typeface="Manrope SemiBold" pitchFamily="2" charset="0"/>
              <a:cs typeface="Segoe UI" pitchFamily="34" charset="0"/>
            </a:endParaRPr>
          </a:p>
        </p:txBody>
      </p:sp>
      <p:sp>
        <p:nvSpPr>
          <p:cNvPr id="2" name="Title 1">
            <a:extLst>
              <a:ext uri="{FF2B5EF4-FFF2-40B4-BE49-F238E27FC236}">
                <a16:creationId xmlns:a16="http://schemas.microsoft.com/office/drawing/2014/main" id="{0E0EFE6A-ED93-BB8D-7295-D2DE9D8D0EEA}"/>
              </a:ext>
            </a:extLst>
          </p:cNvPr>
          <p:cNvSpPr>
            <a:spLocks noGrp="1"/>
          </p:cNvSpPr>
          <p:nvPr>
            <p:ph type="title"/>
          </p:nvPr>
        </p:nvSpPr>
        <p:spPr>
          <a:xfrm>
            <a:off x="504826" y="0"/>
            <a:ext cx="8569902" cy="1325563"/>
          </a:xfrm>
        </p:spPr>
        <p:txBody>
          <a:bodyPr>
            <a:normAutofit/>
          </a:bodyPr>
          <a:lstStyle/>
          <a:p>
            <a:r>
              <a:rPr lang="en-US" sz="3800"/>
              <a:t>Subscription Billing Suite modules</a:t>
            </a:r>
            <a:r>
              <a:rPr lang="en-US" sz="3200"/>
              <a:t>.</a:t>
            </a:r>
          </a:p>
        </p:txBody>
      </p:sp>
      <p:sp>
        <p:nvSpPr>
          <p:cNvPr id="4" name="Rounded Rectangle 38">
            <a:extLst>
              <a:ext uri="{FF2B5EF4-FFF2-40B4-BE49-F238E27FC236}">
                <a16:creationId xmlns:a16="http://schemas.microsoft.com/office/drawing/2014/main" id="{C71B5523-0388-4BA8-ABBD-C1E4C3E847D0}"/>
              </a:ext>
              <a:ext uri="{C183D7F6-B498-43B3-948B-1728B52AA6E4}">
                <adec:decorative xmlns:adec="http://schemas.microsoft.com/office/drawing/2017/decorative" val="1"/>
              </a:ext>
            </a:extLst>
          </p:cNvPr>
          <p:cNvSpPr/>
          <p:nvPr/>
        </p:nvSpPr>
        <p:spPr bwMode="auto">
          <a:xfrm>
            <a:off x="661049" y="1258454"/>
            <a:ext cx="11240630" cy="5239328"/>
          </a:xfrm>
          <a:prstGeom prst="roundRect">
            <a:avLst>
              <a:gd name="adj" fmla="val 3641"/>
            </a:avLst>
          </a:prstGeom>
          <a:noFill/>
          <a:ln w="19050" cap="rnd">
            <a:gradFill flip="none" rotWithShape="1">
              <a:gsLst>
                <a:gs pos="0">
                  <a:srgbClr val="214792"/>
                </a:gs>
                <a:gs pos="100000">
                  <a:srgbClr val="6D8BED"/>
                </a:gs>
              </a:gsLst>
              <a:lin ang="18900000" scaled="1"/>
              <a:tileRect/>
            </a:gradFill>
            <a:headEnd type="arrow" w="lg" len="sm"/>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gradFill>
                <a:gsLst>
                  <a:gs pos="74138">
                    <a:srgbClr val="FFFFFF"/>
                  </a:gs>
                  <a:gs pos="55000">
                    <a:srgbClr val="FFFFFF"/>
                  </a:gs>
                </a:gsLst>
                <a:path path="circle">
                  <a:fillToRect l="100000" t="100000"/>
                </a:path>
              </a:gradFill>
              <a:effectLst/>
              <a:uLnTx/>
              <a:uFillTx/>
              <a:latin typeface="Segoe Sans Text Semibold" pitchFamily="2" charset="0"/>
              <a:ea typeface="+mn-ea"/>
              <a:cs typeface="Segoe Sans Text" pitchFamily="2" charset="0"/>
            </a:endParaRPr>
          </a:p>
        </p:txBody>
      </p:sp>
      <p:sp>
        <p:nvSpPr>
          <p:cNvPr id="25" name="Rounded Rectangle 30">
            <a:extLst>
              <a:ext uri="{FF2B5EF4-FFF2-40B4-BE49-F238E27FC236}">
                <a16:creationId xmlns:a16="http://schemas.microsoft.com/office/drawing/2014/main" id="{B5CC3BC8-B3FF-5D0D-5716-D070BD5FAF3D}"/>
              </a:ext>
              <a:ext uri="{C183D7F6-B498-43B3-948B-1728B52AA6E4}">
                <adec:decorative xmlns:adec="http://schemas.microsoft.com/office/drawing/2017/decorative" val="1"/>
              </a:ext>
            </a:extLst>
          </p:cNvPr>
          <p:cNvSpPr/>
          <p:nvPr/>
        </p:nvSpPr>
        <p:spPr bwMode="auto">
          <a:xfrm>
            <a:off x="956865" y="1370374"/>
            <a:ext cx="10579608" cy="1076890"/>
          </a:xfrm>
          <a:prstGeom prst="roundRect">
            <a:avLst>
              <a:gd name="adj" fmla="val 11654"/>
            </a:avLst>
          </a:prstGeom>
          <a:gradFill>
            <a:gsLst>
              <a:gs pos="100000">
                <a:srgbClr val="214792"/>
              </a:gs>
              <a:gs pos="0">
                <a:srgbClr val="6D8BED"/>
              </a:gs>
            </a:gsLst>
            <a:lin ang="2700000" scaled="0"/>
          </a:gra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anrope ExtraBold" pitchFamily="2" charset="0"/>
              <a:cs typeface="Segoe Sans Text" pitchFamily="2" charset="0"/>
            </a:endParaRPr>
          </a:p>
        </p:txBody>
      </p:sp>
      <p:pic>
        <p:nvPicPr>
          <p:cNvPr id="77" name="Picture 76">
            <a:extLst>
              <a:ext uri="{FF2B5EF4-FFF2-40B4-BE49-F238E27FC236}">
                <a16:creationId xmlns:a16="http://schemas.microsoft.com/office/drawing/2014/main" id="{CA1E9D82-EB77-B6DC-6C6D-3E1637E156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7841" y="1454728"/>
            <a:ext cx="2688877" cy="969815"/>
          </a:xfrm>
          <a:prstGeom prst="rect">
            <a:avLst/>
          </a:prstGeom>
        </p:spPr>
      </p:pic>
      <p:sp>
        <p:nvSpPr>
          <p:cNvPr id="16" name="Rounded Rectangle 155">
            <a:extLst>
              <a:ext uri="{FF2B5EF4-FFF2-40B4-BE49-F238E27FC236}">
                <a16:creationId xmlns:a16="http://schemas.microsoft.com/office/drawing/2014/main" id="{B53E2867-3985-386B-7509-F598558F5CA4}"/>
              </a:ext>
              <a:ext uri="{C183D7F6-B498-43B3-948B-1728B52AA6E4}">
                <adec:decorative xmlns:adec="http://schemas.microsoft.com/office/drawing/2017/decorative" val="1"/>
              </a:ext>
            </a:extLst>
          </p:cNvPr>
          <p:cNvSpPr/>
          <p:nvPr/>
        </p:nvSpPr>
        <p:spPr bwMode="auto">
          <a:xfrm>
            <a:off x="952570" y="2739735"/>
            <a:ext cx="3328416" cy="3465576"/>
          </a:xfrm>
          <a:prstGeom prst="roundRect">
            <a:avLst>
              <a:gd name="adj" fmla="val 4737"/>
            </a:avLst>
          </a:prstGeom>
          <a:solidFill>
            <a:schemeClr val="bg1"/>
          </a:solidFill>
          <a:ln w="25400" cap="rnd" cmpd="sng" algn="ctr">
            <a:gradFill>
              <a:gsLst>
                <a:gs pos="100000">
                  <a:srgbClr val="6D8BED"/>
                </a:gs>
                <a:gs pos="0">
                  <a:srgbClr val="6AE6ED"/>
                </a:gs>
              </a:gsLst>
              <a:lin ang="2700000" scaled="0"/>
            </a:gradFill>
            <a:prstDash val="solid"/>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indent="-171450" defTabSz="913927" fontAlgn="base">
              <a:lnSpc>
                <a:spcPts val="1520"/>
              </a:lnSpc>
              <a:spcBef>
                <a:spcPct val="0"/>
              </a:spcBef>
              <a:spcAft>
                <a:spcPct val="0"/>
              </a:spcAft>
              <a:buFont typeface="Arial" panose="020B0604020202020204" pitchFamily="34" charset="0"/>
              <a:buChar char="•"/>
              <a:tabLst>
                <a:tab pos="5195888" algn="l"/>
              </a:tabLst>
            </a:pPr>
            <a:endParaRPr lang="en-US" sz="1100" kern="0">
              <a:solidFill>
                <a:schemeClr val="tx2"/>
              </a:solidFill>
              <a:latin typeface="Manrope SemiBold" pitchFamily="2" charset="0"/>
              <a:cs typeface="Segoe UI" pitchFamily="34" charset="0"/>
            </a:endParaRPr>
          </a:p>
        </p:txBody>
      </p:sp>
      <p:sp>
        <p:nvSpPr>
          <p:cNvPr id="29" name="TextBox 28">
            <a:extLst>
              <a:ext uri="{FF2B5EF4-FFF2-40B4-BE49-F238E27FC236}">
                <a16:creationId xmlns:a16="http://schemas.microsoft.com/office/drawing/2014/main" id="{44F91985-5899-BB36-EF3D-B22B3C69E01E}"/>
              </a:ext>
            </a:extLst>
          </p:cNvPr>
          <p:cNvSpPr txBox="1"/>
          <p:nvPr/>
        </p:nvSpPr>
        <p:spPr>
          <a:xfrm>
            <a:off x="1205878" y="3072338"/>
            <a:ext cx="2908922" cy="553998"/>
          </a:xfrm>
          <a:prstGeom prst="rect">
            <a:avLst/>
          </a:prstGeom>
          <a:noFill/>
        </p:spPr>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lang="en-US" sz="1800" b="0" i="0" u="none" strike="noStrike" baseline="0">
                <a:solidFill>
                  <a:srgbClr val="004777"/>
                </a:solidFill>
                <a:latin typeface="Manrope SemiBold" pitchFamily="2" charset="0"/>
              </a:rPr>
              <a:t>Advanced Revenue and Expense Deferrals (ARED) </a:t>
            </a:r>
          </a:p>
        </p:txBody>
      </p:sp>
      <p:sp>
        <p:nvSpPr>
          <p:cNvPr id="3" name="TextBox 2">
            <a:extLst>
              <a:ext uri="{FF2B5EF4-FFF2-40B4-BE49-F238E27FC236}">
                <a16:creationId xmlns:a16="http://schemas.microsoft.com/office/drawing/2014/main" id="{7472EE30-4655-3651-28BB-11B31729C697}"/>
              </a:ext>
            </a:extLst>
          </p:cNvPr>
          <p:cNvSpPr txBox="1"/>
          <p:nvPr/>
        </p:nvSpPr>
        <p:spPr>
          <a:xfrm>
            <a:off x="1192024" y="3820760"/>
            <a:ext cx="2964340" cy="1107996"/>
          </a:xfrm>
          <a:prstGeom prst="rect">
            <a:avLst/>
          </a:prstGeom>
          <a:noFill/>
        </p:spPr>
        <p:txBody>
          <a:bodyPr wrap="square" lIns="0" tIns="0" rIns="0" bIns="0" rtlCol="0" anchor="ctr">
            <a:spAutoFit/>
          </a:bodyPr>
          <a:lstStyle/>
          <a:p>
            <a:endParaRPr lang="en-US" sz="1200" b="0" i="0" u="none" strike="noStrike" baseline="0">
              <a:solidFill>
                <a:srgbClr val="000000"/>
              </a:solidFill>
              <a:latin typeface="Manrope" pitchFamily="2" charset="0"/>
            </a:endParaRPr>
          </a:p>
          <a:p>
            <a:pPr marL="285750" indent="-285750">
              <a:buFont typeface="Arial" panose="020B0604020202020204" pitchFamily="34" charset="0"/>
              <a:buChar char="•"/>
            </a:pPr>
            <a:r>
              <a:rPr lang="en-US" sz="1200" b="0" i="0" u="none" strike="noStrike" baseline="0">
                <a:solidFill>
                  <a:srgbClr val="381D95"/>
                </a:solidFill>
                <a:latin typeface="Manrope" pitchFamily="2" charset="0"/>
              </a:rPr>
              <a:t>Line level deferrals: straight line and event-based</a:t>
            </a:r>
          </a:p>
          <a:p>
            <a:pPr marL="285750" indent="-285750">
              <a:buFont typeface="Arial" panose="020B0604020202020204" pitchFamily="34" charset="0"/>
              <a:buChar char="•"/>
            </a:pPr>
            <a:endParaRPr lang="en-US" sz="1200" b="0" i="0" u="none" strike="noStrike" baseline="0">
              <a:solidFill>
                <a:srgbClr val="381D95"/>
              </a:solidFill>
              <a:latin typeface="Manrope" pitchFamily="2" charset="0"/>
            </a:endParaRPr>
          </a:p>
          <a:p>
            <a:pPr marL="285750" indent="-285750">
              <a:buFont typeface="Arial" panose="020B0604020202020204" pitchFamily="34" charset="0"/>
              <a:buChar char="•"/>
            </a:pPr>
            <a:r>
              <a:rPr lang="en-US" sz="1200" b="0" i="0" u="none" strike="noStrike" baseline="0">
                <a:solidFill>
                  <a:srgbClr val="381D95"/>
                </a:solidFill>
                <a:latin typeface="Manrope" pitchFamily="2" charset="0"/>
              </a:rPr>
              <a:t>Reports – deferral balance, waterfall, declining balance</a:t>
            </a:r>
          </a:p>
        </p:txBody>
      </p:sp>
      <p:sp>
        <p:nvSpPr>
          <p:cNvPr id="7" name="Rounded Rectangle 155">
            <a:extLst>
              <a:ext uri="{FF2B5EF4-FFF2-40B4-BE49-F238E27FC236}">
                <a16:creationId xmlns:a16="http://schemas.microsoft.com/office/drawing/2014/main" id="{F31F76DC-4E21-CCAF-AF68-8DB0C2435805}"/>
              </a:ext>
              <a:ext uri="{C183D7F6-B498-43B3-948B-1728B52AA6E4}">
                <adec:decorative xmlns:adec="http://schemas.microsoft.com/office/drawing/2017/decorative" val="1"/>
              </a:ext>
            </a:extLst>
          </p:cNvPr>
          <p:cNvSpPr/>
          <p:nvPr/>
        </p:nvSpPr>
        <p:spPr bwMode="auto">
          <a:xfrm>
            <a:off x="8212352" y="2739735"/>
            <a:ext cx="3328416" cy="3465576"/>
          </a:xfrm>
          <a:prstGeom prst="roundRect">
            <a:avLst>
              <a:gd name="adj" fmla="val 4737"/>
            </a:avLst>
          </a:prstGeom>
          <a:solidFill>
            <a:schemeClr val="bg1"/>
          </a:solidFill>
          <a:ln w="25400" cap="rnd" cmpd="sng" algn="ctr">
            <a:gradFill>
              <a:gsLst>
                <a:gs pos="100000">
                  <a:srgbClr val="6D8BED"/>
                </a:gs>
                <a:gs pos="0">
                  <a:srgbClr val="6AE6ED"/>
                </a:gs>
              </a:gsLst>
              <a:lin ang="2700000" scaled="0"/>
            </a:gradFill>
            <a:prstDash val="solid"/>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endParaRPr kumimoji="0" lang="en-US" sz="1100" i="0" u="none" strike="noStrike" kern="0" cap="none" spc="0" normalizeH="0" baseline="0" noProof="0">
              <a:ln>
                <a:noFill/>
              </a:ln>
              <a:solidFill>
                <a:schemeClr val="tx2"/>
              </a:solidFill>
              <a:effectLst/>
              <a:uLnTx/>
              <a:uFillTx/>
              <a:latin typeface="Manrope SemiBold" pitchFamily="2" charset="0"/>
              <a:cs typeface="Segoe UI" pitchFamily="34" charset="0"/>
            </a:endParaRPr>
          </a:p>
        </p:txBody>
      </p:sp>
      <p:sp>
        <p:nvSpPr>
          <p:cNvPr id="8" name="TextBox 7">
            <a:extLst>
              <a:ext uri="{FF2B5EF4-FFF2-40B4-BE49-F238E27FC236}">
                <a16:creationId xmlns:a16="http://schemas.microsoft.com/office/drawing/2014/main" id="{425A6E86-E6DC-1D2C-AB06-8D10CEA1DCCF}"/>
              </a:ext>
            </a:extLst>
          </p:cNvPr>
          <p:cNvSpPr txBox="1"/>
          <p:nvPr/>
        </p:nvSpPr>
        <p:spPr>
          <a:xfrm>
            <a:off x="8465660" y="3072338"/>
            <a:ext cx="2908922" cy="553998"/>
          </a:xfrm>
          <a:prstGeom prst="rect">
            <a:avLst/>
          </a:prstGeom>
          <a:noFill/>
        </p:spPr>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lang="en-US" sz="1800" b="0" i="0" u="none" strike="noStrike" baseline="0">
                <a:solidFill>
                  <a:srgbClr val="004777"/>
                </a:solidFill>
                <a:latin typeface="Manrope SemiBold" pitchFamily="2" charset="0"/>
              </a:rPr>
              <a:t>Multi-Element Revenue Allocation (MERA)</a:t>
            </a:r>
          </a:p>
        </p:txBody>
      </p:sp>
      <p:sp>
        <p:nvSpPr>
          <p:cNvPr id="9" name="TextBox 8">
            <a:extLst>
              <a:ext uri="{FF2B5EF4-FFF2-40B4-BE49-F238E27FC236}">
                <a16:creationId xmlns:a16="http://schemas.microsoft.com/office/drawing/2014/main" id="{8EE6B547-AA50-A4AC-4600-170F6294BD1E}"/>
              </a:ext>
            </a:extLst>
          </p:cNvPr>
          <p:cNvSpPr txBox="1"/>
          <p:nvPr/>
        </p:nvSpPr>
        <p:spPr>
          <a:xfrm>
            <a:off x="8451806" y="3820760"/>
            <a:ext cx="2964340" cy="1477328"/>
          </a:xfrm>
          <a:prstGeom prst="rect">
            <a:avLst/>
          </a:prstGeom>
          <a:noFill/>
        </p:spPr>
        <p:txBody>
          <a:bodyPr wrap="square" lIns="0" tIns="0" rIns="0" bIns="0" rtlCol="0" anchor="ctr">
            <a:spAutoFit/>
          </a:bodyPr>
          <a:lstStyle/>
          <a:p>
            <a:pPr marL="171450" indent="-171450">
              <a:buFont typeface="Arial" panose="020B0604020202020204" pitchFamily="34" charset="0"/>
              <a:buChar char="•"/>
            </a:pPr>
            <a:r>
              <a:rPr lang="en-US" sz="1200" b="0" i="0" u="none" strike="noStrike" baseline="0">
                <a:solidFill>
                  <a:schemeClr val="tx2"/>
                </a:solidFill>
                <a:latin typeface="Manrope" pitchFamily="2" charset="0"/>
              </a:rPr>
              <a:t>Assist with revenue compliance for multi-performance obligation contracts (IFRS 15 &amp; ASC 606.</a:t>
            </a:r>
          </a:p>
          <a:p>
            <a:pPr marL="171450" indent="-171450">
              <a:buFont typeface="Arial" panose="020B0604020202020204" pitchFamily="34" charset="0"/>
              <a:buChar char="•"/>
            </a:pPr>
            <a:endParaRPr lang="en-US" sz="1200" b="0" i="0" u="none" strike="noStrike" baseline="0">
              <a:solidFill>
                <a:schemeClr val="tx2"/>
              </a:solidFill>
              <a:latin typeface="Manrope" pitchFamily="2" charset="0"/>
            </a:endParaRPr>
          </a:p>
          <a:p>
            <a:pPr marL="171450" indent="-171450">
              <a:buFont typeface="Arial" panose="020B0604020202020204" pitchFamily="34" charset="0"/>
              <a:buChar char="•"/>
            </a:pPr>
            <a:r>
              <a:rPr lang="en-US" sz="1200" b="0" i="0" u="none" strike="noStrike" baseline="0">
                <a:solidFill>
                  <a:schemeClr val="tx2"/>
                </a:solidFill>
                <a:latin typeface="Manrope" pitchFamily="2" charset="0"/>
              </a:rPr>
              <a:t>Revenue re-allocation.</a:t>
            </a:r>
          </a:p>
          <a:p>
            <a:pPr marL="171450" indent="-171450">
              <a:buFont typeface="Arial" panose="020B0604020202020204" pitchFamily="34" charset="0"/>
              <a:buChar char="•"/>
            </a:pPr>
            <a:endParaRPr lang="en-US" sz="1200" b="0" i="0" u="none" strike="noStrike" baseline="0">
              <a:solidFill>
                <a:schemeClr val="tx2"/>
              </a:solidFill>
              <a:latin typeface="Manrope" pitchFamily="2" charset="0"/>
            </a:endParaRPr>
          </a:p>
          <a:p>
            <a:pPr marL="171450" indent="-171450">
              <a:buFont typeface="Arial" panose="020B0604020202020204" pitchFamily="34" charset="0"/>
              <a:buChar char="•"/>
            </a:pPr>
            <a:r>
              <a:rPr lang="en-US" sz="1200" b="0" i="0" u="none" strike="noStrike" baseline="0">
                <a:solidFill>
                  <a:schemeClr val="tx2"/>
                </a:solidFill>
                <a:latin typeface="Manrope" pitchFamily="2" charset="0"/>
              </a:rPr>
              <a:t>Calculate and set up revenue-split contracts.</a:t>
            </a:r>
          </a:p>
        </p:txBody>
      </p:sp>
      <p:sp>
        <p:nvSpPr>
          <p:cNvPr id="10" name="Rounded Rectangle 155">
            <a:extLst>
              <a:ext uri="{FF2B5EF4-FFF2-40B4-BE49-F238E27FC236}">
                <a16:creationId xmlns:a16="http://schemas.microsoft.com/office/drawing/2014/main" id="{DD71D7C4-91A9-BA80-1805-5C194F63B2F4}"/>
              </a:ext>
              <a:ext uri="{C183D7F6-B498-43B3-948B-1728B52AA6E4}">
                <adec:decorative xmlns:adec="http://schemas.microsoft.com/office/drawing/2017/decorative" val="1"/>
              </a:ext>
            </a:extLst>
          </p:cNvPr>
          <p:cNvSpPr/>
          <p:nvPr/>
        </p:nvSpPr>
        <p:spPr bwMode="auto">
          <a:xfrm>
            <a:off x="4582461" y="2739737"/>
            <a:ext cx="3328416" cy="3465576"/>
          </a:xfrm>
          <a:prstGeom prst="roundRect">
            <a:avLst>
              <a:gd name="adj" fmla="val 4737"/>
            </a:avLst>
          </a:prstGeom>
          <a:solidFill>
            <a:schemeClr val="bg1"/>
          </a:solidFill>
          <a:ln w="25400" cap="rnd" cmpd="sng" algn="ctr">
            <a:gradFill>
              <a:gsLst>
                <a:gs pos="100000">
                  <a:srgbClr val="6D8BED"/>
                </a:gs>
                <a:gs pos="0">
                  <a:srgbClr val="6AE6ED"/>
                </a:gs>
              </a:gsLst>
              <a:lin ang="2700000" scaled="0"/>
            </a:gradFill>
            <a:prstDash val="solid"/>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endParaRPr kumimoji="0" lang="en-US" sz="1100" i="0" u="none" strike="noStrike" kern="0" cap="none" spc="0" normalizeH="0" baseline="0" noProof="0">
              <a:ln>
                <a:noFill/>
              </a:ln>
              <a:solidFill>
                <a:schemeClr val="tx2"/>
              </a:solidFill>
              <a:effectLst/>
              <a:uLnTx/>
              <a:uFillTx/>
              <a:latin typeface="Manrope SemiBold" pitchFamily="2" charset="0"/>
              <a:cs typeface="Segoe UI" pitchFamily="34" charset="0"/>
            </a:endParaRPr>
          </a:p>
        </p:txBody>
      </p:sp>
      <p:sp>
        <p:nvSpPr>
          <p:cNvPr id="11" name="TextBox 10">
            <a:extLst>
              <a:ext uri="{FF2B5EF4-FFF2-40B4-BE49-F238E27FC236}">
                <a16:creationId xmlns:a16="http://schemas.microsoft.com/office/drawing/2014/main" id="{31A3DED5-F9DA-4479-6395-F78D2889FD52}"/>
              </a:ext>
            </a:extLst>
          </p:cNvPr>
          <p:cNvSpPr txBox="1"/>
          <p:nvPr/>
        </p:nvSpPr>
        <p:spPr>
          <a:xfrm>
            <a:off x="4835769" y="3072338"/>
            <a:ext cx="2908922" cy="553998"/>
          </a:xfrm>
          <a:prstGeom prst="rect">
            <a:avLst/>
          </a:prstGeom>
          <a:noFill/>
        </p:spPr>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lang="en-US" sz="1800" b="0" i="0" u="none" strike="noStrike" baseline="0">
                <a:solidFill>
                  <a:srgbClr val="004777"/>
                </a:solidFill>
                <a:latin typeface="Manrope SemiBold" pitchFamily="2" charset="0"/>
              </a:rPr>
              <a:t>Advanced Recurring Contract Billing (ARCB)</a:t>
            </a:r>
          </a:p>
        </p:txBody>
      </p:sp>
      <p:sp>
        <p:nvSpPr>
          <p:cNvPr id="12" name="TextBox 11">
            <a:extLst>
              <a:ext uri="{FF2B5EF4-FFF2-40B4-BE49-F238E27FC236}">
                <a16:creationId xmlns:a16="http://schemas.microsoft.com/office/drawing/2014/main" id="{A515FACE-F7D4-BFD0-C4CA-11225F2B9B3B}"/>
              </a:ext>
            </a:extLst>
          </p:cNvPr>
          <p:cNvSpPr txBox="1"/>
          <p:nvPr/>
        </p:nvSpPr>
        <p:spPr>
          <a:xfrm>
            <a:off x="4821915" y="3820760"/>
            <a:ext cx="2964340" cy="2215991"/>
          </a:xfrm>
          <a:prstGeom prst="rect">
            <a:avLst/>
          </a:prstGeom>
          <a:noFill/>
        </p:spPr>
        <p:txBody>
          <a:bodyPr wrap="square" lIns="0" tIns="0" rIns="0" bIns="0" rtlCol="0" anchor="ctr">
            <a:spAutoFit/>
          </a:bodyPr>
          <a:lstStyle/>
          <a:p>
            <a:pPr marL="171450" indent="-171450">
              <a:buFont typeface="Arial" panose="020B0604020202020204" pitchFamily="34" charset="0"/>
              <a:buChar char="•"/>
            </a:pPr>
            <a:r>
              <a:rPr lang="en-US" sz="1200" b="0" i="0" u="none" strike="noStrike" baseline="0">
                <a:solidFill>
                  <a:schemeClr val="tx2"/>
                </a:solidFill>
                <a:latin typeface="Manrope" pitchFamily="2" charset="0"/>
              </a:rPr>
              <a:t>Complex billing management: usage-based, milestone, and revenue split.</a:t>
            </a:r>
          </a:p>
          <a:p>
            <a:pPr marL="171450" indent="-171450">
              <a:buFont typeface="Arial" panose="020B0604020202020204" pitchFamily="34" charset="0"/>
              <a:buChar char="•"/>
            </a:pPr>
            <a:endParaRPr lang="en-US" sz="1200" b="0" i="0" u="none" strike="noStrike" baseline="0">
              <a:solidFill>
                <a:schemeClr val="tx2"/>
              </a:solidFill>
              <a:latin typeface="Manrope" pitchFamily="2" charset="0"/>
            </a:endParaRPr>
          </a:p>
          <a:p>
            <a:pPr marL="171450" indent="-171450">
              <a:buFont typeface="Arial" panose="020B0604020202020204" pitchFamily="34" charset="0"/>
              <a:buChar char="•"/>
            </a:pPr>
            <a:r>
              <a:rPr lang="en-US" sz="1200" b="0" i="0" u="none" strike="noStrike" baseline="0">
                <a:solidFill>
                  <a:schemeClr val="tx2"/>
                </a:solidFill>
                <a:latin typeface="Manrope" pitchFamily="2" charset="0"/>
              </a:rPr>
              <a:t>Robust pricing models: flat, tiered, and price increases &amp; discounts.</a:t>
            </a:r>
          </a:p>
          <a:p>
            <a:pPr marL="171450" indent="-171450">
              <a:buFont typeface="Arial" panose="020B0604020202020204" pitchFamily="34" charset="0"/>
              <a:buChar char="•"/>
            </a:pPr>
            <a:endParaRPr lang="en-US" sz="1200" b="0" i="0" u="none" strike="noStrike" baseline="0">
              <a:solidFill>
                <a:schemeClr val="tx2"/>
              </a:solidFill>
              <a:latin typeface="Manrope" pitchFamily="2" charset="0"/>
            </a:endParaRPr>
          </a:p>
          <a:p>
            <a:pPr marL="171450" indent="-171450">
              <a:buFont typeface="Arial" panose="020B0604020202020204" pitchFamily="34" charset="0"/>
              <a:buChar char="•"/>
            </a:pPr>
            <a:r>
              <a:rPr lang="en-US" sz="1200" b="0" i="0" u="none" strike="noStrike" baseline="0">
                <a:solidFill>
                  <a:schemeClr val="tx2"/>
                </a:solidFill>
                <a:latin typeface="Manrope" pitchFamily="2" charset="0"/>
              </a:rPr>
              <a:t>Flexible invoicing intervals with automatic renewals.</a:t>
            </a:r>
          </a:p>
          <a:p>
            <a:pPr marL="171450" indent="-171450">
              <a:buFont typeface="Arial" panose="020B0604020202020204" pitchFamily="34" charset="0"/>
              <a:buChar char="•"/>
            </a:pPr>
            <a:endParaRPr lang="en-US" sz="1200" b="0" i="0" u="none" strike="noStrike" baseline="0">
              <a:solidFill>
                <a:schemeClr val="tx2"/>
              </a:solidFill>
              <a:latin typeface="Manrope" pitchFamily="2" charset="0"/>
            </a:endParaRPr>
          </a:p>
          <a:p>
            <a:pPr marL="171450" indent="-171450">
              <a:buFont typeface="Arial" panose="020B0604020202020204" pitchFamily="34" charset="0"/>
              <a:buChar char="•"/>
            </a:pPr>
            <a:r>
              <a:rPr lang="en-US" sz="1200" b="0" i="0" u="none" strike="noStrike" baseline="0">
                <a:solidFill>
                  <a:schemeClr val="tx2"/>
                </a:solidFill>
                <a:latin typeface="Manrope" pitchFamily="2" charset="0"/>
              </a:rPr>
              <a:t>Real-time reporting &amp; forecasting for monthly recurring revenue and renewals.</a:t>
            </a:r>
          </a:p>
        </p:txBody>
      </p:sp>
    </p:spTree>
    <p:extLst>
      <p:ext uri="{BB962C8B-B14F-4D97-AF65-F5344CB8AC3E}">
        <p14:creationId xmlns:p14="http://schemas.microsoft.com/office/powerpoint/2010/main" val="422664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6781F-5CA0-5EA0-7E1D-46B4804D4F3C}"/>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821A78-053F-8D69-A26D-5583C32D89B6}"/>
              </a:ext>
            </a:extLst>
          </p:cNvPr>
          <p:cNvSpPr/>
          <p:nvPr/>
        </p:nvSpPr>
        <p:spPr>
          <a:xfrm>
            <a:off x="473709" y="1394755"/>
            <a:ext cx="11320893" cy="5015569"/>
          </a:xfrm>
          <a:prstGeom prst="roundRect">
            <a:avLst>
              <a:gd name="adj" fmla="val 12559"/>
            </a:avLst>
          </a:prstGeom>
          <a:noFill/>
          <a:ln>
            <a:gradFill>
              <a:gsLst>
                <a:gs pos="0">
                  <a:srgbClr val="6D8BED"/>
                </a:gs>
                <a:gs pos="100000">
                  <a:srgbClr val="381D96"/>
                </a:gs>
              </a:gsLst>
              <a:lin ang="5400000" scaled="1"/>
            </a:gra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Top Corners Rounded 2">
            <a:extLst>
              <a:ext uri="{FF2B5EF4-FFF2-40B4-BE49-F238E27FC236}">
                <a16:creationId xmlns:a16="http://schemas.microsoft.com/office/drawing/2014/main" id="{284B803C-F8C2-6069-CE50-256DCF8F9844}"/>
              </a:ext>
            </a:extLst>
          </p:cNvPr>
          <p:cNvSpPr/>
          <p:nvPr/>
        </p:nvSpPr>
        <p:spPr>
          <a:xfrm>
            <a:off x="466724" y="1381125"/>
            <a:ext cx="11336656" cy="781050"/>
          </a:xfrm>
          <a:prstGeom prst="round2SameRect">
            <a:avLst>
              <a:gd name="adj1" fmla="val 50000"/>
              <a:gd name="adj2" fmla="val 0"/>
            </a:avLst>
          </a:prstGeom>
          <a:gradFill>
            <a:gsLst>
              <a:gs pos="100000">
                <a:schemeClr val="tx2"/>
              </a:gs>
              <a:gs pos="0">
                <a:schemeClr val="tx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DE28A163-7B41-E116-E484-BF78D3FABF45}"/>
              </a:ext>
            </a:extLst>
          </p:cNvPr>
          <p:cNvGraphicFramePr>
            <a:graphicFrameLocks noGrp="1"/>
          </p:cNvGraphicFramePr>
          <p:nvPr>
            <p:extLst>
              <p:ext uri="{D42A27DB-BD31-4B8C-83A1-F6EECF244321}">
                <p14:modId xmlns:p14="http://schemas.microsoft.com/office/powerpoint/2010/main" val="4202902644"/>
              </p:ext>
            </p:extLst>
          </p:nvPr>
        </p:nvGraphicFramePr>
        <p:xfrm>
          <a:off x="502122" y="2194560"/>
          <a:ext cx="11258952" cy="4158616"/>
        </p:xfrm>
        <a:graphic>
          <a:graphicData uri="http://schemas.openxmlformats.org/drawingml/2006/table">
            <a:tbl>
              <a:tblPr/>
              <a:tblGrid>
                <a:gridCol w="2997822">
                  <a:extLst>
                    <a:ext uri="{9D8B030D-6E8A-4147-A177-3AD203B41FA5}">
                      <a16:colId xmlns:a16="http://schemas.microsoft.com/office/drawing/2014/main" val="588290366"/>
                    </a:ext>
                  </a:extLst>
                </a:gridCol>
                <a:gridCol w="8261130">
                  <a:extLst>
                    <a:ext uri="{9D8B030D-6E8A-4147-A177-3AD203B41FA5}">
                      <a16:colId xmlns:a16="http://schemas.microsoft.com/office/drawing/2014/main" val="3636300945"/>
                    </a:ext>
                  </a:extLst>
                </a:gridCol>
              </a:tblGrid>
              <a:tr h="1003406">
                <a:tc>
                  <a:txBody>
                    <a:bodyPr/>
                    <a:lstStyle/>
                    <a:p>
                      <a:pPr algn="l"/>
                      <a:endParaRPr lang="en-US" sz="1800">
                        <a:latin typeface="Manrope ExtraBold" pitchFamily="2" charset="0"/>
                      </a:endParaRPr>
                    </a:p>
                    <a:p>
                      <a:pPr algn="l"/>
                      <a:r>
                        <a:rPr lang="en-US" sz="1800">
                          <a:latin typeface="Manrope ExtraBold"/>
                        </a:rPr>
                        <a:t>Essential</a:t>
                      </a:r>
                    </a:p>
                  </a:txBody>
                  <a:tcPr>
                    <a:lnL w="12700" cap="flat" cmpd="sng" algn="ctr">
                      <a:noFill/>
                      <a:prstDash val="solid"/>
                      <a:round/>
                      <a:headEnd type="none" w="med" len="med"/>
                      <a:tailEnd type="none" w="med" len="med"/>
                    </a:lnL>
                    <a:lnR w="38100" cap="flat" cmpd="sng" algn="ctr">
                      <a:solidFill>
                        <a:srgbClr val="F1F4F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latin typeface="Manrope"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noProof="0" dirty="0">
                          <a:solidFill>
                            <a:schemeClr val="tx2"/>
                          </a:solidFill>
                          <a:latin typeface="Manrope"/>
                        </a:rPr>
                        <a:t>Allow customers to make payments with the support of multiple gateways.</a:t>
                      </a:r>
                      <a:endParaRPr lang="en-US" sz="1200" dirty="0">
                        <a:solidFill>
                          <a:schemeClr val="tx2"/>
                        </a:solidFill>
                        <a:latin typeface="Manrope"/>
                      </a:endParaRPr>
                    </a:p>
                    <a:p>
                      <a:pPr marL="285750" indent="-285750">
                        <a:buFont typeface="Arial" panose="020B0604020202020204" pitchFamily="34" charset="0"/>
                        <a:buChar char="•"/>
                      </a:pPr>
                      <a:r>
                        <a:rPr lang="en-US" sz="1200" dirty="0">
                          <a:solidFill>
                            <a:schemeClr val="tx2"/>
                          </a:solidFill>
                          <a:latin typeface="Manrope"/>
                        </a:rPr>
                        <a:t>Provide flexible payment options including credit cards, bank transfers, and wallets. </a:t>
                      </a:r>
                    </a:p>
                    <a:p>
                      <a:pPr marL="285750" indent="-285750">
                        <a:buFont typeface="Arial" panose="020B0604020202020204" pitchFamily="34" charset="0"/>
                        <a:buChar char="•"/>
                      </a:pPr>
                      <a:r>
                        <a:rPr lang="en-US" sz="1200" dirty="0">
                          <a:solidFill>
                            <a:schemeClr val="tx2"/>
                          </a:solidFill>
                          <a:latin typeface="Manrope"/>
                        </a:rPr>
                        <a:t>Fully white-labeled to reflect your brand and strengthen trust. </a:t>
                      </a:r>
                    </a:p>
                  </a:txBody>
                  <a:tcPr marL="274320">
                    <a:lnL w="38100" cap="flat" cmpd="sng" algn="ctr">
                      <a:solidFill>
                        <a:srgbClr val="F1F4FD"/>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048172"/>
                  </a:ext>
                </a:extLst>
              </a:tr>
              <a:tr h="1184212">
                <a:tc>
                  <a:txBody>
                    <a:bodyPr/>
                    <a:lstStyle/>
                    <a:p>
                      <a:pPr algn="l"/>
                      <a:endParaRPr lang="en-US" sz="1800">
                        <a:latin typeface="Manrope ExtraBold" pitchFamily="2" charset="0"/>
                      </a:endParaRPr>
                    </a:p>
                    <a:p>
                      <a:pPr algn="l"/>
                      <a:r>
                        <a:rPr lang="en-US" sz="1800">
                          <a:latin typeface="Manrope ExtraBold"/>
                        </a:rPr>
                        <a:t>Premium</a:t>
                      </a:r>
                    </a:p>
                  </a:txBody>
                  <a:tcPr>
                    <a:lnL w="12700" cap="flat" cmpd="sng" algn="ctr">
                      <a:noFill/>
                      <a:prstDash val="solid"/>
                      <a:round/>
                      <a:headEnd type="none" w="med" len="med"/>
                      <a:tailEnd type="none" w="med" len="med"/>
                    </a:lnL>
                    <a:lnR w="38100" cap="flat" cmpd="sng" algn="ctr">
                      <a:solidFill>
                        <a:srgbClr val="F1F4FD"/>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latin typeface="Manrope" pitchFamily="2"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b="1">
                          <a:latin typeface="Manrope"/>
                        </a:rPr>
                        <a:t>Essential + Premium &amp; SBS capabilities:</a:t>
                      </a:r>
                    </a:p>
                    <a:p>
                      <a:pPr marL="285750" marR="0" lvl="0" indent="-285750" algn="l" rtl="0" eaLnBrk="1" fontAlgn="auto" latinLnBrk="0" hangingPunct="1">
                        <a:lnSpc>
                          <a:spcPct val="150000"/>
                        </a:lnSpc>
                        <a:spcBef>
                          <a:spcPts val="0"/>
                        </a:spcBef>
                        <a:spcAft>
                          <a:spcPts val="0"/>
                        </a:spcAft>
                        <a:buClrTx/>
                        <a:buSzTx/>
                        <a:buFont typeface="Arial" panose="020B0604020202020204" pitchFamily="34" charset="0"/>
                        <a:buChar char="•"/>
                      </a:pPr>
                      <a:r>
                        <a:rPr lang="en-US" sz="1200">
                          <a:solidFill>
                            <a:schemeClr val="tx2"/>
                          </a:solidFill>
                          <a:latin typeface="Manrope"/>
                        </a:rPr>
                        <a:t>SBS Self-serve portal integration with SBS on BC    </a:t>
                      </a:r>
                    </a:p>
                    <a:p>
                      <a:pPr marL="285750" marR="0" lvl="0" indent="-285750" algn="l">
                        <a:lnSpc>
                          <a:spcPct val="150000"/>
                        </a:lnSpc>
                        <a:spcBef>
                          <a:spcPts val="0"/>
                        </a:spcBef>
                        <a:spcAft>
                          <a:spcPts val="0"/>
                        </a:spcAft>
                        <a:buClrTx/>
                        <a:buSzTx/>
                        <a:buFont typeface="Arial" panose="020B0604020202020204" pitchFamily="34" charset="0"/>
                        <a:buChar char="•"/>
                      </a:pPr>
                      <a:r>
                        <a:rPr lang="en-US" sz="1200">
                          <a:solidFill>
                            <a:schemeClr val="tx2"/>
                          </a:solidFill>
                          <a:latin typeface="Manrope"/>
                        </a:rPr>
                        <a:t>Allow customers to update subscription contracts with or without approval                                                </a:t>
                      </a:r>
                    </a:p>
                  </a:txBody>
                  <a:tcPr marL="274320">
                    <a:lnL w="38100" cap="flat" cmpd="sng" algn="ctr">
                      <a:solidFill>
                        <a:srgbClr val="F1F4FD"/>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1970998">
                <a:tc>
                  <a:txBody>
                    <a:bodyPr/>
                    <a:lstStyle/>
                    <a:p>
                      <a:pPr algn="l"/>
                      <a:endParaRPr lang="en-US" sz="1800">
                        <a:latin typeface="Manrope ExtraBold" pitchFamily="2" charset="0"/>
                      </a:endParaRPr>
                    </a:p>
                    <a:p>
                      <a:pPr algn="l"/>
                      <a:r>
                        <a:rPr lang="en-US" sz="1800">
                          <a:latin typeface="Manrope ExtraBold"/>
                        </a:rPr>
                        <a:t>Premium for Partners</a:t>
                      </a:r>
                    </a:p>
                  </a:txBody>
                  <a:tcPr>
                    <a:lnL w="12700" cap="flat" cmpd="sng" algn="ctr">
                      <a:noFill/>
                      <a:prstDash val="solid"/>
                      <a:round/>
                      <a:headEnd type="none" w="med" len="med"/>
                      <a:tailEnd type="none" w="med" len="med"/>
                    </a:lnL>
                    <a:lnR w="38100" cap="flat" cmpd="sng" algn="ctr">
                      <a:solidFill>
                        <a:srgbClr val="F1F4FD"/>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anrope" pitchFamily="2" charset="0"/>
                      </a:endParaRPr>
                    </a:p>
                    <a:p>
                      <a:pPr marL="0" marR="0" lvl="0" indent="0" algn="l" rtl="0" eaLnBrk="1" fontAlgn="auto" latinLnBrk="0" hangingPunct="1">
                        <a:lnSpc>
                          <a:spcPct val="150000"/>
                        </a:lnSpc>
                        <a:spcBef>
                          <a:spcPts val="0"/>
                        </a:spcBef>
                        <a:spcAft>
                          <a:spcPts val="0"/>
                        </a:spcAft>
                        <a:buClrTx/>
                        <a:buSzTx/>
                        <a:buFont typeface="Arial" panose="020B0604020202020204" pitchFamily="34" charset="0"/>
                        <a:buNone/>
                      </a:pPr>
                      <a:r>
                        <a:rPr lang="en-US" sz="1200" b="1" dirty="0">
                          <a:latin typeface="Manrope"/>
                        </a:rPr>
                        <a:t>Premium plus the following: </a:t>
                      </a:r>
                    </a:p>
                    <a:p>
                      <a:pPr marL="285750" marR="0" lvl="0" indent="-285750" algn="l" rtl="0" eaLnBrk="1" fontAlgn="auto" latinLnBrk="0" hangingPunct="1">
                        <a:lnSpc>
                          <a:spcPct val="150000"/>
                        </a:lnSpc>
                        <a:spcBef>
                          <a:spcPts val="0"/>
                        </a:spcBef>
                        <a:spcAft>
                          <a:spcPts val="0"/>
                        </a:spcAft>
                        <a:buClrTx/>
                        <a:buSzTx/>
                        <a:buFont typeface="Arial" panose="020B0604020202020204" pitchFamily="34" charset="0"/>
                        <a:buChar char="•"/>
                      </a:pPr>
                      <a:r>
                        <a:rPr lang="en-US" sz="1200" b="0" dirty="0">
                          <a:solidFill>
                            <a:schemeClr val="tx2"/>
                          </a:solidFill>
                          <a:latin typeface="Manrope"/>
                        </a:rPr>
                        <a:t>CSP Product Catalog Integration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b="0" dirty="0">
                          <a:solidFill>
                            <a:schemeClr val="tx2"/>
                          </a:solidFill>
                          <a:latin typeface="Manrope"/>
                        </a:rPr>
                        <a:t>Customer Management</a:t>
                      </a:r>
                    </a:p>
                    <a:p>
                      <a:pPr marL="285750" marR="0" lvl="0" indent="-285750" algn="l">
                        <a:lnSpc>
                          <a:spcPct val="150000"/>
                        </a:lnSpc>
                        <a:spcBef>
                          <a:spcPts val="0"/>
                        </a:spcBef>
                        <a:spcAft>
                          <a:spcPts val="0"/>
                        </a:spcAft>
                        <a:buClr>
                          <a:srgbClr val="00214F"/>
                        </a:buClr>
                        <a:buSzTx/>
                        <a:buFont typeface="Arial,Sans-Serif" panose="020B0604020202020204" pitchFamily="34" charset="0"/>
                        <a:buChar char="•"/>
                      </a:pPr>
                      <a:r>
                        <a:rPr lang="en-US" sz="1200" b="0" i="0" u="none" strike="noStrike" noProof="0" dirty="0">
                          <a:solidFill>
                            <a:schemeClr val="tx2"/>
                          </a:solidFill>
                          <a:latin typeface="Manrope"/>
                        </a:rPr>
                        <a:t>Allow direct purchase and update of CSP products</a:t>
                      </a:r>
                      <a:endParaRPr lang="en-US" sz="1200" b="0" i="0" u="none" strike="noStrike" noProof="0" dirty="0">
                        <a:solidFill>
                          <a:srgbClr val="00214F"/>
                        </a:solidFill>
                        <a:latin typeface="Manrope"/>
                      </a:endParaRPr>
                    </a:p>
                    <a:p>
                      <a:pPr marL="285750" marR="0" lvl="0" indent="-285750" algn="l">
                        <a:lnSpc>
                          <a:spcPct val="150000"/>
                        </a:lnSpc>
                        <a:spcBef>
                          <a:spcPts val="0"/>
                        </a:spcBef>
                        <a:spcAft>
                          <a:spcPts val="0"/>
                        </a:spcAft>
                        <a:buClr>
                          <a:srgbClr val="00214F"/>
                        </a:buClr>
                        <a:buSzTx/>
                        <a:buFont typeface="Arial,Sans-Serif" panose="020B0604020202020204" pitchFamily="34" charset="0"/>
                        <a:buChar char="•"/>
                      </a:pPr>
                      <a:r>
                        <a:rPr lang="en-US" sz="1200" b="0" i="0" u="none" strike="noStrike" noProof="0" dirty="0">
                          <a:solidFill>
                            <a:schemeClr val="tx2"/>
                          </a:solidFill>
                          <a:latin typeface="Manrope"/>
                        </a:rPr>
                        <a:t>Payment Reconciliation (Vendor and Customer)</a:t>
                      </a:r>
                    </a:p>
                    <a:p>
                      <a:pPr marL="285750" marR="0" lvl="0" indent="-285750" algn="l">
                        <a:lnSpc>
                          <a:spcPct val="150000"/>
                        </a:lnSpc>
                        <a:spcBef>
                          <a:spcPts val="0"/>
                        </a:spcBef>
                        <a:spcAft>
                          <a:spcPts val="0"/>
                        </a:spcAft>
                        <a:buClr>
                          <a:srgbClr val="00214F"/>
                        </a:buClr>
                        <a:buSzTx/>
                        <a:buFont typeface="Arial,Sans-Serif" panose="020B0604020202020204" pitchFamily="34" charset="0"/>
                        <a:buChar char="•"/>
                      </a:pPr>
                      <a:endParaRPr lang="en-US" sz="1200" b="0" i="0" u="none" strike="noStrike" noProof="0" dirty="0">
                        <a:solidFill>
                          <a:srgbClr val="00214F"/>
                        </a:solidFill>
                        <a:latin typeface="Manrope"/>
                      </a:endParaRPr>
                    </a:p>
                  </a:txBody>
                  <a:tcPr marL="274320">
                    <a:lnL w="38100" cap="flat" cmpd="sng" algn="ctr">
                      <a:solidFill>
                        <a:srgbClr val="F1F4FD"/>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bl>
          </a:graphicData>
        </a:graphic>
      </p:graphicFrame>
      <p:sp>
        <p:nvSpPr>
          <p:cNvPr id="7" name="Content Placeholder 4">
            <a:extLst>
              <a:ext uri="{FF2B5EF4-FFF2-40B4-BE49-F238E27FC236}">
                <a16:creationId xmlns:a16="http://schemas.microsoft.com/office/drawing/2014/main" id="{2B10FD22-ECCB-F187-BB64-DBB816FF0910}"/>
              </a:ext>
            </a:extLst>
          </p:cNvPr>
          <p:cNvSpPr txBox="1">
            <a:spLocks/>
          </p:cNvSpPr>
          <p:nvPr/>
        </p:nvSpPr>
        <p:spPr>
          <a:xfrm>
            <a:off x="523875" y="1635127"/>
            <a:ext cx="2629228" cy="6508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solidFill>
                  <a:schemeClr val="bg1"/>
                </a:solidFill>
                <a:effectLst/>
                <a:latin typeface="Manrope"/>
              </a:rPr>
              <a:t>Portal</a:t>
            </a:r>
          </a:p>
        </p:txBody>
      </p:sp>
      <p:sp>
        <p:nvSpPr>
          <p:cNvPr id="18" name="Content Placeholder 4">
            <a:extLst>
              <a:ext uri="{FF2B5EF4-FFF2-40B4-BE49-F238E27FC236}">
                <a16:creationId xmlns:a16="http://schemas.microsoft.com/office/drawing/2014/main" id="{23085A03-6F7B-9D56-1A2B-34F17B489536}"/>
              </a:ext>
            </a:extLst>
          </p:cNvPr>
          <p:cNvSpPr txBox="1">
            <a:spLocks/>
          </p:cNvSpPr>
          <p:nvPr/>
        </p:nvSpPr>
        <p:spPr>
          <a:xfrm>
            <a:off x="3711677" y="1635127"/>
            <a:ext cx="2629228" cy="6508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solidFill>
                  <a:schemeClr val="bg1"/>
                </a:solidFill>
                <a:effectLst/>
                <a:latin typeface="Manrope"/>
              </a:rPr>
              <a:t>Feature</a:t>
            </a:r>
          </a:p>
        </p:txBody>
      </p:sp>
      <p:sp>
        <p:nvSpPr>
          <p:cNvPr id="24" name="Title 4">
            <a:extLst>
              <a:ext uri="{FF2B5EF4-FFF2-40B4-BE49-F238E27FC236}">
                <a16:creationId xmlns:a16="http://schemas.microsoft.com/office/drawing/2014/main" id="{9D58CD12-BF77-8EDD-B613-F1988E3C553C}"/>
              </a:ext>
            </a:extLst>
          </p:cNvPr>
          <p:cNvSpPr txBox="1">
            <a:spLocks/>
          </p:cNvSpPr>
          <p:nvPr/>
        </p:nvSpPr>
        <p:spPr>
          <a:xfrm>
            <a:off x="591881" y="363935"/>
            <a:ext cx="10671906" cy="939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a:lstStyle>
          <a:p>
            <a:r>
              <a:rPr lang="en-US" sz="4000">
                <a:solidFill>
                  <a:schemeClr val="tx2"/>
                </a:solidFill>
                <a:latin typeface="Manrope ExtraBold"/>
              </a:rPr>
              <a:t>Portal Plan Features</a:t>
            </a:r>
          </a:p>
        </p:txBody>
      </p:sp>
    </p:spTree>
    <p:extLst>
      <p:ext uri="{BB962C8B-B14F-4D97-AF65-F5344CB8AC3E}">
        <p14:creationId xmlns:p14="http://schemas.microsoft.com/office/powerpoint/2010/main" val="428027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13815-731F-642F-6C50-60ED1A91F3A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DBE4A63-A04D-927B-645A-999DF3AA0E81}"/>
              </a:ext>
            </a:extLst>
          </p:cNvPr>
          <p:cNvSpPr/>
          <p:nvPr/>
        </p:nvSpPr>
        <p:spPr>
          <a:xfrm>
            <a:off x="0" y="0"/>
            <a:ext cx="12192000" cy="6858000"/>
          </a:xfrm>
          <a:prstGeom prst="rect">
            <a:avLst/>
          </a:prstGeom>
          <a:gradFill flip="none" rotWithShape="1">
            <a:gsLst>
              <a:gs pos="0">
                <a:srgbClr val="6D8BED">
                  <a:alpha val="20000"/>
                </a:srgbClr>
              </a:gs>
              <a:gs pos="100000">
                <a:srgbClr val="6AE6ED">
                  <a:alpha val="2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0211AB3-FCF9-3B34-6A5E-EEE4853A57AB}"/>
              </a:ext>
            </a:extLst>
          </p:cNvPr>
          <p:cNvGrpSpPr/>
          <p:nvPr/>
        </p:nvGrpSpPr>
        <p:grpSpPr>
          <a:xfrm>
            <a:off x="0" y="1233889"/>
            <a:ext cx="6934200" cy="4671610"/>
            <a:chOff x="749300" y="2029813"/>
            <a:chExt cx="4940300" cy="3328309"/>
          </a:xfrm>
        </p:grpSpPr>
        <p:pic>
          <p:nvPicPr>
            <p:cNvPr id="10" name="Picture 9" descr="People sitting on blue chairs">
              <a:extLst>
                <a:ext uri="{FF2B5EF4-FFF2-40B4-BE49-F238E27FC236}">
                  <a16:creationId xmlns:a16="http://schemas.microsoft.com/office/drawing/2014/main" id="{71AD888E-052E-8F2A-A3FC-D64AAAF59AA7}"/>
                </a:ext>
              </a:extLst>
            </p:cNvPr>
            <p:cNvPicPr>
              <a:picLocks noChangeAspect="1"/>
            </p:cNvPicPr>
            <p:nvPr/>
          </p:nvPicPr>
          <p:blipFill>
            <a:blip r:embed="rId3">
              <a:extLst>
                <a:ext uri="{28A0092B-C50C-407E-A947-70E740481C1C}">
                  <a14:useLocalDpi xmlns:a14="http://schemas.microsoft.com/office/drawing/2010/main" val="0"/>
                </a:ext>
              </a:extLst>
            </a:blip>
            <a:srcRect t="51800" b="-334"/>
            <a:stretch/>
          </p:blipFill>
          <p:spPr>
            <a:xfrm>
              <a:off x="749300" y="3759200"/>
              <a:ext cx="4940300" cy="1598922"/>
            </a:xfrm>
            <a:prstGeom prst="roundRect">
              <a:avLst>
                <a:gd name="adj" fmla="val 11776"/>
              </a:avLst>
            </a:prstGeom>
          </p:spPr>
        </p:pic>
        <p:pic>
          <p:nvPicPr>
            <p:cNvPr id="8" name="Picture 7" descr="People sitting on blue chairs">
              <a:extLst>
                <a:ext uri="{FF2B5EF4-FFF2-40B4-BE49-F238E27FC236}">
                  <a16:creationId xmlns:a16="http://schemas.microsoft.com/office/drawing/2014/main" id="{384E59A8-7FA5-0BC7-3DBE-6254D2B65FFC}"/>
                </a:ext>
              </a:extLst>
            </p:cNvPr>
            <p:cNvPicPr>
              <a:picLocks noChangeAspect="1"/>
            </p:cNvPicPr>
            <p:nvPr/>
          </p:nvPicPr>
          <p:blipFill>
            <a:blip r:embed="rId4">
              <a:extLst>
                <a:ext uri="{28A0092B-C50C-407E-A947-70E740481C1C}">
                  <a14:useLocalDpi xmlns:a14="http://schemas.microsoft.com/office/drawing/2010/main" val="0"/>
                </a:ext>
              </a:extLst>
            </a:blip>
            <a:srcRect t="-710" r="-249" b="14759"/>
            <a:stretch/>
          </p:blipFill>
          <p:spPr>
            <a:xfrm>
              <a:off x="749300" y="2029813"/>
              <a:ext cx="4937789" cy="2821587"/>
            </a:xfrm>
            <a:prstGeom prst="roundRect">
              <a:avLst>
                <a:gd name="adj" fmla="val 32006"/>
              </a:avLst>
            </a:prstGeom>
          </p:spPr>
        </p:pic>
        <p:pic>
          <p:nvPicPr>
            <p:cNvPr id="7" name="Picture 6" descr="People sitting on blue chairs">
              <a:extLst>
                <a:ext uri="{FF2B5EF4-FFF2-40B4-BE49-F238E27FC236}">
                  <a16:creationId xmlns:a16="http://schemas.microsoft.com/office/drawing/2014/main" id="{A0BF7236-78F8-9E28-BA95-9B57A2782C7B}"/>
                </a:ext>
              </a:extLst>
            </p:cNvPr>
            <p:cNvPicPr>
              <a:picLocks noChangeAspect="1"/>
            </p:cNvPicPr>
            <p:nvPr/>
          </p:nvPicPr>
          <p:blipFill>
            <a:blip r:embed="rId5">
              <a:extLst>
                <a:ext uri="{28A0092B-C50C-407E-A947-70E740481C1C}">
                  <a14:useLocalDpi xmlns:a14="http://schemas.microsoft.com/office/drawing/2010/main" val="0"/>
                </a:ext>
              </a:extLst>
            </a:blip>
            <a:srcRect t="237" r="17194"/>
            <a:stretch/>
          </p:blipFill>
          <p:spPr>
            <a:xfrm>
              <a:off x="749301" y="2039255"/>
              <a:ext cx="4102099" cy="3293468"/>
            </a:xfrm>
            <a:prstGeom prst="roundRect">
              <a:avLst>
                <a:gd name="adj" fmla="val 0"/>
              </a:avLst>
            </a:prstGeom>
          </p:spPr>
        </p:pic>
      </p:grpSp>
      <p:sp>
        <p:nvSpPr>
          <p:cNvPr id="5" name="Title 4">
            <a:extLst>
              <a:ext uri="{FF2B5EF4-FFF2-40B4-BE49-F238E27FC236}">
                <a16:creationId xmlns:a16="http://schemas.microsoft.com/office/drawing/2014/main" id="{E0B40C80-5BAA-DDE2-B119-BA8984CFA566}"/>
              </a:ext>
            </a:extLst>
          </p:cNvPr>
          <p:cNvSpPr>
            <a:spLocks noGrp="1"/>
          </p:cNvSpPr>
          <p:nvPr>
            <p:ph type="ctrTitle"/>
          </p:nvPr>
        </p:nvSpPr>
        <p:spPr>
          <a:xfrm>
            <a:off x="7409007" y="4456546"/>
            <a:ext cx="4239491" cy="941030"/>
          </a:xfrm>
          <a:noFill/>
        </p:spPr>
        <p:txBody>
          <a:bodyPr>
            <a:noAutofit/>
          </a:bodyPr>
          <a:lstStyle/>
          <a:p>
            <a:pPr algn="l"/>
            <a:r>
              <a:rPr lang="en-US" sz="4800">
                <a:gradFill flip="none" rotWithShape="1">
                  <a:gsLst>
                    <a:gs pos="18000">
                      <a:srgbClr val="214792"/>
                    </a:gs>
                    <a:gs pos="100000">
                      <a:srgbClr val="6D8BED"/>
                    </a:gs>
                  </a:gsLst>
                  <a:lin ang="2700000" scaled="0"/>
                  <a:tileRect/>
                </a:gradFill>
              </a:rPr>
              <a:t>Embedded vs Standalone </a:t>
            </a:r>
            <a:br>
              <a:rPr lang="en-US" sz="4800">
                <a:gradFill flip="none" rotWithShape="1">
                  <a:gsLst>
                    <a:gs pos="18000">
                      <a:srgbClr val="214792"/>
                    </a:gs>
                    <a:gs pos="100000">
                      <a:srgbClr val="6D8BED"/>
                    </a:gs>
                  </a:gsLst>
                  <a:lin ang="2700000" scaled="0"/>
                  <a:tileRect/>
                </a:gradFill>
              </a:rPr>
            </a:br>
            <a:r>
              <a:rPr lang="en-US" sz="4800">
                <a:gradFill flip="none" rotWithShape="1">
                  <a:gsLst>
                    <a:gs pos="18000">
                      <a:srgbClr val="214792"/>
                    </a:gs>
                    <a:gs pos="100000">
                      <a:srgbClr val="6D8BED"/>
                    </a:gs>
                  </a:gsLst>
                  <a:lin ang="2700000" scaled="0"/>
                  <a:tileRect/>
                </a:gradFill>
              </a:rPr>
              <a:t>Subscription Solutions.</a:t>
            </a:r>
          </a:p>
        </p:txBody>
      </p:sp>
      <p:sp>
        <p:nvSpPr>
          <p:cNvPr id="2" name="Rectangle 1">
            <a:extLst>
              <a:ext uri="{FF2B5EF4-FFF2-40B4-BE49-F238E27FC236}">
                <a16:creationId xmlns:a16="http://schemas.microsoft.com/office/drawing/2014/main" id="{225C5683-6CF1-F3B4-616D-E8E2C1701975}"/>
              </a:ext>
            </a:extLst>
          </p:cNvPr>
          <p:cNvSpPr/>
          <p:nvPr/>
        </p:nvSpPr>
        <p:spPr bwMode="auto">
          <a:xfrm>
            <a:off x="7612380" y="5639267"/>
            <a:ext cx="4844741" cy="2492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51028" fontAlgn="base">
              <a:lnSpc>
                <a:spcPct val="90000"/>
              </a:lnSpc>
              <a:spcBef>
                <a:spcPct val="0"/>
              </a:spcBef>
              <a:spcAft>
                <a:spcPts val="612"/>
              </a:spcAft>
              <a:defRPr/>
            </a:pPr>
            <a:r>
              <a:rPr lang="en-US" b="1">
                <a:solidFill>
                  <a:schemeClr val="accent1"/>
                </a:solidFill>
                <a:latin typeface="Manrope" pitchFamily="2" charset="0"/>
                <a:cs typeface="Segoe UI"/>
              </a:rPr>
              <a:t>Use case.</a:t>
            </a:r>
          </a:p>
        </p:txBody>
      </p:sp>
    </p:spTree>
    <p:extLst>
      <p:ext uri="{BB962C8B-B14F-4D97-AF65-F5344CB8AC3E}">
        <p14:creationId xmlns:p14="http://schemas.microsoft.com/office/powerpoint/2010/main" val="385208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5" presetClass="path" presetSubtype="0" decel="100000" fill="hold" grpId="1" nodeType="withEffect">
                                  <p:stCondLst>
                                    <p:cond delay="100"/>
                                  </p:stCondLst>
                                  <p:childTnLst>
                                    <p:animMotion origin="layout" path="M 3.125E-6 2.22222E-6 L 3.125E-6 0.02616 " pathEditMode="relative" rAng="0" ptsTypes="AA">
                                      <p:cBhvr>
                                        <p:cTn id="9" dur="500" spd="-100000" fill="hold"/>
                                        <p:tgtEl>
                                          <p:spTgt spid="2"/>
                                        </p:tgtEl>
                                        <p:attrNameLst>
                                          <p:attrName>ppt_x</p:attrName>
                                          <p:attrName>ppt_y</p:attrName>
                                        </p:attrNameLst>
                                      </p:cBhvr>
                                      <p:rCtr x="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0F015C4C-D13F-0CA7-6491-279B8E3EB648}"/>
              </a:ext>
              <a:ext uri="{C183D7F6-B498-43B3-948B-1728B52AA6E4}">
                <adec:decorative xmlns:adec="http://schemas.microsoft.com/office/drawing/2017/decorative" val="1"/>
              </a:ext>
            </a:extLst>
          </p:cNvPr>
          <p:cNvSpPr/>
          <p:nvPr/>
        </p:nvSpPr>
        <p:spPr bwMode="auto">
          <a:xfrm>
            <a:off x="552450" y="4781347"/>
            <a:ext cx="11166137" cy="1594054"/>
          </a:xfrm>
          <a:prstGeom prst="roundRect">
            <a:avLst>
              <a:gd name="adj" fmla="val 18633"/>
            </a:avLst>
          </a:prstGeom>
          <a:gradFill>
            <a:gsLst>
              <a:gs pos="100000">
                <a:srgbClr val="214792"/>
              </a:gs>
              <a:gs pos="0">
                <a:srgbClr val="6D8BED"/>
              </a:gs>
            </a:gsLst>
            <a:lin ang="2700000" scaled="0"/>
          </a:gra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anrope" pitchFamily="2" charset="0"/>
              <a:cs typeface="Segoe Sans Text" pitchFamily="2" charset="0"/>
            </a:endParaRPr>
          </a:p>
        </p:txBody>
      </p:sp>
      <p:sp>
        <p:nvSpPr>
          <p:cNvPr id="28" name="Rectangle: Rounded Corners 27">
            <a:extLst>
              <a:ext uri="{FF2B5EF4-FFF2-40B4-BE49-F238E27FC236}">
                <a16:creationId xmlns:a16="http://schemas.microsoft.com/office/drawing/2014/main" id="{03BA1E45-E2AE-2876-F553-6EEFFB897BEF}"/>
              </a:ext>
              <a:ext uri="{C183D7F6-B498-43B3-948B-1728B52AA6E4}">
                <adec:decorative xmlns:adec="http://schemas.microsoft.com/office/drawing/2017/decorative" val="1"/>
              </a:ext>
            </a:extLst>
          </p:cNvPr>
          <p:cNvSpPr/>
          <p:nvPr/>
        </p:nvSpPr>
        <p:spPr bwMode="auto">
          <a:xfrm>
            <a:off x="552450" y="1564026"/>
            <a:ext cx="11146682" cy="2808759"/>
          </a:xfrm>
          <a:prstGeom prst="roundRect">
            <a:avLst>
              <a:gd name="adj" fmla="val 8017"/>
            </a:avLst>
          </a:prstGeom>
          <a:noFill/>
          <a:ln w="38100">
            <a:gradFill>
              <a:gsLst>
                <a:gs pos="0">
                  <a:srgbClr val="214792"/>
                </a:gs>
                <a:gs pos="100000">
                  <a:srgbClr val="6D8BED"/>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Sans Text" pitchFamily="2" charset="0"/>
            </a:endParaRPr>
          </a:p>
        </p:txBody>
      </p:sp>
      <p:sp>
        <p:nvSpPr>
          <p:cNvPr id="29" name="Title 1">
            <a:extLst>
              <a:ext uri="{FF2B5EF4-FFF2-40B4-BE49-F238E27FC236}">
                <a16:creationId xmlns:a16="http://schemas.microsoft.com/office/drawing/2014/main" id="{17E41DDE-2EA9-F911-BC92-623693A326A7}"/>
              </a:ext>
            </a:extLst>
          </p:cNvPr>
          <p:cNvSpPr txBox="1">
            <a:spLocks/>
          </p:cNvSpPr>
          <p:nvPr/>
        </p:nvSpPr>
        <p:spPr>
          <a:xfrm>
            <a:off x="586740" y="501058"/>
            <a:ext cx="11018520" cy="553998"/>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CA" sz="4000" b="0">
                <a:solidFill>
                  <a:srgbClr val="214792"/>
                </a:solidFill>
                <a:latin typeface="Manrope ExtraBold" pitchFamily="2" charset="0"/>
                <a:cs typeface="Segoe UI Semibold" panose="020B0702040204020203" pitchFamily="34" charset="0"/>
              </a:rPr>
              <a:t>Latest Microsoft Business Central Release.</a:t>
            </a:r>
            <a:endParaRPr lang="en-US" sz="4000" b="0">
              <a:solidFill>
                <a:srgbClr val="214792"/>
              </a:solidFill>
              <a:latin typeface="Manrope ExtraBold" pitchFamily="2" charset="0"/>
              <a:cs typeface="Segoe UI Semibold" panose="020B0702040204020203" pitchFamily="34" charset="0"/>
            </a:endParaRPr>
          </a:p>
        </p:txBody>
      </p:sp>
      <p:sp>
        <p:nvSpPr>
          <p:cNvPr id="30" name="Title 7">
            <a:extLst>
              <a:ext uri="{FF2B5EF4-FFF2-40B4-BE49-F238E27FC236}">
                <a16:creationId xmlns:a16="http://schemas.microsoft.com/office/drawing/2014/main" id="{F1EE63D0-8A58-5DD5-DFC8-8DD5C6290038}"/>
              </a:ext>
            </a:extLst>
          </p:cNvPr>
          <p:cNvSpPr txBox="1">
            <a:spLocks/>
          </p:cNvSpPr>
          <p:nvPr/>
        </p:nvSpPr>
        <p:spPr>
          <a:xfrm>
            <a:off x="957685" y="1889779"/>
            <a:ext cx="2869012" cy="123110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000">
                <a:solidFill>
                  <a:schemeClr val="accent1"/>
                </a:solidFill>
                <a:latin typeface="Manrope SemiBold" pitchFamily="2" charset="0"/>
                <a:cs typeface="Segoe UI Semibold"/>
              </a:rPr>
              <a:t>Microsoft introduces basic subscription billing capabilities in Business Central’s core offering.</a:t>
            </a:r>
          </a:p>
        </p:txBody>
      </p:sp>
      <p:sp>
        <p:nvSpPr>
          <p:cNvPr id="33" name="Title 7">
            <a:extLst>
              <a:ext uri="{FF2B5EF4-FFF2-40B4-BE49-F238E27FC236}">
                <a16:creationId xmlns:a16="http://schemas.microsoft.com/office/drawing/2014/main" id="{F7CCFE09-0598-5EEC-15C4-7D711A044E1F}"/>
              </a:ext>
            </a:extLst>
          </p:cNvPr>
          <p:cNvSpPr txBox="1">
            <a:spLocks/>
          </p:cNvSpPr>
          <p:nvPr/>
        </p:nvSpPr>
        <p:spPr>
          <a:xfrm>
            <a:off x="903722" y="5052801"/>
            <a:ext cx="3439677" cy="98450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nSpc>
                <a:spcPts val="2600"/>
              </a:lnSpc>
            </a:pPr>
            <a:r>
              <a:rPr lang="en-US" sz="2000">
                <a:solidFill>
                  <a:schemeClr val="bg1"/>
                </a:solidFill>
                <a:latin typeface="Manrope SemiBold" pitchFamily="2" charset="0"/>
                <a:cs typeface="Segoe UI Semibold" panose="020B0702040204020203" pitchFamily="34" charset="0"/>
              </a:rPr>
              <a:t>Binary Stream’s enhanced Subscription Billing Suite Bundle (SBS).</a:t>
            </a:r>
          </a:p>
        </p:txBody>
      </p:sp>
      <p:sp>
        <p:nvSpPr>
          <p:cNvPr id="37" name="Rectangle: Rounded Corners 17">
            <a:extLst>
              <a:ext uri="{FF2B5EF4-FFF2-40B4-BE49-F238E27FC236}">
                <a16:creationId xmlns:a16="http://schemas.microsoft.com/office/drawing/2014/main" id="{0E4C6E29-5CAE-00C4-12A3-01B58258713F}"/>
              </a:ext>
            </a:extLst>
          </p:cNvPr>
          <p:cNvSpPr/>
          <p:nvPr/>
        </p:nvSpPr>
        <p:spPr bwMode="auto">
          <a:xfrm>
            <a:off x="4718109" y="1800225"/>
            <a:ext cx="6741073" cy="1117465"/>
          </a:xfrm>
          <a:prstGeom prst="roundRect">
            <a:avLst>
              <a:gd name="adj" fmla="val 16700"/>
            </a:avLst>
          </a:prstGeom>
          <a:solidFill>
            <a:schemeClr val="bg1"/>
          </a:solidFill>
          <a:ln>
            <a:gradFill>
              <a:gsLst>
                <a:gs pos="0">
                  <a:srgbClr val="6D8BED"/>
                </a:gs>
                <a:gs pos="100000">
                  <a:srgbClr val="6AE6ED"/>
                </a:gs>
              </a:gsLst>
              <a:lin ang="5400000" scaled="1"/>
            </a:grad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latin typeface="Manrope" pitchFamily="2" charset="0"/>
              <a:ea typeface="Segoe UI" pitchFamily="34" charset="0"/>
              <a:cs typeface="Segoe Sans Text" pitchFamily="2" charset="0"/>
            </a:endParaRPr>
          </a:p>
        </p:txBody>
      </p:sp>
      <p:sp>
        <p:nvSpPr>
          <p:cNvPr id="38" name="TextBox 37">
            <a:extLst>
              <a:ext uri="{FF2B5EF4-FFF2-40B4-BE49-F238E27FC236}">
                <a16:creationId xmlns:a16="http://schemas.microsoft.com/office/drawing/2014/main" id="{4406DF8B-AE42-6622-9A9F-73E7C26DD4E5}"/>
              </a:ext>
            </a:extLst>
          </p:cNvPr>
          <p:cNvSpPr txBox="1"/>
          <p:nvPr/>
        </p:nvSpPr>
        <p:spPr>
          <a:xfrm>
            <a:off x="4775200" y="1947306"/>
            <a:ext cx="6654800" cy="823302"/>
          </a:xfrm>
          <a:prstGeom prst="rect">
            <a:avLst/>
          </a:prstGeom>
          <a:noFill/>
        </p:spPr>
        <p:txBody>
          <a:bodyPr wrap="square">
            <a:spAutoFit/>
          </a:bodyPr>
          <a:lstStyle/>
          <a:p>
            <a:pPr lvl="0" defTabSz="932472" fontAlgn="base">
              <a:spcBef>
                <a:spcPct val="0"/>
              </a:spcBef>
              <a:spcAft>
                <a:spcPts val="900"/>
              </a:spcAft>
              <a:defRPr/>
            </a:pPr>
            <a:r>
              <a:rPr lang="en-US" sz="1600" b="1" u="sng">
                <a:solidFill>
                  <a:schemeClr val="accent1"/>
                </a:solidFill>
                <a:latin typeface="Manrope" pitchFamily="2" charset="0"/>
                <a:cs typeface="Segoe UI" panose="020B0502040204020203" pitchFamily="34" charset="0"/>
              </a:rPr>
              <a:t>Why?</a:t>
            </a:r>
            <a:r>
              <a:rPr lang="en-US" sz="1600" b="1">
                <a:solidFill>
                  <a:schemeClr val="accent1"/>
                </a:solidFill>
                <a:latin typeface="Manrope" pitchFamily="2" charset="0"/>
                <a:cs typeface="Segoe UI" panose="020B0502040204020203" pitchFamily="34" charset="0"/>
              </a:rPr>
              <a:t> </a:t>
            </a:r>
          </a:p>
          <a:p>
            <a:pPr lvl="0" defTabSz="932472" fontAlgn="base">
              <a:spcBef>
                <a:spcPct val="0"/>
              </a:spcBef>
              <a:spcAft>
                <a:spcPts val="900"/>
              </a:spcAft>
              <a:defRPr/>
            </a:pPr>
            <a:r>
              <a:rPr lang="en-US" sz="1200">
                <a:solidFill>
                  <a:srgbClr val="1A3660"/>
                </a:solidFill>
                <a:latin typeface="Manrope" pitchFamily="2" charset="0"/>
                <a:cs typeface="Segoe UI" panose="020B0502040204020203" pitchFamily="34" charset="0"/>
              </a:rPr>
              <a:t>Core Business Central lacked subscription billing, limiting Microsoft partners' ability to compete with solutions like NetSuite.</a:t>
            </a:r>
          </a:p>
        </p:txBody>
      </p:sp>
      <p:sp>
        <p:nvSpPr>
          <p:cNvPr id="42" name="TextBox 41">
            <a:extLst>
              <a:ext uri="{FF2B5EF4-FFF2-40B4-BE49-F238E27FC236}">
                <a16:creationId xmlns:a16="http://schemas.microsoft.com/office/drawing/2014/main" id="{0FFF17AA-C7E7-6906-EE79-9BC4DC099204}"/>
              </a:ext>
            </a:extLst>
          </p:cNvPr>
          <p:cNvSpPr txBox="1"/>
          <p:nvPr/>
        </p:nvSpPr>
        <p:spPr>
          <a:xfrm>
            <a:off x="4718109" y="3057270"/>
            <a:ext cx="6739128" cy="1131729"/>
          </a:xfrm>
          <a:prstGeom prst="roundRect">
            <a:avLst/>
          </a:prstGeom>
          <a:solidFill>
            <a:schemeClr val="bg1"/>
          </a:solidFill>
          <a:ln>
            <a:gradFill>
              <a:gsLst>
                <a:gs pos="0">
                  <a:srgbClr val="6D8BED"/>
                </a:gs>
                <a:gs pos="100000">
                  <a:srgbClr val="6AE6ED"/>
                </a:gs>
              </a:gsLst>
              <a:lin ang="5400000" scaled="1"/>
            </a:gradFill>
          </a:ln>
        </p:spPr>
        <p:txBody>
          <a:bodyPr wrap="square" tIns="0" bIns="91440">
            <a:spAutoFit/>
          </a:bodyPr>
          <a:lstStyle/>
          <a:p>
            <a:pPr lvl="0">
              <a:lnSpc>
                <a:spcPct val="200000"/>
              </a:lnSpc>
            </a:pPr>
            <a:r>
              <a:rPr lang="en-US" sz="1600" b="1" u="sng">
                <a:solidFill>
                  <a:schemeClr val="accent1"/>
                </a:solidFill>
                <a:latin typeface="Manrope" pitchFamily="2" charset="0"/>
                <a:cs typeface="Segoe UI" panose="020B0502040204020203" pitchFamily="34" charset="0"/>
              </a:rPr>
              <a:t>The Opportunity:</a:t>
            </a:r>
            <a:r>
              <a:rPr lang="en-US" sz="1600" b="1">
                <a:solidFill>
                  <a:schemeClr val="accent1"/>
                </a:solidFill>
                <a:latin typeface="Manrope" pitchFamily="2" charset="0"/>
                <a:cs typeface="Segoe UI" panose="020B0502040204020203" pitchFamily="34" charset="0"/>
              </a:rPr>
              <a:t> </a:t>
            </a:r>
            <a:endParaRPr lang="en-US" sz="1600">
              <a:solidFill>
                <a:schemeClr val="accent1"/>
              </a:solidFill>
              <a:latin typeface="Manrope" pitchFamily="2" charset="0"/>
              <a:cs typeface="Segoe UI" panose="020B0502040204020203" pitchFamily="34" charset="0"/>
            </a:endParaRPr>
          </a:p>
          <a:p>
            <a:pPr marL="171450" lvl="0" indent="-171450" defTabSz="514284">
              <a:lnSpc>
                <a:spcPts val="1640"/>
              </a:lnSpc>
              <a:spcAft>
                <a:spcPts val="300"/>
              </a:spcAft>
              <a:buFont typeface="Arial" panose="020B0604020202020204" pitchFamily="34" charset="0"/>
              <a:buChar char="•"/>
              <a:defRPr/>
            </a:pPr>
            <a:r>
              <a:rPr kumimoji="0" lang="en-US" sz="1200" b="0" i="0" u="none" strike="noStrike" kern="1200" cap="none" spc="0" normalizeH="0" baseline="0" noProof="0">
                <a:ln w="3175">
                  <a:noFill/>
                </a:ln>
                <a:solidFill>
                  <a:srgbClr val="1A3660"/>
                </a:solidFill>
                <a:effectLst/>
                <a:uLnTx/>
                <a:uFillTx/>
                <a:latin typeface="Manrope" pitchFamily="2" charset="0"/>
                <a:cs typeface="Segoe UI" panose="020B0502040204020203" pitchFamily="34" charset="0"/>
              </a:rPr>
              <a:t>Microsoft partners can serve their clients with Core Business Central Subscription</a:t>
            </a:r>
          </a:p>
          <a:p>
            <a:pPr marL="171450" lvl="0" indent="-171450" defTabSz="514284">
              <a:lnSpc>
                <a:spcPts val="1640"/>
              </a:lnSpc>
              <a:spcAft>
                <a:spcPts val="300"/>
              </a:spcAft>
              <a:buFont typeface="Arial" panose="020B0604020202020204" pitchFamily="34" charset="0"/>
              <a:buChar char="•"/>
              <a:defRPr/>
            </a:pPr>
            <a:r>
              <a:rPr kumimoji="0" lang="en-US" sz="1200" b="0" i="0" u="none" strike="noStrike" kern="1200" cap="none" spc="0" normalizeH="0" baseline="0" noProof="0">
                <a:ln w="3175">
                  <a:noFill/>
                </a:ln>
                <a:solidFill>
                  <a:srgbClr val="1A3660"/>
                </a:solidFill>
                <a:effectLst/>
                <a:uLnTx/>
                <a:uFillTx/>
                <a:latin typeface="Manrope" pitchFamily="2" charset="0"/>
                <a:cs typeface="Segoe UI" panose="020B0502040204020203" pitchFamily="34" charset="0"/>
              </a:rPr>
              <a:t>Enhance the offering with Binary Stream’s Advanced Subscription capabilities</a:t>
            </a:r>
          </a:p>
        </p:txBody>
      </p:sp>
      <p:sp>
        <p:nvSpPr>
          <p:cNvPr id="49" name="Rectangle: Rounded Corners 17">
            <a:extLst>
              <a:ext uri="{FF2B5EF4-FFF2-40B4-BE49-F238E27FC236}">
                <a16:creationId xmlns:a16="http://schemas.microsoft.com/office/drawing/2014/main" id="{95287EF5-9ABD-1E21-5988-50FBF3CC29B7}"/>
              </a:ext>
            </a:extLst>
          </p:cNvPr>
          <p:cNvSpPr/>
          <p:nvPr/>
        </p:nvSpPr>
        <p:spPr bwMode="auto">
          <a:xfrm>
            <a:off x="4723925" y="5028138"/>
            <a:ext cx="6731475" cy="1175856"/>
          </a:xfrm>
          <a:prstGeom prst="roundRect">
            <a:avLst>
              <a:gd name="adj" fmla="val 16700"/>
            </a:avLst>
          </a:prstGeom>
          <a:noFill/>
          <a:ln w="25400">
            <a:solidFill>
              <a:srgbClr val="6AE6ED"/>
            </a:solidFill>
            <a:prstDash val="dash"/>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latin typeface="Manrope" pitchFamily="2" charset="0"/>
              <a:ea typeface="Segoe UI" pitchFamily="34" charset="0"/>
              <a:cs typeface="Segoe Sans Text" pitchFamily="2" charset="0"/>
            </a:endParaRPr>
          </a:p>
        </p:txBody>
      </p:sp>
      <p:sp>
        <p:nvSpPr>
          <p:cNvPr id="50" name="TextBox 49">
            <a:extLst>
              <a:ext uri="{FF2B5EF4-FFF2-40B4-BE49-F238E27FC236}">
                <a16:creationId xmlns:a16="http://schemas.microsoft.com/office/drawing/2014/main" id="{DDFAEE12-6DDA-EF32-A9DF-479B8406BA11}"/>
              </a:ext>
            </a:extLst>
          </p:cNvPr>
          <p:cNvSpPr txBox="1"/>
          <p:nvPr/>
        </p:nvSpPr>
        <p:spPr>
          <a:xfrm>
            <a:off x="4914900" y="5200568"/>
            <a:ext cx="6270241" cy="830997"/>
          </a:xfrm>
          <a:prstGeom prst="rect">
            <a:avLst/>
          </a:prstGeom>
          <a:noFill/>
        </p:spPr>
        <p:txBody>
          <a:bodyPr wrap="square">
            <a:spAutoFit/>
          </a:bodyPr>
          <a:lstStyle/>
          <a:p>
            <a:pPr lvl="0"/>
            <a:r>
              <a:rPr lang="en-US" sz="1600">
                <a:solidFill>
                  <a:schemeClr val="bg1"/>
                </a:solidFill>
                <a:latin typeface="Manrope SemiBold" pitchFamily="2" charset="0"/>
                <a:cs typeface="Segoe UI Semibold" panose="020B0702040204020203" pitchFamily="34" charset="0"/>
              </a:rPr>
              <a:t>A powerful, all-in-one industry specific solution designed to take subscription billing beyond the basics and provide an unparalleled, end-to-end order to cash experience.</a:t>
            </a:r>
          </a:p>
        </p:txBody>
      </p:sp>
    </p:spTree>
    <p:extLst>
      <p:ext uri="{BB962C8B-B14F-4D97-AF65-F5344CB8AC3E}">
        <p14:creationId xmlns:p14="http://schemas.microsoft.com/office/powerpoint/2010/main" val="1508978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7275A9-D61A-4598-B018-126DD02ECE29}"/>
              </a:ext>
            </a:extLst>
          </p:cNvPr>
          <p:cNvSpPr>
            <a:spLocks noGrp="1"/>
          </p:cNvSpPr>
          <p:nvPr>
            <p:ph type="title"/>
          </p:nvPr>
        </p:nvSpPr>
        <p:spPr/>
        <p:txBody>
          <a:bodyPr/>
          <a:lstStyle/>
          <a:p>
            <a:r>
              <a:rPr lang="en-US"/>
              <a:t>Subscription Features Added to BC.</a:t>
            </a:r>
          </a:p>
        </p:txBody>
      </p:sp>
      <p:grpSp>
        <p:nvGrpSpPr>
          <p:cNvPr id="5" name="Group 4">
            <a:extLst>
              <a:ext uri="{FF2B5EF4-FFF2-40B4-BE49-F238E27FC236}">
                <a16:creationId xmlns:a16="http://schemas.microsoft.com/office/drawing/2014/main" id="{DD02281D-2540-044C-836B-9908C21716EC}"/>
              </a:ext>
            </a:extLst>
          </p:cNvPr>
          <p:cNvGrpSpPr/>
          <p:nvPr/>
        </p:nvGrpSpPr>
        <p:grpSpPr>
          <a:xfrm>
            <a:off x="844367" y="1997893"/>
            <a:ext cx="2302693" cy="3699485"/>
            <a:chOff x="691967" y="1997893"/>
            <a:chExt cx="2302693" cy="3699485"/>
          </a:xfrm>
        </p:grpSpPr>
        <p:sp>
          <p:nvSpPr>
            <p:cNvPr id="17" name="Oval 16">
              <a:extLst>
                <a:ext uri="{FF2B5EF4-FFF2-40B4-BE49-F238E27FC236}">
                  <a16:creationId xmlns:a16="http://schemas.microsoft.com/office/drawing/2014/main" id="{95E42C4B-0896-1029-47DD-982F8469F52A}"/>
                </a:ext>
                <a:ext uri="{C183D7F6-B498-43B3-948B-1728B52AA6E4}">
                  <adec:decorative xmlns:adec="http://schemas.microsoft.com/office/drawing/2017/decorative" val="1"/>
                </a:ext>
              </a:extLst>
            </p:cNvPr>
            <p:cNvSpPr>
              <a:spLocks/>
            </p:cNvSpPr>
            <p:nvPr/>
          </p:nvSpPr>
          <p:spPr bwMode="auto">
            <a:xfrm>
              <a:off x="698860" y="1997893"/>
              <a:ext cx="2288906" cy="2288906"/>
            </a:xfrm>
            <a:prstGeom prst="ellipse">
              <a:avLst/>
            </a:prstGeom>
            <a:gradFill>
              <a:gsLst>
                <a:gs pos="0">
                  <a:srgbClr val="6D8BED"/>
                </a:gs>
                <a:gs pos="100000">
                  <a:srgbClr val="214792"/>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200">
                <a:solidFill>
                  <a:srgbClr val="FFFFFF"/>
                </a:solidFill>
                <a:latin typeface="Segoe UI Semibold"/>
                <a:cs typeface="Segoe UI" pitchFamily="34" charset="0"/>
              </a:endParaRPr>
            </a:p>
          </p:txBody>
        </p:sp>
        <p:pic>
          <p:nvPicPr>
            <p:cNvPr id="43" name="Picture 42">
              <a:extLst>
                <a:ext uri="{FF2B5EF4-FFF2-40B4-BE49-F238E27FC236}">
                  <a16:creationId xmlns:a16="http://schemas.microsoft.com/office/drawing/2014/main" id="{1767C6DA-306C-4D99-8AD4-7F60B6B80C3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069" r="1462" b="6251"/>
            <a:stretch/>
          </p:blipFill>
          <p:spPr>
            <a:xfrm>
              <a:off x="774409" y="2073442"/>
              <a:ext cx="2137808" cy="2137808"/>
            </a:xfrm>
            <a:prstGeom prst="flowChartConnector">
              <a:avLst/>
            </a:prstGeom>
            <a:gradFill>
              <a:gsLst>
                <a:gs pos="0">
                  <a:srgbClr val="6D8BED"/>
                </a:gs>
                <a:gs pos="100000">
                  <a:srgbClr val="214792"/>
                </a:gs>
              </a:gsLst>
              <a:lin ang="5400000" scaled="1"/>
            </a:gradFill>
            <a:ln w="31750">
              <a:gradFill>
                <a:gsLst>
                  <a:gs pos="0">
                    <a:srgbClr val="6D8BED"/>
                  </a:gs>
                  <a:gs pos="100000">
                    <a:srgbClr val="214792"/>
                  </a:gs>
                </a:gsLst>
                <a:lin ang="5400000" scaled="1"/>
              </a:gradFill>
              <a:headEnd type="none" w="med" len="med"/>
              <a:tailEnd type="none" w="med" len="med"/>
            </a:ln>
            <a:effectLst/>
          </p:spPr>
        </p:pic>
        <p:sp>
          <p:nvSpPr>
            <p:cNvPr id="2" name="TextBox 1">
              <a:extLst>
                <a:ext uri="{FF2B5EF4-FFF2-40B4-BE49-F238E27FC236}">
                  <a16:creationId xmlns:a16="http://schemas.microsoft.com/office/drawing/2014/main" id="{6EDAD19D-CC1C-432B-A9DE-4AAB097A0097}"/>
                </a:ext>
              </a:extLst>
            </p:cNvPr>
            <p:cNvSpPr txBox="1"/>
            <p:nvPr/>
          </p:nvSpPr>
          <p:spPr>
            <a:xfrm>
              <a:off x="691967" y="4866381"/>
              <a:ext cx="2302693" cy="830997"/>
            </a:xfrm>
            <a:prstGeom prst="rect">
              <a:avLst/>
            </a:prstGeom>
            <a:noFill/>
          </p:spPr>
          <p:txBody>
            <a:bodyPr wrap="square" lIns="0" tIns="0" rIns="0" bIns="0" rtlCol="0">
              <a:spAutoFit/>
            </a:bodyPr>
            <a:lstStyle/>
            <a:p>
              <a:pPr algn="ctr" rtl="0" fontAlgn="base">
                <a:spcAft>
                  <a:spcPts val="600"/>
                </a:spcAft>
              </a:pPr>
              <a:r>
                <a:rPr lang="en-US" sz="1800" i="0" u="none" strike="noStrike" kern="1200">
                  <a:solidFill>
                    <a:srgbClr val="1A3661"/>
                  </a:solidFill>
                  <a:effectLst/>
                  <a:latin typeface="Manrope SemiBold" pitchFamily="2" charset="0"/>
                  <a:cs typeface="Segoe UI" panose="020B0502040204020203" pitchFamily="34" charset="0"/>
                </a:rPr>
                <a:t>Management </a:t>
              </a:r>
              <a:r>
                <a:rPr lang="en-US" sz="1800" b="0" i="0" u="none" strike="noStrike" kern="1200">
                  <a:solidFill>
                    <a:srgbClr val="1A3661"/>
                  </a:solidFill>
                  <a:effectLst/>
                  <a:latin typeface="Manrope SemiBold" pitchFamily="2" charset="0"/>
                  <a:cs typeface="Segoe UI" panose="020B0502040204020203" pitchFamily="34" charset="0"/>
                </a:rPr>
                <a:t>of </a:t>
              </a:r>
              <a:r>
                <a:rPr lang="en-US" sz="1800">
                  <a:solidFill>
                    <a:srgbClr val="1A3661"/>
                  </a:solidFill>
                  <a:latin typeface="Manrope SemiBold" pitchFamily="2" charset="0"/>
                  <a:cs typeface="Segoe UI" panose="020B0502040204020203" pitchFamily="34" charset="0"/>
                </a:rPr>
                <a:t>S</a:t>
              </a:r>
              <a:r>
                <a:rPr lang="en-US" sz="1800" b="0" i="0" u="none" strike="noStrike" kern="1200">
                  <a:solidFill>
                    <a:srgbClr val="1A3661"/>
                  </a:solidFill>
                  <a:effectLst/>
                  <a:latin typeface="Manrope SemiBold" pitchFamily="2" charset="0"/>
                  <a:cs typeface="Segoe UI" panose="020B0502040204020203" pitchFamily="34" charset="0"/>
                </a:rPr>
                <a:t>ervice </a:t>
              </a:r>
              <a:r>
                <a:rPr lang="en-US" sz="1800">
                  <a:solidFill>
                    <a:srgbClr val="1A3661"/>
                  </a:solidFill>
                  <a:latin typeface="Manrope SemiBold" pitchFamily="2" charset="0"/>
                  <a:cs typeface="Segoe UI" panose="020B0502040204020203" pitchFamily="34" charset="0"/>
                </a:rPr>
                <a:t>C</a:t>
              </a:r>
              <a:r>
                <a:rPr lang="en-US" sz="1800" b="0" i="0" u="none" strike="noStrike" kern="1200">
                  <a:solidFill>
                    <a:srgbClr val="1A3661"/>
                  </a:solidFill>
                  <a:effectLst/>
                  <a:latin typeface="Manrope SemiBold" pitchFamily="2" charset="0"/>
                  <a:cs typeface="Segoe UI" panose="020B0502040204020203" pitchFamily="34" charset="0"/>
                </a:rPr>
                <a:t>ommitments. </a:t>
              </a:r>
            </a:p>
          </p:txBody>
        </p:sp>
      </p:grpSp>
      <p:grpSp>
        <p:nvGrpSpPr>
          <p:cNvPr id="6" name="Group 5">
            <a:extLst>
              <a:ext uri="{FF2B5EF4-FFF2-40B4-BE49-F238E27FC236}">
                <a16:creationId xmlns:a16="http://schemas.microsoft.com/office/drawing/2014/main" id="{FE015E1D-C9F5-4634-932E-42991A4DB969}"/>
              </a:ext>
            </a:extLst>
          </p:cNvPr>
          <p:cNvGrpSpPr/>
          <p:nvPr/>
        </p:nvGrpSpPr>
        <p:grpSpPr>
          <a:xfrm>
            <a:off x="3624142" y="1997893"/>
            <a:ext cx="2288906" cy="3699485"/>
            <a:chOff x="3489764" y="1997893"/>
            <a:chExt cx="2288906" cy="3699485"/>
          </a:xfrm>
        </p:grpSpPr>
        <p:sp>
          <p:nvSpPr>
            <p:cNvPr id="18" name="Oval 17">
              <a:extLst>
                <a:ext uri="{FF2B5EF4-FFF2-40B4-BE49-F238E27FC236}">
                  <a16:creationId xmlns:a16="http://schemas.microsoft.com/office/drawing/2014/main" id="{58B5C80D-9C5B-0F67-6018-09298B0535FA}"/>
                </a:ext>
                <a:ext uri="{C183D7F6-B498-43B3-948B-1728B52AA6E4}">
                  <adec:decorative xmlns:adec="http://schemas.microsoft.com/office/drawing/2017/decorative" val="1"/>
                </a:ext>
              </a:extLst>
            </p:cNvPr>
            <p:cNvSpPr>
              <a:spLocks/>
            </p:cNvSpPr>
            <p:nvPr/>
          </p:nvSpPr>
          <p:spPr bwMode="auto">
            <a:xfrm>
              <a:off x="3489764" y="1997893"/>
              <a:ext cx="2288906" cy="2288906"/>
            </a:xfrm>
            <a:prstGeom prst="ellipse">
              <a:avLst/>
            </a:prstGeom>
            <a:gradFill>
              <a:gsLst>
                <a:gs pos="0">
                  <a:srgbClr val="6D8BED"/>
                </a:gs>
                <a:gs pos="100000">
                  <a:srgbClr val="214792"/>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600" err="1">
                <a:solidFill>
                  <a:srgbClr val="FFFFFF"/>
                </a:solidFill>
                <a:latin typeface="Segoe UI Semibold"/>
                <a:cs typeface="Segoe UI" pitchFamily="34" charset="0"/>
              </a:endParaRPr>
            </a:p>
          </p:txBody>
        </p:sp>
        <p:pic>
          <p:nvPicPr>
            <p:cNvPr id="44" name="Picture 43" descr="Businessperson on a computer">
              <a:extLst>
                <a:ext uri="{FF2B5EF4-FFF2-40B4-BE49-F238E27FC236}">
                  <a16:creationId xmlns:a16="http://schemas.microsoft.com/office/drawing/2014/main" id="{B957029A-97CA-4C7A-B6B9-5BB20654508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1875" r="21875"/>
            <a:stretch/>
          </p:blipFill>
          <p:spPr>
            <a:xfrm>
              <a:off x="3565313" y="2073442"/>
              <a:ext cx="2137808" cy="2137808"/>
            </a:xfrm>
            <a:prstGeom prst="flowChartConnector">
              <a:avLst/>
            </a:prstGeom>
            <a:gradFill>
              <a:gsLst>
                <a:gs pos="0">
                  <a:srgbClr val="6D8BED"/>
                </a:gs>
                <a:gs pos="100000">
                  <a:srgbClr val="214792"/>
                </a:gs>
              </a:gsLst>
              <a:lin ang="5400000" scaled="1"/>
            </a:gradFill>
            <a:ln w="31750">
              <a:gradFill>
                <a:gsLst>
                  <a:gs pos="0">
                    <a:srgbClr val="6D8BED"/>
                  </a:gs>
                  <a:gs pos="100000">
                    <a:srgbClr val="214792"/>
                  </a:gs>
                </a:gsLst>
                <a:lin ang="5400000" scaled="1"/>
              </a:gradFill>
              <a:headEnd type="none" w="med" len="med"/>
              <a:tailEnd type="none" w="med" len="med"/>
            </a:ln>
            <a:effectLst/>
          </p:spPr>
        </p:pic>
        <p:sp>
          <p:nvSpPr>
            <p:cNvPr id="9" name="TextBox 8">
              <a:extLst>
                <a:ext uri="{FF2B5EF4-FFF2-40B4-BE49-F238E27FC236}">
                  <a16:creationId xmlns:a16="http://schemas.microsoft.com/office/drawing/2014/main" id="{D0F8BEDC-DD06-4426-A486-82F4CFAA1C2A}"/>
                </a:ext>
              </a:extLst>
            </p:cNvPr>
            <p:cNvSpPr txBox="1">
              <a:spLocks/>
            </p:cNvSpPr>
            <p:nvPr/>
          </p:nvSpPr>
          <p:spPr>
            <a:xfrm>
              <a:off x="3549585" y="4866381"/>
              <a:ext cx="2169264" cy="830997"/>
            </a:xfrm>
            <a:prstGeom prst="rect">
              <a:avLst/>
            </a:prstGeom>
            <a:noFill/>
          </p:spPr>
          <p:txBody>
            <a:bodyPr wrap="square" lIns="0" tIns="0" rIns="0" bIns="0" rtlCol="0">
              <a:spAutoFit/>
            </a:bodyPr>
            <a:lstStyle/>
            <a:p>
              <a:pPr algn="ctr" fontAlgn="base">
                <a:spcAft>
                  <a:spcPts val="600"/>
                </a:spcAft>
              </a:pPr>
              <a:r>
                <a:rPr lang="en-US" sz="1800" i="0" u="none" strike="noStrike" kern="1200">
                  <a:solidFill>
                    <a:srgbClr val="1A3661"/>
                  </a:solidFill>
                  <a:effectLst/>
                  <a:latin typeface="Manrope SemiBold" pitchFamily="2" charset="0"/>
                  <a:cs typeface="Segoe UI" panose="020B0502040204020203" pitchFamily="34" charset="0"/>
                </a:rPr>
                <a:t>Invoice Preview</a:t>
              </a:r>
              <a:r>
                <a:rPr lang="en-US" sz="1800" b="0" i="0" u="none" strike="noStrike" kern="1200">
                  <a:solidFill>
                    <a:srgbClr val="1A3661"/>
                  </a:solidFill>
                  <a:effectLst/>
                  <a:latin typeface="Manrope SemiBold" pitchFamily="2" charset="0"/>
                  <a:cs typeface="Segoe UI" panose="020B0502040204020203" pitchFamily="34" charset="0"/>
                </a:rPr>
                <a:t> </a:t>
              </a:r>
              <a:r>
                <a:rPr lang="en-US" sz="1800">
                  <a:solidFill>
                    <a:srgbClr val="1A3661"/>
                  </a:solidFill>
                  <a:latin typeface="Manrope SemiBold" pitchFamily="2" charset="0"/>
                  <a:cs typeface="Segoe UI" panose="020B0502040204020203" pitchFamily="34" charset="0"/>
                </a:rPr>
                <a:t>u</a:t>
              </a:r>
              <a:r>
                <a:rPr lang="en-US" sz="1800" b="0" i="0" u="none" strike="noStrike" kern="1200">
                  <a:solidFill>
                    <a:srgbClr val="1A3661"/>
                  </a:solidFill>
                  <a:effectLst/>
                  <a:latin typeface="Manrope SemiBold" pitchFamily="2" charset="0"/>
                  <a:cs typeface="Segoe UI" panose="020B0502040204020203" pitchFamily="34" charset="0"/>
                </a:rPr>
                <a:t>sing Billing Templates.</a:t>
              </a:r>
            </a:p>
          </p:txBody>
        </p:sp>
      </p:grpSp>
      <p:grpSp>
        <p:nvGrpSpPr>
          <p:cNvPr id="4" name="Group 3">
            <a:extLst>
              <a:ext uri="{FF2B5EF4-FFF2-40B4-BE49-F238E27FC236}">
                <a16:creationId xmlns:a16="http://schemas.microsoft.com/office/drawing/2014/main" id="{95E60A5D-9ED5-F734-30E4-B5DB9787B31D}"/>
              </a:ext>
            </a:extLst>
          </p:cNvPr>
          <p:cNvGrpSpPr/>
          <p:nvPr/>
        </p:nvGrpSpPr>
        <p:grpSpPr>
          <a:xfrm>
            <a:off x="6390130" y="1997893"/>
            <a:ext cx="2288906" cy="3699485"/>
            <a:chOff x="6280668" y="1997893"/>
            <a:chExt cx="2288906" cy="3699485"/>
          </a:xfrm>
        </p:grpSpPr>
        <p:sp>
          <p:nvSpPr>
            <p:cNvPr id="19" name="Oval 18">
              <a:extLst>
                <a:ext uri="{FF2B5EF4-FFF2-40B4-BE49-F238E27FC236}">
                  <a16:creationId xmlns:a16="http://schemas.microsoft.com/office/drawing/2014/main" id="{B751C46B-8EE0-E790-E3FC-288779888782}"/>
                </a:ext>
                <a:ext uri="{C183D7F6-B498-43B3-948B-1728B52AA6E4}">
                  <adec:decorative xmlns:adec="http://schemas.microsoft.com/office/drawing/2017/decorative" val="1"/>
                </a:ext>
              </a:extLst>
            </p:cNvPr>
            <p:cNvSpPr>
              <a:spLocks/>
            </p:cNvSpPr>
            <p:nvPr/>
          </p:nvSpPr>
          <p:spPr bwMode="auto">
            <a:xfrm>
              <a:off x="6280668" y="1997893"/>
              <a:ext cx="2288906" cy="2288906"/>
            </a:xfrm>
            <a:prstGeom prst="ellipse">
              <a:avLst/>
            </a:prstGeom>
            <a:gradFill>
              <a:gsLst>
                <a:gs pos="0">
                  <a:srgbClr val="6D8BED"/>
                </a:gs>
                <a:gs pos="100000">
                  <a:srgbClr val="214792"/>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188720" rIns="0" bIns="0"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IN" sz="1600" err="1">
                <a:solidFill>
                  <a:srgbClr val="FFFFFF"/>
                </a:solidFill>
                <a:latin typeface="Segoe UI Semibold"/>
                <a:cs typeface="Segoe UI" pitchFamily="34" charset="0"/>
              </a:endParaRPr>
            </a:p>
          </p:txBody>
        </p:sp>
        <p:pic>
          <p:nvPicPr>
            <p:cNvPr id="46" name="Picture 45">
              <a:extLst>
                <a:ext uri="{FF2B5EF4-FFF2-40B4-BE49-F238E27FC236}">
                  <a16:creationId xmlns:a16="http://schemas.microsoft.com/office/drawing/2014/main" id="{B81E1FBB-DCE4-4CF7-B5C1-3F0375CFC387}"/>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453" r="26770" b="2882"/>
            <a:stretch/>
          </p:blipFill>
          <p:spPr>
            <a:xfrm>
              <a:off x="6356217" y="2073442"/>
              <a:ext cx="2137808" cy="2137808"/>
            </a:xfrm>
            <a:prstGeom prst="flowChartConnector">
              <a:avLst/>
            </a:prstGeom>
            <a:noFill/>
            <a:ln w="31750">
              <a:gradFill>
                <a:gsLst>
                  <a:gs pos="0">
                    <a:srgbClr val="6D8BED"/>
                  </a:gs>
                  <a:gs pos="100000">
                    <a:srgbClr val="214792"/>
                  </a:gs>
                </a:gsLst>
                <a:lin ang="5400000" scaled="1"/>
              </a:gradFill>
              <a:headEnd type="none" w="med" len="med"/>
              <a:tailEnd type="none" w="med" len="med"/>
            </a:ln>
            <a:effectLst/>
          </p:spPr>
        </p:pic>
        <p:sp>
          <p:nvSpPr>
            <p:cNvPr id="10" name="TextBox 9">
              <a:extLst>
                <a:ext uri="{FF2B5EF4-FFF2-40B4-BE49-F238E27FC236}">
                  <a16:creationId xmlns:a16="http://schemas.microsoft.com/office/drawing/2014/main" id="{15489E6F-3AC8-4C09-87BD-BFA8EE06A507}"/>
                </a:ext>
              </a:extLst>
            </p:cNvPr>
            <p:cNvSpPr txBox="1">
              <a:spLocks/>
            </p:cNvSpPr>
            <p:nvPr/>
          </p:nvSpPr>
          <p:spPr>
            <a:xfrm>
              <a:off x="6354816" y="4866381"/>
              <a:ext cx="2140610" cy="830997"/>
            </a:xfrm>
            <a:prstGeom prst="rect">
              <a:avLst/>
            </a:prstGeom>
            <a:noFill/>
          </p:spPr>
          <p:txBody>
            <a:bodyPr wrap="square" lIns="0" tIns="0" rIns="0" bIns="0" rtlCol="0">
              <a:spAutoFit/>
            </a:bodyPr>
            <a:lstStyle/>
            <a:p>
              <a:pPr algn="ctr" fontAlgn="base">
                <a:spcAft>
                  <a:spcPts val="600"/>
                </a:spcAft>
              </a:pPr>
              <a:r>
                <a:rPr lang="en-US" sz="1800" i="0" kern="1200">
                  <a:solidFill>
                    <a:srgbClr val="1A3661"/>
                  </a:solidFill>
                  <a:effectLst/>
                  <a:latin typeface="Manrope SemiBold" pitchFamily="2" charset="0"/>
                  <a:cs typeface="Segoe UI" panose="020B0502040204020203" pitchFamily="34" charset="0"/>
                </a:rPr>
                <a:t>​</a:t>
              </a:r>
              <a:r>
                <a:rPr lang="en-US" sz="1800" i="0" u="none" strike="noStrike" kern="1200">
                  <a:solidFill>
                    <a:srgbClr val="1A3661"/>
                  </a:solidFill>
                  <a:effectLst/>
                  <a:latin typeface="Manrope SemiBold" pitchFamily="2" charset="0"/>
                  <a:cs typeface="Segoe UI" panose="020B0502040204020203" pitchFamily="34" charset="0"/>
                </a:rPr>
                <a:t>Automatic Straight-line Deferrals.</a:t>
              </a:r>
              <a:endParaRPr lang="en-US" sz="1800" b="0" i="0" kern="1200">
                <a:solidFill>
                  <a:srgbClr val="1A3661"/>
                </a:solidFill>
                <a:effectLst/>
                <a:latin typeface="Manrope SemiBold" pitchFamily="2" charset="0"/>
                <a:cs typeface="Segoe UI" panose="020B0502040204020203" pitchFamily="34" charset="0"/>
              </a:endParaRPr>
            </a:p>
          </p:txBody>
        </p:sp>
      </p:grpSp>
      <p:grpSp>
        <p:nvGrpSpPr>
          <p:cNvPr id="8" name="Group 7">
            <a:extLst>
              <a:ext uri="{FF2B5EF4-FFF2-40B4-BE49-F238E27FC236}">
                <a16:creationId xmlns:a16="http://schemas.microsoft.com/office/drawing/2014/main" id="{68A9AB95-E1B9-892E-0A19-028BD8A37606}"/>
              </a:ext>
            </a:extLst>
          </p:cNvPr>
          <p:cNvGrpSpPr/>
          <p:nvPr/>
        </p:nvGrpSpPr>
        <p:grpSpPr>
          <a:xfrm>
            <a:off x="9156119" y="1997893"/>
            <a:ext cx="2560319" cy="3145487"/>
            <a:chOff x="9003719" y="1997893"/>
            <a:chExt cx="2560319" cy="3145487"/>
          </a:xfrm>
        </p:grpSpPr>
        <p:sp>
          <p:nvSpPr>
            <p:cNvPr id="20" name="Oval 19">
              <a:extLst>
                <a:ext uri="{FF2B5EF4-FFF2-40B4-BE49-F238E27FC236}">
                  <a16:creationId xmlns:a16="http://schemas.microsoft.com/office/drawing/2014/main" id="{50C34803-D801-2BA4-8162-8C2AC1746FD7}"/>
                </a:ext>
                <a:ext uri="{C183D7F6-B498-43B3-948B-1728B52AA6E4}">
                  <adec:decorative xmlns:adec="http://schemas.microsoft.com/office/drawing/2017/decorative" val="1"/>
                </a:ext>
              </a:extLst>
            </p:cNvPr>
            <p:cNvSpPr>
              <a:spLocks/>
            </p:cNvSpPr>
            <p:nvPr/>
          </p:nvSpPr>
          <p:spPr bwMode="auto">
            <a:xfrm>
              <a:off x="9139425" y="1997893"/>
              <a:ext cx="2288906" cy="2288906"/>
            </a:xfrm>
            <a:prstGeom prst="ellipse">
              <a:avLst/>
            </a:prstGeom>
            <a:gradFill>
              <a:gsLst>
                <a:gs pos="0">
                  <a:srgbClr val="6D8BED"/>
                </a:gs>
                <a:gs pos="100000">
                  <a:srgbClr val="214792"/>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18872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600" err="1">
                <a:solidFill>
                  <a:srgbClr val="FFFFFF"/>
                </a:solidFill>
                <a:latin typeface="Segoe UI Semibold"/>
                <a:cs typeface="Segoe UI" pitchFamily="34" charset="0"/>
              </a:endParaRPr>
            </a:p>
          </p:txBody>
        </p:sp>
        <p:pic>
          <p:nvPicPr>
            <p:cNvPr id="45" name="Picture 44" descr="Interior designers discussing blueprints hanging in office">
              <a:extLst>
                <a:ext uri="{FF2B5EF4-FFF2-40B4-BE49-F238E27FC236}">
                  <a16:creationId xmlns:a16="http://schemas.microsoft.com/office/drawing/2014/main" id="{D51C21A1-59B4-4E38-82AF-F5D1FF62A11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l="16675" r="16675"/>
            <a:stretch/>
          </p:blipFill>
          <p:spPr>
            <a:xfrm>
              <a:off x="9214974" y="2073442"/>
              <a:ext cx="2137808" cy="2137808"/>
            </a:xfrm>
            <a:prstGeom prst="flowChartConnector">
              <a:avLst/>
            </a:prstGeom>
            <a:noFill/>
            <a:ln w="31750">
              <a:gradFill>
                <a:gsLst>
                  <a:gs pos="0">
                    <a:srgbClr val="6D8BED"/>
                  </a:gs>
                  <a:gs pos="100000">
                    <a:srgbClr val="214792"/>
                  </a:gs>
                </a:gsLst>
                <a:lin ang="5400000" scaled="1"/>
              </a:gradFill>
              <a:headEnd type="none" w="med" len="med"/>
              <a:tailEnd type="none" w="med" len="med"/>
            </a:ln>
            <a:effectLst/>
          </p:spPr>
        </p:pic>
        <p:sp>
          <p:nvSpPr>
            <p:cNvPr id="11" name="TextBox 10">
              <a:extLst>
                <a:ext uri="{FF2B5EF4-FFF2-40B4-BE49-F238E27FC236}">
                  <a16:creationId xmlns:a16="http://schemas.microsoft.com/office/drawing/2014/main" id="{65F1687A-F093-426C-803A-DD15677F52A5}"/>
                </a:ext>
              </a:extLst>
            </p:cNvPr>
            <p:cNvSpPr txBox="1">
              <a:spLocks/>
            </p:cNvSpPr>
            <p:nvPr/>
          </p:nvSpPr>
          <p:spPr>
            <a:xfrm>
              <a:off x="9003719" y="4866381"/>
              <a:ext cx="2560319" cy="276999"/>
            </a:xfrm>
            <a:prstGeom prst="rect">
              <a:avLst/>
            </a:prstGeom>
            <a:noFill/>
          </p:spPr>
          <p:txBody>
            <a:bodyPr wrap="square" lIns="0" tIns="0" rIns="0" bIns="0" rtlCol="0">
              <a:spAutoFit/>
            </a:bodyPr>
            <a:lstStyle/>
            <a:p>
              <a:pPr algn="ctr" rtl="0" fontAlgn="base">
                <a:spcAft>
                  <a:spcPts val="600"/>
                </a:spcAft>
              </a:pPr>
              <a:r>
                <a:rPr lang="en-US" sz="1800" b="0" i="0" u="none" strike="noStrike" kern="1200">
                  <a:solidFill>
                    <a:srgbClr val="1A3661"/>
                  </a:solidFill>
                  <a:effectLst/>
                  <a:latin typeface="Manrope SemiBold" pitchFamily="2" charset="0"/>
                  <a:cs typeface="Segoe UI" panose="020B0502040204020203" pitchFamily="34" charset="0"/>
                </a:rPr>
                <a:t>Usage Billing. </a:t>
              </a:r>
              <a:endParaRPr lang="en-US" sz="1800" b="0" i="0" kern="1200">
                <a:solidFill>
                  <a:srgbClr val="1A3661"/>
                </a:solidFill>
                <a:effectLst/>
                <a:latin typeface="Manrope SemiBold" pitchFamily="2" charset="0"/>
                <a:cs typeface="Segoe UI" panose="020B0502040204020203" pitchFamily="34" charset="0"/>
              </a:endParaRPr>
            </a:p>
          </p:txBody>
        </p:sp>
      </p:grpSp>
      <p:pic>
        <p:nvPicPr>
          <p:cNvPr id="12" name="Picture 11">
            <a:extLst>
              <a:ext uri="{FF2B5EF4-FFF2-40B4-BE49-F238E27FC236}">
                <a16:creationId xmlns:a16="http://schemas.microsoft.com/office/drawing/2014/main" id="{729503D2-E27C-21CE-BE9A-493FE0C4B5D1}"/>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8452" t="2915" r="18694"/>
          <a:stretch/>
        </p:blipFill>
        <p:spPr>
          <a:xfrm>
            <a:off x="926809" y="2060742"/>
            <a:ext cx="2137808" cy="2137808"/>
          </a:xfrm>
          <a:prstGeom prst="flowChartConnector">
            <a:avLst/>
          </a:prstGeom>
          <a:gradFill>
            <a:gsLst>
              <a:gs pos="0">
                <a:srgbClr val="6D8BED"/>
              </a:gs>
              <a:gs pos="100000">
                <a:srgbClr val="214792"/>
              </a:gs>
            </a:gsLst>
            <a:lin ang="5400000" scaled="1"/>
          </a:gradFill>
          <a:ln w="31750">
            <a:gradFill>
              <a:gsLst>
                <a:gs pos="0">
                  <a:srgbClr val="6D8BED"/>
                </a:gs>
                <a:gs pos="100000">
                  <a:srgbClr val="214792"/>
                </a:gs>
              </a:gsLst>
              <a:lin ang="5400000" scaled="1"/>
            </a:gradFill>
            <a:headEnd type="none" w="med" len="med"/>
            <a:tailEnd type="none" w="med" len="med"/>
          </a:ln>
          <a:effectLst/>
        </p:spPr>
      </p:pic>
    </p:spTree>
    <p:extLst>
      <p:ext uri="{BB962C8B-B14F-4D97-AF65-F5344CB8AC3E}">
        <p14:creationId xmlns:p14="http://schemas.microsoft.com/office/powerpoint/2010/main" val="1407005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C365E-FAA1-FA56-E3A3-C34C737D9067}"/>
            </a:ext>
          </a:extLst>
        </p:cNvPr>
        <p:cNvGrpSpPr/>
        <p:nvPr/>
      </p:nvGrpSpPr>
      <p:grpSpPr>
        <a:xfrm>
          <a:off x="0" y="0"/>
          <a:ext cx="0" cy="0"/>
          <a:chOff x="0" y="0"/>
          <a:chExt cx="0" cy="0"/>
        </a:xfrm>
      </p:grpSpPr>
      <p:sp>
        <p:nvSpPr>
          <p:cNvPr id="78" name="Rectangle: Rounded Corners 77">
            <a:extLst>
              <a:ext uri="{FF2B5EF4-FFF2-40B4-BE49-F238E27FC236}">
                <a16:creationId xmlns:a16="http://schemas.microsoft.com/office/drawing/2014/main" id="{6B9464DD-1E81-7498-CD51-ABB5E4C6038E}"/>
              </a:ext>
            </a:extLst>
          </p:cNvPr>
          <p:cNvSpPr/>
          <p:nvPr/>
        </p:nvSpPr>
        <p:spPr>
          <a:xfrm>
            <a:off x="791110" y="2057400"/>
            <a:ext cx="10604600" cy="4389120"/>
          </a:xfrm>
          <a:prstGeom prst="roundRect">
            <a:avLst>
              <a:gd name="adj" fmla="val 8754"/>
            </a:avLst>
          </a:prstGeom>
          <a:gradFill>
            <a:gsLst>
              <a:gs pos="1000">
                <a:srgbClr val="F1F4FD"/>
              </a:gs>
              <a:gs pos="100000">
                <a:srgbClr val="F1FDFD"/>
              </a:gs>
            </a:gsLst>
            <a:lin ang="2700000" scaled="1"/>
          </a:gradFill>
          <a:ln w="28575">
            <a:gradFill flip="none" rotWithShape="1">
              <a:gsLst>
                <a:gs pos="0">
                  <a:srgbClr val="6D8BED"/>
                </a:gs>
                <a:gs pos="100000">
                  <a:srgbClr val="21479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8D60B66-6BB5-6447-CD28-79A75A23AE61}"/>
              </a:ext>
            </a:extLst>
          </p:cNvPr>
          <p:cNvSpPr/>
          <p:nvPr/>
        </p:nvSpPr>
        <p:spPr>
          <a:xfrm>
            <a:off x="1325880" y="2015491"/>
            <a:ext cx="10062210" cy="1093470"/>
          </a:xfrm>
          <a:prstGeom prst="roundRect">
            <a:avLst>
              <a:gd name="adj" fmla="val 0"/>
            </a:avLst>
          </a:prstGeom>
          <a:gradFill>
            <a:gsLst>
              <a:gs pos="1000">
                <a:srgbClr val="F1F4FD"/>
              </a:gs>
              <a:gs pos="100000">
                <a:srgbClr val="F1FDFD"/>
              </a:gs>
            </a:gsLst>
            <a:lin ang="2700000" scaled="1"/>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itle 1">
            <a:extLst>
              <a:ext uri="{FF2B5EF4-FFF2-40B4-BE49-F238E27FC236}">
                <a16:creationId xmlns:a16="http://schemas.microsoft.com/office/drawing/2014/main" id="{5F9B0B4A-A8BC-E190-A643-8E397360B822}"/>
              </a:ext>
            </a:extLst>
          </p:cNvPr>
          <p:cNvSpPr txBox="1">
            <a:spLocks/>
          </p:cNvSpPr>
          <p:nvPr/>
        </p:nvSpPr>
        <p:spPr>
          <a:xfrm>
            <a:off x="448056" y="368300"/>
            <a:ext cx="11850624" cy="7127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a:solidFill>
                  <a:srgbClr val="214792"/>
                </a:solidFill>
              </a:rPr>
              <a:t>Comparing Core Business Central with Binary Stream Solutions.</a:t>
            </a:r>
          </a:p>
        </p:txBody>
      </p:sp>
      <p:grpSp>
        <p:nvGrpSpPr>
          <p:cNvPr id="16" name="Group 15">
            <a:extLst>
              <a:ext uri="{FF2B5EF4-FFF2-40B4-BE49-F238E27FC236}">
                <a16:creationId xmlns:a16="http://schemas.microsoft.com/office/drawing/2014/main" id="{052A8D97-08BF-9349-029E-59FA6E5A3E7D}"/>
              </a:ext>
            </a:extLst>
          </p:cNvPr>
          <p:cNvGrpSpPr/>
          <p:nvPr/>
        </p:nvGrpSpPr>
        <p:grpSpPr>
          <a:xfrm>
            <a:off x="776725" y="1577340"/>
            <a:ext cx="3074671" cy="804672"/>
            <a:chOff x="1297061" y="1938476"/>
            <a:chExt cx="10094976" cy="391239"/>
          </a:xfrm>
          <a:gradFill>
            <a:gsLst>
              <a:gs pos="100000">
                <a:srgbClr val="6D8BED"/>
              </a:gs>
              <a:gs pos="0">
                <a:srgbClr val="82EAF0"/>
              </a:gs>
            </a:gsLst>
            <a:lin ang="2700000" scaled="0"/>
          </a:gradFill>
        </p:grpSpPr>
        <p:sp>
          <p:nvSpPr>
            <p:cNvPr id="82" name="Rectangle: Rounded Corners 81">
              <a:extLst>
                <a:ext uri="{FF2B5EF4-FFF2-40B4-BE49-F238E27FC236}">
                  <a16:creationId xmlns:a16="http://schemas.microsoft.com/office/drawing/2014/main" id="{4FE1A39B-8F4A-3C31-315F-45A0FC05A3BD}"/>
                </a:ext>
              </a:extLst>
            </p:cNvPr>
            <p:cNvSpPr/>
            <p:nvPr/>
          </p:nvSpPr>
          <p:spPr>
            <a:xfrm>
              <a:off x="1297061" y="1938476"/>
              <a:ext cx="10094976" cy="221794"/>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Rectangle: Rounded Corners 99">
              <a:extLst>
                <a:ext uri="{FF2B5EF4-FFF2-40B4-BE49-F238E27FC236}">
                  <a16:creationId xmlns:a16="http://schemas.microsoft.com/office/drawing/2014/main" id="{BC98D6CF-AE65-1552-CD40-6E25636E8E1F}"/>
                </a:ext>
              </a:extLst>
            </p:cNvPr>
            <p:cNvSpPr/>
            <p:nvPr/>
          </p:nvSpPr>
          <p:spPr>
            <a:xfrm>
              <a:off x="1297061" y="2056797"/>
              <a:ext cx="10094976" cy="272918"/>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7" name="Group 16">
            <a:extLst>
              <a:ext uri="{FF2B5EF4-FFF2-40B4-BE49-F238E27FC236}">
                <a16:creationId xmlns:a16="http://schemas.microsoft.com/office/drawing/2014/main" id="{BC516403-98C3-0872-12E3-14F46FA0C881}"/>
              </a:ext>
            </a:extLst>
          </p:cNvPr>
          <p:cNvGrpSpPr/>
          <p:nvPr/>
        </p:nvGrpSpPr>
        <p:grpSpPr>
          <a:xfrm>
            <a:off x="3910857" y="1565911"/>
            <a:ext cx="7534553" cy="808706"/>
            <a:chOff x="1297060" y="1938476"/>
            <a:chExt cx="10897135" cy="391239"/>
          </a:xfrm>
          <a:gradFill>
            <a:gsLst>
              <a:gs pos="100000">
                <a:srgbClr val="6D8BED"/>
              </a:gs>
              <a:gs pos="0">
                <a:srgbClr val="82EAF0"/>
              </a:gs>
            </a:gsLst>
            <a:lin ang="2700000" scaled="0"/>
          </a:gradFill>
        </p:grpSpPr>
        <p:sp>
          <p:nvSpPr>
            <p:cNvPr id="18" name="Rectangle: Rounded Corners 17">
              <a:extLst>
                <a:ext uri="{FF2B5EF4-FFF2-40B4-BE49-F238E27FC236}">
                  <a16:creationId xmlns:a16="http://schemas.microsoft.com/office/drawing/2014/main" id="{60727375-6074-C9FF-A3B4-3052768B9A5F}"/>
                </a:ext>
              </a:extLst>
            </p:cNvPr>
            <p:cNvSpPr/>
            <p:nvPr/>
          </p:nvSpPr>
          <p:spPr>
            <a:xfrm>
              <a:off x="1297060" y="1938476"/>
              <a:ext cx="10882276" cy="221794"/>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Rounded Corners 18">
              <a:extLst>
                <a:ext uri="{FF2B5EF4-FFF2-40B4-BE49-F238E27FC236}">
                  <a16:creationId xmlns:a16="http://schemas.microsoft.com/office/drawing/2014/main" id="{96367D43-3B97-E993-FE3D-D9BE6B30312D}"/>
                </a:ext>
              </a:extLst>
            </p:cNvPr>
            <p:cNvSpPr/>
            <p:nvPr/>
          </p:nvSpPr>
          <p:spPr>
            <a:xfrm>
              <a:off x="1297060" y="2056797"/>
              <a:ext cx="10897135" cy="272918"/>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98" name="Picture 42" descr="A logo with blue circles and dots&#10;&#10;Description automatically generated">
            <a:extLst>
              <a:ext uri="{FF2B5EF4-FFF2-40B4-BE49-F238E27FC236}">
                <a16:creationId xmlns:a16="http://schemas.microsoft.com/office/drawing/2014/main" id="{CF2A9EE7-1F7E-F5D3-A52A-6563C9F7BF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37" b="28777"/>
          <a:stretch/>
        </p:blipFill>
        <p:spPr bwMode="auto">
          <a:xfrm>
            <a:off x="1124347" y="1748790"/>
            <a:ext cx="2186030" cy="53721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A136535D-70D2-3197-44CC-01B7AFD171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59297" y="1735738"/>
            <a:ext cx="1514523" cy="546254"/>
          </a:xfrm>
          <a:prstGeom prst="rect">
            <a:avLst/>
          </a:prstGeom>
        </p:spPr>
      </p:pic>
      <p:graphicFrame>
        <p:nvGraphicFramePr>
          <p:cNvPr id="79" name="Table 78">
            <a:extLst>
              <a:ext uri="{FF2B5EF4-FFF2-40B4-BE49-F238E27FC236}">
                <a16:creationId xmlns:a16="http://schemas.microsoft.com/office/drawing/2014/main" id="{6D3E3208-B636-A2AD-2ABC-C80B3D2674A3}"/>
              </a:ext>
            </a:extLst>
          </p:cNvPr>
          <p:cNvGraphicFramePr>
            <a:graphicFrameLocks noGrp="1"/>
          </p:cNvGraphicFramePr>
          <p:nvPr/>
        </p:nvGraphicFramePr>
        <p:xfrm>
          <a:off x="815848" y="2355199"/>
          <a:ext cx="11102175" cy="4071605"/>
        </p:xfrm>
        <a:graphic>
          <a:graphicData uri="http://schemas.openxmlformats.org/drawingml/2006/table">
            <a:tbl>
              <a:tblPr/>
              <a:tblGrid>
                <a:gridCol w="3067784">
                  <a:extLst>
                    <a:ext uri="{9D8B030D-6E8A-4147-A177-3AD203B41FA5}">
                      <a16:colId xmlns:a16="http://schemas.microsoft.com/office/drawing/2014/main" val="588290366"/>
                    </a:ext>
                  </a:extLst>
                </a:gridCol>
                <a:gridCol w="8034391">
                  <a:extLst>
                    <a:ext uri="{9D8B030D-6E8A-4147-A177-3AD203B41FA5}">
                      <a16:colId xmlns:a16="http://schemas.microsoft.com/office/drawing/2014/main" val="888229684"/>
                    </a:ext>
                  </a:extLst>
                </a:gridCol>
              </a:tblGrid>
              <a:tr h="678600">
                <a:tc>
                  <a:txBody>
                    <a:bodyPr/>
                    <a:lstStyle/>
                    <a:p>
                      <a:pPr lvl="0">
                        <a:buNone/>
                      </a:pPr>
                      <a:r>
                        <a:rPr lang="en-US" sz="1400" b="1" i="0" u="none" strike="noStrike" noProof="0" dirty="0">
                          <a:solidFill>
                            <a:schemeClr val="accent1"/>
                          </a:solidFill>
                          <a:latin typeface="Manrope"/>
                        </a:rPr>
                        <a:t>Service Subscription Management</a:t>
                      </a:r>
                    </a:p>
                  </a:txBody>
                  <a:tcPr marL="79251" marR="79251" marT="39625" marB="39625" anchor="ctr">
                    <a:lnL w="0">
                      <a:noFill/>
                    </a:lnL>
                    <a:lnR w="57150">
                      <a:solidFill>
                        <a:schemeClr val="bg1"/>
                      </a:solidFill>
                    </a:lnR>
                    <a:lnT w="0">
                      <a:noFill/>
                    </a:lnT>
                    <a:lnB w="0">
                      <a:noFill/>
                    </a:lnB>
                    <a:lnTlToBr w="0">
                      <a:noFill/>
                    </a:lnTlToBr>
                    <a:lnBlToTr w="0">
                      <a:noFill/>
                    </a:lnBlToTr>
                    <a:noFill/>
                  </a:tcPr>
                </a:tc>
                <a:tc>
                  <a:txBody>
                    <a:bodyPr/>
                    <a:lstStyle/>
                    <a:p>
                      <a:pPr marL="0" lvl="0" indent="0" algn="l">
                        <a:lnSpc>
                          <a:spcPct val="100000"/>
                        </a:lnSpc>
                        <a:spcBef>
                          <a:spcPts val="0"/>
                        </a:spcBef>
                        <a:spcAft>
                          <a:spcPts val="0"/>
                        </a:spcAft>
                        <a:buNone/>
                      </a:pPr>
                      <a:r>
                        <a:rPr lang="en-US" sz="1100" b="0" i="0" u="none" strike="noStrike" noProof="0" dirty="0">
                          <a:solidFill>
                            <a:schemeClr val="tx2"/>
                          </a:solidFill>
                          <a:latin typeface="Manrope"/>
                        </a:rPr>
                        <a:t>Service Subscription Management</a:t>
                      </a:r>
                      <a:r>
                        <a:rPr lang="en-US" sz="1400" b="1" i="0" u="none" strike="noStrike" noProof="0" dirty="0">
                          <a:solidFill>
                            <a:schemeClr val="accent1"/>
                          </a:solidFill>
                          <a:latin typeface="Manrope"/>
                        </a:rPr>
                        <a:t> + Stock Item Subscription, Complex Contract Management</a:t>
                      </a:r>
                    </a:p>
                  </a:txBody>
                  <a:tcPr marL="82296" marR="79251" marT="0" marB="0" anchor="ctr">
                    <a:lnL w="57150">
                      <a:solidFill>
                        <a:schemeClr val="bg1"/>
                      </a:solidFill>
                    </a:lnL>
                    <a:lnR w="0">
                      <a:noFill/>
                    </a:lnR>
                    <a:lnT w="0">
                      <a:noFill/>
                    </a:lnT>
                    <a:lnB w="0">
                      <a:noFill/>
                    </a:lnB>
                    <a:lnTlToBr w="0">
                      <a:noFill/>
                    </a:lnTlToBr>
                    <a:lnBlToTr w="0">
                      <a:noFill/>
                    </a:lnBlToTr>
                    <a:noFill/>
                  </a:tcPr>
                </a:tc>
                <a:extLst>
                  <a:ext uri="{0D108BD9-81ED-4DB2-BD59-A6C34878D82A}">
                    <a16:rowId xmlns:a16="http://schemas.microsoft.com/office/drawing/2014/main" val="2963127917"/>
                  </a:ext>
                </a:extLst>
              </a:tr>
              <a:tr h="678601">
                <a:tc>
                  <a:txBody>
                    <a:bodyPr/>
                    <a:lstStyle/>
                    <a:p>
                      <a:r>
                        <a:rPr lang="en-US" sz="1400" b="1" dirty="0">
                          <a:solidFill>
                            <a:schemeClr val="accent1"/>
                          </a:solidFill>
                          <a:latin typeface="Manrope"/>
                        </a:rPr>
                        <a:t>Revenue Management</a:t>
                      </a:r>
                      <a:endParaRPr lang="en-US" sz="1400" b="1" dirty="0">
                        <a:solidFill>
                          <a:schemeClr val="accent1"/>
                        </a:solidFill>
                        <a:latin typeface="Manrope"/>
                        <a:ea typeface="Calibri"/>
                        <a:cs typeface="Calibri"/>
                      </a:endParaRPr>
                    </a:p>
                  </a:txBody>
                  <a:tcPr marL="79252" marR="79252" marT="39626" marB="39626" anchor="ct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0">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50" dirty="0">
                          <a:solidFill>
                            <a:schemeClr val="tx2"/>
                          </a:solidFill>
                          <a:latin typeface="Manrope"/>
                        </a:rPr>
                        <a:t>Revenue Management </a:t>
                      </a:r>
                      <a:r>
                        <a:rPr lang="en-US" sz="1400" b="1" dirty="0">
                          <a:solidFill>
                            <a:schemeClr val="accent1"/>
                          </a:solidFill>
                          <a:latin typeface="Manrope"/>
                          <a:cs typeface="Segoe UI Bold"/>
                        </a:rPr>
                        <a:t>+ Long &amp; Short-term Deferral for Revenue, COGS and Discount, </a:t>
                      </a:r>
                    </a:p>
                    <a:p>
                      <a:pPr marL="0" marR="0" lvl="0" indent="0" algn="l" rtl="0" eaLnBrk="1" fontAlgn="auto" latinLnBrk="0" hangingPunct="1">
                        <a:lnSpc>
                          <a:spcPct val="100000"/>
                        </a:lnSpc>
                        <a:spcBef>
                          <a:spcPts val="0"/>
                        </a:spcBef>
                        <a:spcAft>
                          <a:spcPts val="0"/>
                        </a:spcAft>
                        <a:buClrTx/>
                        <a:buSzTx/>
                        <a:buFontTx/>
                        <a:buNone/>
                      </a:pPr>
                      <a:r>
                        <a:rPr lang="en-US" sz="1400" b="1" i="0" u="none" strike="noStrike" noProof="0" dirty="0">
                          <a:solidFill>
                            <a:schemeClr val="accent1"/>
                          </a:solidFill>
                          <a:latin typeface="Manrope"/>
                        </a:rPr>
                        <a:t>ASC 606 &amp; IFRS15 Compliance</a:t>
                      </a:r>
                      <a:endParaRPr lang="en-US" dirty="0"/>
                    </a:p>
                  </a:txBody>
                  <a:tcPr marL="82296" marR="79252" marT="0" marB="0" anchor="ct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0">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678601">
                <a:tc>
                  <a:txBody>
                    <a:bodyPr/>
                    <a:lstStyle/>
                    <a:p>
                      <a:r>
                        <a:rPr lang="en-US" sz="1400" b="1" dirty="0">
                          <a:solidFill>
                            <a:schemeClr val="accent1"/>
                          </a:solidFill>
                          <a:latin typeface="Manrope"/>
                        </a:rPr>
                        <a:t>Price Management </a:t>
                      </a:r>
                    </a:p>
                  </a:txBody>
                  <a:tcPr marL="79252" marR="79252" marT="39626" marB="39626" anchor="ct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defTabSz="347619">
                        <a:lnSpc>
                          <a:spcPct val="150000"/>
                        </a:lnSpc>
                        <a:defRPr/>
                      </a:pPr>
                      <a:r>
                        <a:rPr lang="en-US" sz="1050" dirty="0">
                          <a:solidFill>
                            <a:schemeClr val="tx2"/>
                          </a:solidFill>
                          <a:latin typeface="Manrope"/>
                        </a:rPr>
                        <a:t>Price Management </a:t>
                      </a:r>
                      <a:r>
                        <a:rPr lang="en-US" sz="1200" b="1" dirty="0">
                          <a:solidFill>
                            <a:schemeClr val="accent1"/>
                          </a:solidFill>
                          <a:latin typeface="Manrope"/>
                        </a:rPr>
                        <a:t>+ </a:t>
                      </a:r>
                      <a:r>
                        <a:rPr lang="en-US" sz="1400" b="1" dirty="0">
                          <a:solidFill>
                            <a:schemeClr val="accent1"/>
                          </a:solidFill>
                          <a:latin typeface="Manrope"/>
                          <a:cs typeface="Segoe UI Bold"/>
                        </a:rPr>
                        <a:t>Escalations, Promotions, Discounts and CPI Increases</a:t>
                      </a:r>
                      <a:endParaRPr lang="en-US" sz="1200" b="1" dirty="0">
                        <a:solidFill>
                          <a:schemeClr val="accent1"/>
                        </a:solidFill>
                        <a:latin typeface="Manrope"/>
                        <a:cs typeface="Segoe UI Bold"/>
                      </a:endParaRPr>
                    </a:p>
                  </a:txBody>
                  <a:tcPr marL="82296" marR="79252" marT="0" marB="0" anchor="ct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r h="678601">
                <a:tc>
                  <a:txBody>
                    <a:bodyPr/>
                    <a:lstStyle/>
                    <a:p>
                      <a:r>
                        <a:rPr lang="en-US" sz="1400" b="1" dirty="0">
                          <a:solidFill>
                            <a:schemeClr val="accent1"/>
                          </a:solidFill>
                          <a:latin typeface="Manrope"/>
                        </a:rPr>
                        <a:t>Automatic Renewal </a:t>
                      </a:r>
                    </a:p>
                  </a:txBody>
                  <a:tcPr marL="79252" marR="79252" marT="39626" marB="39626" anchor="ct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2"/>
                          </a:solidFill>
                          <a:latin typeface="Manrope"/>
                        </a:rPr>
                        <a:t>Automatic Renewal </a:t>
                      </a:r>
                      <a:r>
                        <a:rPr lang="en-US" sz="1400" b="1" dirty="0">
                          <a:solidFill>
                            <a:schemeClr val="accent1"/>
                          </a:solidFill>
                          <a:latin typeface="Manrope"/>
                        </a:rPr>
                        <a:t>+ </a:t>
                      </a:r>
                      <a:r>
                        <a:rPr lang="en-US" sz="1400" b="1" dirty="0">
                          <a:solidFill>
                            <a:schemeClr val="accent1"/>
                          </a:solidFill>
                          <a:latin typeface="Manrope"/>
                          <a:cs typeface="Segoe UI Bold"/>
                        </a:rPr>
                        <a:t>Evergreen Contracts, Renewal</a:t>
                      </a:r>
                      <a:r>
                        <a:rPr lang="en-CA" sz="1400" b="1" dirty="0">
                          <a:solidFill>
                            <a:schemeClr val="accent1"/>
                          </a:solidFill>
                          <a:latin typeface="Manrope"/>
                          <a:cs typeface="Segoe UI Bold"/>
                        </a:rPr>
                        <a:t> Levels</a:t>
                      </a:r>
                      <a:r>
                        <a:rPr lang="en-US" sz="1400" b="1" dirty="0">
                          <a:solidFill>
                            <a:schemeClr val="accent1"/>
                          </a:solidFill>
                          <a:latin typeface="Manrope"/>
                          <a:cs typeface="Segoe UI Bold"/>
                        </a:rPr>
                        <a:t> &amp; Renewal Reports</a:t>
                      </a:r>
                    </a:p>
                  </a:txBody>
                  <a:tcPr marL="82296" marR="79252" marT="0" marB="0" anchor="ct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006681"/>
                  </a:ext>
                </a:extLst>
              </a:tr>
              <a:tr h="678601">
                <a:tc>
                  <a:txBody>
                    <a:bodyPr/>
                    <a:lstStyle/>
                    <a:p>
                      <a:r>
                        <a:rPr lang="en-US" sz="1400" b="1" dirty="0">
                          <a:solidFill>
                            <a:schemeClr val="accent1"/>
                          </a:solidFill>
                          <a:latin typeface="Manrope"/>
                        </a:rPr>
                        <a:t>Usage Billing </a:t>
                      </a:r>
                    </a:p>
                  </a:txBody>
                  <a:tcPr marL="79252" marR="79252" marT="39626" marB="39626" anchor="ct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2"/>
                          </a:solidFill>
                          <a:latin typeface="Manrope"/>
                        </a:rPr>
                        <a:t>Usage Billing </a:t>
                      </a:r>
                      <a:r>
                        <a:rPr lang="en-US" sz="1050" b="1" dirty="0">
                          <a:solidFill>
                            <a:schemeClr val="accent1"/>
                          </a:solidFill>
                          <a:latin typeface="Manrope"/>
                        </a:rPr>
                        <a:t>+ </a:t>
                      </a:r>
                      <a:r>
                        <a:rPr lang="en-US" sz="1400" b="1" dirty="0">
                          <a:solidFill>
                            <a:schemeClr val="accent1"/>
                          </a:solidFill>
                          <a:latin typeface="Manrope"/>
                          <a:cs typeface="Segoe UI Bold"/>
                        </a:rPr>
                        <a:t>Tier-Pricing Support, Consumption Commitments &amp; Billing Limits</a:t>
                      </a:r>
                    </a:p>
                  </a:txBody>
                  <a:tcPr marL="82296" marR="79252" marT="0" marB="0" anchor="ct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429215"/>
                  </a:ext>
                </a:extLst>
              </a:tr>
              <a:tr h="678601">
                <a:tc>
                  <a:txBody>
                    <a:bodyPr/>
                    <a:lstStyle/>
                    <a:p>
                      <a:r>
                        <a:rPr lang="en-US" sz="1400" b="1" dirty="0">
                          <a:solidFill>
                            <a:schemeClr val="accent1"/>
                          </a:solidFill>
                          <a:latin typeface="Manrope"/>
                        </a:rPr>
                        <a:t>Invoicing</a:t>
                      </a:r>
                    </a:p>
                  </a:txBody>
                  <a:tcPr marL="79252" marR="79252" marT="39626" marB="39626" anchor="ct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2"/>
                          </a:solidFill>
                          <a:latin typeface="Manrope"/>
                        </a:rPr>
                        <a:t>Invoicing</a:t>
                      </a:r>
                      <a:r>
                        <a:rPr lang="en-US" sz="1050" dirty="0">
                          <a:solidFill>
                            <a:srgbClr val="1A3661"/>
                          </a:solidFill>
                          <a:latin typeface="Manrope"/>
                        </a:rPr>
                        <a:t> </a:t>
                      </a:r>
                      <a:r>
                        <a:rPr lang="en-US" sz="1050" b="1" dirty="0">
                          <a:solidFill>
                            <a:schemeClr val="accent1"/>
                          </a:solidFill>
                          <a:latin typeface="Manrope"/>
                        </a:rPr>
                        <a:t>+ </a:t>
                      </a:r>
                      <a:r>
                        <a:rPr lang="en-US" sz="1400" b="1" dirty="0">
                          <a:solidFill>
                            <a:schemeClr val="accent1"/>
                          </a:solidFill>
                          <a:latin typeface="Manrope"/>
                          <a:cs typeface="Segoe UI Bold"/>
                        </a:rPr>
                        <a:t>Batch Invoicing, Milestone Billing and Invoice Consolidation </a:t>
                      </a:r>
                    </a:p>
                  </a:txBody>
                  <a:tcPr marL="82296" marR="79252" marT="0" marB="0" anchor="ct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1232052"/>
                  </a:ext>
                </a:extLst>
              </a:tr>
            </a:tbl>
          </a:graphicData>
        </a:graphic>
      </p:graphicFrame>
    </p:spTree>
    <p:extLst>
      <p:ext uri="{BB962C8B-B14F-4D97-AF65-F5344CB8AC3E}">
        <p14:creationId xmlns:p14="http://schemas.microsoft.com/office/powerpoint/2010/main" val="2013948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99F43-0837-C6BC-C24E-37E6FCA2203E}"/>
            </a:ext>
          </a:extLst>
        </p:cNvPr>
        <p:cNvGrpSpPr/>
        <p:nvPr/>
      </p:nvGrpSpPr>
      <p:grpSpPr>
        <a:xfrm>
          <a:off x="0" y="0"/>
          <a:ext cx="0" cy="0"/>
          <a:chOff x="0" y="0"/>
          <a:chExt cx="0" cy="0"/>
        </a:xfrm>
      </p:grpSpPr>
      <p:sp>
        <p:nvSpPr>
          <p:cNvPr id="78" name="Rectangle: Top Corners Rounded 77">
            <a:extLst>
              <a:ext uri="{FF2B5EF4-FFF2-40B4-BE49-F238E27FC236}">
                <a16:creationId xmlns:a16="http://schemas.microsoft.com/office/drawing/2014/main" id="{14501EB3-6BE1-BEFC-6E7B-F546F692AEC4}"/>
              </a:ext>
            </a:extLst>
          </p:cNvPr>
          <p:cNvSpPr/>
          <p:nvPr/>
        </p:nvSpPr>
        <p:spPr>
          <a:xfrm>
            <a:off x="1286066" y="2364059"/>
            <a:ext cx="10109644" cy="3545035"/>
          </a:xfrm>
          <a:prstGeom prst="round2SameRect">
            <a:avLst>
              <a:gd name="adj1" fmla="val 0"/>
              <a:gd name="adj2" fmla="val 7837"/>
            </a:avLst>
          </a:prstGeom>
          <a:gradFill>
            <a:gsLst>
              <a:gs pos="1000">
                <a:srgbClr val="F1F4FD"/>
              </a:gs>
              <a:gs pos="100000">
                <a:srgbClr val="F1FDFD"/>
              </a:gs>
            </a:gsLst>
            <a:lin ang="2700000" scaled="1"/>
          </a:gradFill>
          <a:ln w="28575">
            <a:gradFill flip="none" rotWithShape="1">
              <a:gsLst>
                <a:gs pos="0">
                  <a:srgbClr val="6D8BED"/>
                </a:gs>
                <a:gs pos="100000">
                  <a:srgbClr val="21479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9" name="Table 78">
            <a:extLst>
              <a:ext uri="{FF2B5EF4-FFF2-40B4-BE49-F238E27FC236}">
                <a16:creationId xmlns:a16="http://schemas.microsoft.com/office/drawing/2014/main" id="{CB904E72-5F40-17E6-7AC9-3536DEC723E9}"/>
              </a:ext>
            </a:extLst>
          </p:cNvPr>
          <p:cNvGraphicFramePr>
            <a:graphicFrameLocks noGrp="1"/>
          </p:cNvGraphicFramePr>
          <p:nvPr>
            <p:extLst>
              <p:ext uri="{D42A27DB-BD31-4B8C-83A1-F6EECF244321}">
                <p14:modId xmlns:p14="http://schemas.microsoft.com/office/powerpoint/2010/main" val="4190666296"/>
              </p:ext>
            </p:extLst>
          </p:nvPr>
        </p:nvGraphicFramePr>
        <p:xfrm>
          <a:off x="1360170" y="2329451"/>
          <a:ext cx="10022654" cy="3470136"/>
        </p:xfrm>
        <a:graphic>
          <a:graphicData uri="http://schemas.openxmlformats.org/drawingml/2006/table">
            <a:tbl>
              <a:tblPr/>
              <a:tblGrid>
                <a:gridCol w="5336316">
                  <a:extLst>
                    <a:ext uri="{9D8B030D-6E8A-4147-A177-3AD203B41FA5}">
                      <a16:colId xmlns:a16="http://schemas.microsoft.com/office/drawing/2014/main" val="588290366"/>
                    </a:ext>
                  </a:extLst>
                </a:gridCol>
                <a:gridCol w="2343169">
                  <a:extLst>
                    <a:ext uri="{9D8B030D-6E8A-4147-A177-3AD203B41FA5}">
                      <a16:colId xmlns:a16="http://schemas.microsoft.com/office/drawing/2014/main" val="888229684"/>
                    </a:ext>
                  </a:extLst>
                </a:gridCol>
                <a:gridCol w="2343169">
                  <a:extLst>
                    <a:ext uri="{9D8B030D-6E8A-4147-A177-3AD203B41FA5}">
                      <a16:colId xmlns:a16="http://schemas.microsoft.com/office/drawing/2014/main" val="367377254"/>
                    </a:ext>
                  </a:extLst>
                </a:gridCol>
              </a:tblGrid>
              <a:tr h="578356">
                <a:tc>
                  <a:txBody>
                    <a:bodyPr/>
                    <a:lstStyle/>
                    <a:p>
                      <a:pPr marL="0" lvl="0" indent="0" algn="l">
                        <a:lnSpc>
                          <a:spcPct val="150000"/>
                        </a:lnSpc>
                        <a:spcBef>
                          <a:spcPts val="0"/>
                        </a:spcBef>
                        <a:spcAft>
                          <a:spcPts val="0"/>
                        </a:spcAft>
                        <a:buNone/>
                      </a:pPr>
                      <a:r>
                        <a:rPr lang="en-US" sz="1200" b="1" i="0" u="sng" strike="noStrike" noProof="0" dirty="0">
                          <a:solidFill>
                            <a:schemeClr val="accent1"/>
                          </a:solidFill>
                          <a:effectLst/>
                          <a:latin typeface="Manrope"/>
                        </a:rPr>
                        <a:t>End-to-end SBS Bundle</a:t>
                      </a:r>
                      <a:r>
                        <a:rPr lang="en-US" sz="1200" b="1" i="0" u="none" strike="noStrike" noProof="0" dirty="0">
                          <a:solidFill>
                            <a:schemeClr val="accent1"/>
                          </a:solidFill>
                          <a:effectLst/>
                          <a:latin typeface="Manrope"/>
                        </a:rPr>
                        <a:t> </a:t>
                      </a:r>
                      <a:r>
                        <a:rPr lang="en-US" sz="1000" b="0" i="0" u="none" strike="noStrike" noProof="0" dirty="0">
                          <a:solidFill>
                            <a:schemeClr val="tx2"/>
                          </a:solidFill>
                          <a:effectLst/>
                          <a:latin typeface="Manrope"/>
                        </a:rPr>
                        <a:t>– Billing, collections, payment processing &amp; Reporting</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048172"/>
                  </a:ext>
                </a:extLst>
              </a:tr>
              <a:tr h="578356">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i="0" u="sng" dirty="0">
                          <a:solidFill>
                            <a:schemeClr val="accent1"/>
                          </a:solidFill>
                          <a:effectLst/>
                          <a:latin typeface="Manrope"/>
                        </a:rPr>
                        <a:t>Portal</a:t>
                      </a:r>
                      <a:r>
                        <a:rPr lang="en-US" sz="1200" b="0" i="0" dirty="0">
                          <a:solidFill>
                            <a:schemeClr val="accent1"/>
                          </a:solidFill>
                          <a:effectLst/>
                          <a:latin typeface="Manrope"/>
                        </a:rPr>
                        <a:t> </a:t>
                      </a:r>
                      <a:r>
                        <a:rPr lang="en-US" sz="1000" b="0" i="0" dirty="0">
                          <a:solidFill>
                            <a:schemeClr val="tx2"/>
                          </a:solidFill>
                          <a:effectLst/>
                          <a:latin typeface="Manrope"/>
                        </a:rPr>
                        <a:t>– Self-serve to manage subscriptions, view invoices, and make payments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578356">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i="0" u="sng" dirty="0">
                          <a:solidFill>
                            <a:schemeClr val="accent1"/>
                          </a:solidFill>
                          <a:effectLst/>
                          <a:latin typeface="Manrope"/>
                        </a:rPr>
                        <a:t>Integrations</a:t>
                      </a:r>
                      <a:r>
                        <a:rPr lang="en-US" sz="1000" b="0" i="0" dirty="0">
                          <a:solidFill>
                            <a:schemeClr val="accent1"/>
                          </a:solidFill>
                          <a:effectLst/>
                          <a:latin typeface="Manrope"/>
                        </a:rPr>
                        <a:t> </a:t>
                      </a:r>
                      <a:r>
                        <a:rPr lang="en-US" sz="1000" b="0" i="0" dirty="0">
                          <a:solidFill>
                            <a:schemeClr val="tx2"/>
                          </a:solidFill>
                          <a:effectLst/>
                          <a:latin typeface="Manrope"/>
                        </a:rPr>
                        <a:t>– With Microsoft CSP Portal, third-party products and CRM</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r h="578356">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i="0" u="sng" dirty="0">
                          <a:solidFill>
                            <a:schemeClr val="accent1"/>
                          </a:solidFill>
                          <a:effectLst/>
                          <a:latin typeface="Manrope"/>
                        </a:rPr>
                        <a:t>Compliance</a:t>
                      </a:r>
                      <a:r>
                        <a:rPr lang="en-US" sz="1200" b="1" i="0" u="none" dirty="0">
                          <a:solidFill>
                            <a:schemeClr val="tx2"/>
                          </a:solidFill>
                          <a:effectLst/>
                          <a:latin typeface="Manrope"/>
                        </a:rPr>
                        <a:t> </a:t>
                      </a:r>
                      <a:r>
                        <a:rPr lang="en-US" sz="1000" b="0" i="0" dirty="0">
                          <a:solidFill>
                            <a:schemeClr val="tx2"/>
                          </a:solidFill>
                          <a:effectLst/>
                          <a:latin typeface="Manrope"/>
                        </a:rPr>
                        <a:t>– ASC 606 &amp; IFRS 15 compliance for bundled products, revenue allocation</a:t>
                      </a:r>
                      <a:endParaRPr lang="en-US" sz="1000" b="1" i="0" dirty="0">
                        <a:solidFill>
                          <a:schemeClr val="tx2"/>
                        </a:solidFill>
                        <a:effectLst/>
                        <a:latin typeface="Manrope"/>
                      </a:endParaRP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006681"/>
                  </a:ext>
                </a:extLst>
              </a:tr>
              <a:tr h="578356">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i="0" u="sng" dirty="0">
                          <a:solidFill>
                            <a:schemeClr val="accent1"/>
                          </a:solidFill>
                          <a:effectLst/>
                          <a:latin typeface="Manrope"/>
                        </a:rPr>
                        <a:t>Reporting</a:t>
                      </a:r>
                      <a:r>
                        <a:rPr lang="en-US" sz="1000" b="0" i="0" dirty="0">
                          <a:solidFill>
                            <a:schemeClr val="tx2"/>
                          </a:solidFill>
                          <a:effectLst/>
                          <a:latin typeface="Manrope"/>
                        </a:rPr>
                        <a:t> – MRR,  Renewals, Churn, Profit Margin, Solver Reports</a:t>
                      </a:r>
                      <a:endParaRPr lang="en-US" sz="1000" b="1" i="0" dirty="0">
                        <a:solidFill>
                          <a:schemeClr val="tx2"/>
                        </a:solidFill>
                        <a:effectLst/>
                        <a:latin typeface="Manrope" pitchFamily="2" charset="0"/>
                      </a:endParaRP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429215"/>
                  </a:ext>
                </a:extLst>
              </a:tr>
              <a:tr h="578356">
                <a:tc>
                  <a:txBody>
                    <a:bodyPr/>
                    <a:lstStyle/>
                    <a:p>
                      <a:pPr marL="0" marR="0" lvl="0" indent="0" algn="l" rtl="0" eaLnBrk="1" fontAlgn="auto" latinLnBrk="0" hangingPunct="1">
                        <a:lnSpc>
                          <a:spcPct val="150000"/>
                        </a:lnSpc>
                        <a:spcBef>
                          <a:spcPts val="0"/>
                        </a:spcBef>
                        <a:spcAft>
                          <a:spcPts val="0"/>
                        </a:spcAft>
                        <a:buClrTx/>
                        <a:buSzTx/>
                        <a:buFontTx/>
                        <a:buNone/>
                      </a:pPr>
                      <a:r>
                        <a:rPr lang="en-US" sz="1200" b="1" i="0" dirty="0">
                          <a:solidFill>
                            <a:schemeClr val="accent1"/>
                          </a:solidFill>
                          <a:effectLst/>
                          <a:latin typeface="Manrope"/>
                        </a:rPr>
                        <a:t>Advanced Recurring Billing &amp; Revenue Recognition </a:t>
                      </a:r>
                      <a:r>
                        <a:rPr lang="en-US" sz="1000" b="0" i="0" u="none" strike="noStrike" noProof="0" dirty="0">
                          <a:solidFill>
                            <a:schemeClr val="tx2"/>
                          </a:solidFill>
                          <a:effectLst/>
                          <a:latin typeface="Manrope"/>
                        </a:rPr>
                        <a:t>–</a:t>
                      </a:r>
                      <a:r>
                        <a:rPr lang="en-US" sz="1000" b="1" i="0" u="none" strike="noStrike" noProof="0" dirty="0">
                          <a:solidFill>
                            <a:schemeClr val="tx2"/>
                          </a:solidFill>
                          <a:effectLst/>
                          <a:latin typeface="Manrope"/>
                        </a:rPr>
                        <a:t> </a:t>
                      </a:r>
                      <a:r>
                        <a:rPr lang="en-US" sz="1000" b="0" i="0" dirty="0">
                          <a:solidFill>
                            <a:schemeClr val="tx2"/>
                          </a:solidFill>
                          <a:effectLst/>
                          <a:latin typeface="Manrope"/>
                        </a:rPr>
                        <a:t>Handle various billing </a:t>
                      </a:r>
                      <a:r>
                        <a:rPr lang="en-US" sz="1000" b="0" i="0">
                          <a:solidFill>
                            <a:schemeClr val="tx2"/>
                          </a:solidFill>
                          <a:effectLst/>
                          <a:latin typeface="Manrope"/>
                        </a:rPr>
                        <a:t>needs, f</a:t>
                      </a:r>
                      <a:r>
                        <a:rPr lang="en-US" sz="1000" b="0" i="0" u="none" strike="noStrike" noProof="0" dirty="0">
                          <a:solidFill>
                            <a:schemeClr val="tx2"/>
                          </a:solidFill>
                          <a:effectLst/>
                          <a:latin typeface="Manrope"/>
                        </a:rPr>
                        <a:t>ully compliant with ASC606 and IFRS15</a:t>
                      </a:r>
                      <a:endParaRPr lang="en-US"/>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dirty="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831947"/>
                  </a:ext>
                </a:extLst>
              </a:tr>
            </a:tbl>
          </a:graphicData>
        </a:graphic>
      </p:graphicFrame>
      <p:sp>
        <p:nvSpPr>
          <p:cNvPr id="82" name="Rectangle: Top Corners Rounded 81">
            <a:extLst>
              <a:ext uri="{FF2B5EF4-FFF2-40B4-BE49-F238E27FC236}">
                <a16:creationId xmlns:a16="http://schemas.microsoft.com/office/drawing/2014/main" id="{C33025D0-8B2A-FB5C-3599-F568E4EB717F}"/>
              </a:ext>
            </a:extLst>
          </p:cNvPr>
          <p:cNvSpPr/>
          <p:nvPr/>
        </p:nvSpPr>
        <p:spPr>
          <a:xfrm>
            <a:off x="1263805" y="1938475"/>
            <a:ext cx="10147610" cy="433017"/>
          </a:xfrm>
          <a:prstGeom prst="round2SameRect">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3" name="Picture 44">
            <a:extLst>
              <a:ext uri="{FF2B5EF4-FFF2-40B4-BE49-F238E27FC236}">
                <a16:creationId xmlns:a16="http://schemas.microsoft.com/office/drawing/2014/main" id="{A17612F8-278F-EDC2-E806-0555D85BECC7}"/>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7646277" y="2435425"/>
            <a:ext cx="383642" cy="383639"/>
          </a:xfrm>
          <a:prstGeom prst="rect">
            <a:avLst/>
          </a:prstGeom>
          <a:noFill/>
          <a:extLst>
            <a:ext uri="{909E8E84-426E-40DD-AFC4-6F175D3DCCD1}">
              <a14:hiddenFill xmlns:a14="http://schemas.microsoft.com/office/drawing/2010/main">
                <a:solidFill>
                  <a:srgbClr val="FFFFFF"/>
                </a:solidFill>
              </a14:hiddenFill>
            </a:ext>
          </a:extLst>
        </p:spPr>
      </p:pic>
      <p:sp>
        <p:nvSpPr>
          <p:cNvPr id="84" name="Title 1">
            <a:extLst>
              <a:ext uri="{FF2B5EF4-FFF2-40B4-BE49-F238E27FC236}">
                <a16:creationId xmlns:a16="http://schemas.microsoft.com/office/drawing/2014/main" id="{8D1AF482-D36A-0818-98DB-B61CE5E62BA0}"/>
              </a:ext>
            </a:extLst>
          </p:cNvPr>
          <p:cNvSpPr txBox="1">
            <a:spLocks/>
          </p:cNvSpPr>
          <p:nvPr/>
        </p:nvSpPr>
        <p:spPr>
          <a:xfrm>
            <a:off x="448056" y="368300"/>
            <a:ext cx="11850624"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SBS vs Business Central Core Subscription.</a:t>
            </a:r>
          </a:p>
        </p:txBody>
      </p:sp>
      <p:pic>
        <p:nvPicPr>
          <p:cNvPr id="3" name="Picture 44">
            <a:extLst>
              <a:ext uri="{FF2B5EF4-FFF2-40B4-BE49-F238E27FC236}">
                <a16:creationId xmlns:a16="http://schemas.microsoft.com/office/drawing/2014/main" id="{D3D780CD-349E-32DB-6DD3-F5F7E7C1B7D0}"/>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7646277" y="301454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4">
            <a:extLst>
              <a:ext uri="{FF2B5EF4-FFF2-40B4-BE49-F238E27FC236}">
                <a16:creationId xmlns:a16="http://schemas.microsoft.com/office/drawing/2014/main" id="{EC979DDA-34FC-DC47-A34B-0540B5F36A64}"/>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7646277" y="359366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4">
            <a:extLst>
              <a:ext uri="{FF2B5EF4-FFF2-40B4-BE49-F238E27FC236}">
                <a16:creationId xmlns:a16="http://schemas.microsoft.com/office/drawing/2014/main" id="{1A86BE3A-8959-5A6D-F7CC-D154CD64FFA7}"/>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7646277" y="417278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4">
            <a:extLst>
              <a:ext uri="{FF2B5EF4-FFF2-40B4-BE49-F238E27FC236}">
                <a16:creationId xmlns:a16="http://schemas.microsoft.com/office/drawing/2014/main" id="{8F3F8850-A44C-AB20-CCBA-CF8CE19EB6E0}"/>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7646277" y="533102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4">
            <a:extLst>
              <a:ext uri="{FF2B5EF4-FFF2-40B4-BE49-F238E27FC236}">
                <a16:creationId xmlns:a16="http://schemas.microsoft.com/office/drawing/2014/main" id="{29E29195-3C03-A359-DAB0-35D5C9A71C24}"/>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7646277" y="475190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4">
            <a:extLst>
              <a:ext uri="{FF2B5EF4-FFF2-40B4-BE49-F238E27FC236}">
                <a16:creationId xmlns:a16="http://schemas.microsoft.com/office/drawing/2014/main" id="{90A7220F-4B74-E5F2-10CB-07C843BA3F98}"/>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10035148" y="243542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4">
            <a:extLst>
              <a:ext uri="{FF2B5EF4-FFF2-40B4-BE49-F238E27FC236}">
                <a16:creationId xmlns:a16="http://schemas.microsoft.com/office/drawing/2014/main" id="{A5354472-E262-1963-A881-EBCBD88DF59A}"/>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10035148" y="301454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4">
            <a:extLst>
              <a:ext uri="{FF2B5EF4-FFF2-40B4-BE49-F238E27FC236}">
                <a16:creationId xmlns:a16="http://schemas.microsoft.com/office/drawing/2014/main" id="{E294F281-E1F5-7DD9-E696-F287ED8ABC29}"/>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10035148" y="359366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4">
            <a:extLst>
              <a:ext uri="{FF2B5EF4-FFF2-40B4-BE49-F238E27FC236}">
                <a16:creationId xmlns:a16="http://schemas.microsoft.com/office/drawing/2014/main" id="{797F6D2F-FBDC-6983-AD52-0FF50B812B0D}"/>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10035148" y="417278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4">
            <a:extLst>
              <a:ext uri="{FF2B5EF4-FFF2-40B4-BE49-F238E27FC236}">
                <a16:creationId xmlns:a16="http://schemas.microsoft.com/office/drawing/2014/main" id="{83003EA6-500E-7667-5073-BE801FECDDC6}"/>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10035148" y="533102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4">
            <a:extLst>
              <a:ext uri="{FF2B5EF4-FFF2-40B4-BE49-F238E27FC236}">
                <a16:creationId xmlns:a16="http://schemas.microsoft.com/office/drawing/2014/main" id="{56034726-ABE1-0865-C22F-F7985CDAF7B8}"/>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10035148" y="4751905"/>
            <a:ext cx="383639" cy="3836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Top Corners Rounded 1">
            <a:extLst>
              <a:ext uri="{FF2B5EF4-FFF2-40B4-BE49-F238E27FC236}">
                <a16:creationId xmlns:a16="http://schemas.microsoft.com/office/drawing/2014/main" id="{0841B1C4-DD07-21F3-E4F6-037AE8223EE1}"/>
              </a:ext>
            </a:extLst>
          </p:cNvPr>
          <p:cNvSpPr/>
          <p:nvPr/>
        </p:nvSpPr>
        <p:spPr>
          <a:xfrm>
            <a:off x="9029700" y="1648429"/>
            <a:ext cx="2374280" cy="723064"/>
          </a:xfrm>
          <a:prstGeom prst="round2Same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Rectangle: Top Corners Rounded 80">
            <a:extLst>
              <a:ext uri="{FF2B5EF4-FFF2-40B4-BE49-F238E27FC236}">
                <a16:creationId xmlns:a16="http://schemas.microsoft.com/office/drawing/2014/main" id="{34B0090D-90C7-6BFE-1AE9-B742B9AD2BAC}"/>
              </a:ext>
            </a:extLst>
          </p:cNvPr>
          <p:cNvSpPr/>
          <p:nvPr/>
        </p:nvSpPr>
        <p:spPr>
          <a:xfrm>
            <a:off x="6680686" y="1648429"/>
            <a:ext cx="2360444" cy="723064"/>
          </a:xfrm>
          <a:prstGeom prst="round2Same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8" name="Picture 42" descr="A logo with blue circles and dots&#10;&#10;Description automatically generated">
            <a:extLst>
              <a:ext uri="{FF2B5EF4-FFF2-40B4-BE49-F238E27FC236}">
                <a16:creationId xmlns:a16="http://schemas.microsoft.com/office/drawing/2014/main" id="{6D644F3C-F013-FFDA-E9FB-EAEC0788F8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4437" b="28777"/>
          <a:stretch/>
        </p:blipFill>
        <p:spPr bwMode="auto">
          <a:xfrm>
            <a:off x="9137291" y="1766167"/>
            <a:ext cx="2186030" cy="53721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C43D839B-BC99-B3E8-87A1-291ECD25A05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80837" y="1735331"/>
            <a:ext cx="1514523" cy="546254"/>
          </a:xfrm>
          <a:prstGeom prst="rect">
            <a:avLst/>
          </a:prstGeom>
        </p:spPr>
      </p:pic>
    </p:spTree>
    <p:extLst>
      <p:ext uri="{BB962C8B-B14F-4D97-AF65-F5344CB8AC3E}">
        <p14:creationId xmlns:p14="http://schemas.microsoft.com/office/powerpoint/2010/main" val="2630936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2CA12C-9CD2-F3C6-6ACC-94A634C45C88}"/>
              </a:ext>
            </a:extLst>
          </p:cNvPr>
          <p:cNvSpPr/>
          <p:nvPr/>
        </p:nvSpPr>
        <p:spPr>
          <a:xfrm>
            <a:off x="9029700" y="1291590"/>
            <a:ext cx="2343150"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AA45C91D-83E3-7518-AB5A-BE63F8356557}"/>
              </a:ext>
            </a:extLst>
          </p:cNvPr>
          <p:cNvSpPr/>
          <p:nvPr/>
        </p:nvSpPr>
        <p:spPr>
          <a:xfrm>
            <a:off x="6680686" y="1291590"/>
            <a:ext cx="2360444"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59F3DFB8-73ED-1060-C259-D403B2BE5756}"/>
              </a:ext>
            </a:extLst>
          </p:cNvPr>
          <p:cNvSpPr/>
          <p:nvPr/>
        </p:nvSpPr>
        <p:spPr>
          <a:xfrm>
            <a:off x="1285875" y="2020027"/>
            <a:ext cx="10109644" cy="3289392"/>
          </a:xfrm>
          <a:prstGeom prst="roundRect">
            <a:avLst>
              <a:gd name="adj" fmla="val 8754"/>
            </a:avLst>
          </a:prstGeom>
          <a:gradFill>
            <a:gsLst>
              <a:gs pos="1000">
                <a:srgbClr val="F1F4FD"/>
              </a:gs>
              <a:gs pos="100000">
                <a:srgbClr val="F1FDFD"/>
              </a:gs>
            </a:gsLst>
            <a:lin ang="2700000" scaled="1"/>
          </a:gradFill>
          <a:ln w="28575">
            <a:gradFill flip="none" rotWithShape="1">
              <a:gsLst>
                <a:gs pos="0">
                  <a:srgbClr val="6D8BED"/>
                </a:gs>
                <a:gs pos="100000">
                  <a:srgbClr val="21479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80D6105D-A9F8-C873-C038-184D5A02F40C}"/>
              </a:ext>
            </a:extLst>
          </p:cNvPr>
          <p:cNvGraphicFramePr>
            <a:graphicFrameLocks noGrp="1"/>
          </p:cNvGraphicFramePr>
          <p:nvPr/>
        </p:nvGraphicFramePr>
        <p:xfrm>
          <a:off x="1362041" y="2297314"/>
          <a:ext cx="10022654" cy="2923615"/>
        </p:xfrm>
        <a:graphic>
          <a:graphicData uri="http://schemas.openxmlformats.org/drawingml/2006/table">
            <a:tbl>
              <a:tblPr/>
              <a:tblGrid>
                <a:gridCol w="5336316">
                  <a:extLst>
                    <a:ext uri="{9D8B030D-6E8A-4147-A177-3AD203B41FA5}">
                      <a16:colId xmlns:a16="http://schemas.microsoft.com/office/drawing/2014/main" val="588290366"/>
                    </a:ext>
                  </a:extLst>
                </a:gridCol>
                <a:gridCol w="2343169">
                  <a:extLst>
                    <a:ext uri="{9D8B030D-6E8A-4147-A177-3AD203B41FA5}">
                      <a16:colId xmlns:a16="http://schemas.microsoft.com/office/drawing/2014/main" val="888229684"/>
                    </a:ext>
                  </a:extLst>
                </a:gridCol>
                <a:gridCol w="2343169">
                  <a:extLst>
                    <a:ext uri="{9D8B030D-6E8A-4147-A177-3AD203B41FA5}">
                      <a16:colId xmlns:a16="http://schemas.microsoft.com/office/drawing/2014/main" val="367377254"/>
                    </a:ext>
                  </a:extLst>
                </a:gridCol>
              </a:tblGrid>
              <a:tr h="584723">
                <a:tc>
                  <a:txBody>
                    <a:bodyPr/>
                    <a:lstStyle/>
                    <a:p>
                      <a:pPr algn="l" fontAlgn="base"/>
                      <a:r>
                        <a:rPr lang="en-US" sz="1000" b="0" i="0" u="none" strike="noStrike">
                          <a:solidFill>
                            <a:srgbClr val="381D96"/>
                          </a:solidFill>
                          <a:effectLst/>
                          <a:latin typeface="Manrope" pitchFamily="2" charset="0"/>
                          <a:cs typeface="Segoe UI Semilight"/>
                        </a:rPr>
                        <a:t>Create Contracts from a Sales Order.</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048172"/>
                  </a:ext>
                </a:extLst>
              </a:tr>
              <a:tr h="584723">
                <a:tc>
                  <a:txBody>
                    <a:bodyPr/>
                    <a:lstStyle/>
                    <a:p>
                      <a:pPr algn="l" fontAlgn="base"/>
                      <a:r>
                        <a:rPr lang="en-US" sz="1000" b="0" i="0" kern="1200">
                          <a:solidFill>
                            <a:srgbClr val="381D96"/>
                          </a:solidFill>
                          <a:effectLst/>
                          <a:latin typeface="Manrope" pitchFamily="2" charset="0"/>
                          <a:ea typeface="+mn-ea"/>
                          <a:cs typeface="Segoe UI Semilight"/>
                        </a:rPr>
                        <a:t>Create Contracts from a CRM.</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584723">
                <a:tc>
                  <a:txBody>
                    <a:bodyPr/>
                    <a:lstStyle/>
                    <a:p>
                      <a:pPr algn="l" fontAlgn="base"/>
                      <a:r>
                        <a:rPr lang="en-US" sz="1000" b="0" i="0" kern="1200">
                          <a:solidFill>
                            <a:srgbClr val="381D96"/>
                          </a:solidFill>
                          <a:effectLst/>
                          <a:latin typeface="Manrope" pitchFamily="2" charset="0"/>
                          <a:ea typeface="+mn-ea"/>
                          <a:cs typeface="Segoe UI Semilight"/>
                        </a:rPr>
                        <a:t>Start a Contract upon item Shipment.</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r h="584723">
                <a:tc>
                  <a:txBody>
                    <a:bodyPr/>
                    <a:lstStyle/>
                    <a:p>
                      <a:pPr algn="l" fontAlgn="base"/>
                      <a:r>
                        <a:rPr lang="en-US" sz="1000" b="0" i="0" kern="1200">
                          <a:solidFill>
                            <a:srgbClr val="381D96"/>
                          </a:solidFill>
                          <a:effectLst/>
                          <a:latin typeface="Manrope" pitchFamily="2" charset="0"/>
                          <a:ea typeface="+mn-ea"/>
                          <a:cs typeface="Segoe UI Semilight"/>
                        </a:rPr>
                        <a:t>Sales Contracts.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006681"/>
                  </a:ext>
                </a:extLst>
              </a:tr>
              <a:tr h="584723">
                <a:tc>
                  <a:txBody>
                    <a:bodyPr/>
                    <a:lstStyle/>
                    <a:p>
                      <a:pPr algn="l" fontAlgn="base"/>
                      <a:r>
                        <a:rPr lang="en-US" sz="1000" b="0" i="0" kern="1200">
                          <a:solidFill>
                            <a:srgbClr val="381D96"/>
                          </a:solidFill>
                          <a:effectLst/>
                          <a:latin typeface="Manrope" pitchFamily="2" charset="0"/>
                          <a:ea typeface="+mn-ea"/>
                          <a:cs typeface="Segoe UI Semilight"/>
                        </a:rPr>
                        <a:t>Purchase Contracts.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429215"/>
                  </a:ext>
                </a:extLst>
              </a:tr>
            </a:tbl>
          </a:graphicData>
        </a:graphic>
      </p:graphicFrame>
      <p:sp>
        <p:nvSpPr>
          <p:cNvPr id="8" name="Rectangle: Rounded Corners 7">
            <a:extLst>
              <a:ext uri="{FF2B5EF4-FFF2-40B4-BE49-F238E27FC236}">
                <a16:creationId xmlns:a16="http://schemas.microsoft.com/office/drawing/2014/main" id="{4EE83618-F3E6-6ECF-3593-FA0755FD11C4}"/>
              </a:ext>
            </a:extLst>
          </p:cNvPr>
          <p:cNvSpPr/>
          <p:nvPr/>
        </p:nvSpPr>
        <p:spPr>
          <a:xfrm>
            <a:off x="1285875" y="1938476"/>
            <a:ext cx="10113264" cy="221794"/>
          </a:xfrm>
          <a:prstGeom prst="roundRect">
            <a:avLst>
              <a:gd name="adj" fmla="val 5000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44">
            <a:extLst>
              <a:ext uri="{FF2B5EF4-FFF2-40B4-BE49-F238E27FC236}">
                <a16:creationId xmlns:a16="http://schemas.microsoft.com/office/drawing/2014/main" id="{95DAC542-B5E5-24D7-AA9E-7A6D6E6FD936}"/>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2435425"/>
            <a:ext cx="383642" cy="3836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68CB7CA-BD80-5E26-AA2D-9741BC1DB2D3}"/>
              </a:ext>
            </a:extLst>
          </p:cNvPr>
          <p:cNvSpPr txBox="1">
            <a:spLocks/>
          </p:cNvSpPr>
          <p:nvPr/>
        </p:nvSpPr>
        <p:spPr>
          <a:xfrm>
            <a:off x="448056" y="368300"/>
            <a:ext cx="11850624"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Contract Creation.</a:t>
            </a:r>
          </a:p>
        </p:txBody>
      </p:sp>
      <p:pic>
        <p:nvPicPr>
          <p:cNvPr id="11" name="Picture 42" descr="A logo with blue circles and dots&#10;&#10;Description automatically generated">
            <a:extLst>
              <a:ext uri="{FF2B5EF4-FFF2-40B4-BE49-F238E27FC236}">
                <a16:creationId xmlns:a16="http://schemas.microsoft.com/office/drawing/2014/main" id="{39E7D19A-B947-3289-3242-D5CEFD3413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37" b="28777"/>
          <a:stretch/>
        </p:blipFill>
        <p:spPr bwMode="auto">
          <a:xfrm>
            <a:off x="9137291" y="1394460"/>
            <a:ext cx="2186030" cy="537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FEC9C3-75FC-2528-FA1C-0D3DE65C04B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0837" y="1356189"/>
            <a:ext cx="1514523" cy="546254"/>
          </a:xfrm>
          <a:prstGeom prst="rect">
            <a:avLst/>
          </a:prstGeom>
        </p:spPr>
      </p:pic>
      <p:sp>
        <p:nvSpPr>
          <p:cNvPr id="13" name="Rectangle: Rounded Corners 12">
            <a:extLst>
              <a:ext uri="{FF2B5EF4-FFF2-40B4-BE49-F238E27FC236}">
                <a16:creationId xmlns:a16="http://schemas.microsoft.com/office/drawing/2014/main" id="{3C79668B-C3B9-91E6-27E5-085E70847134}"/>
              </a:ext>
            </a:extLst>
          </p:cNvPr>
          <p:cNvSpPr/>
          <p:nvPr/>
        </p:nvSpPr>
        <p:spPr>
          <a:xfrm>
            <a:off x="1285875" y="2056797"/>
            <a:ext cx="10113264" cy="272918"/>
          </a:xfrm>
          <a:prstGeom prst="roundRect">
            <a:avLst>
              <a:gd name="adj" fmla="val 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44">
            <a:extLst>
              <a:ext uri="{FF2B5EF4-FFF2-40B4-BE49-F238E27FC236}">
                <a16:creationId xmlns:a16="http://schemas.microsoft.com/office/drawing/2014/main" id="{E4E09720-A295-B9FC-E8CD-3EDBD4DA3935}"/>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01454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4">
            <a:extLst>
              <a:ext uri="{FF2B5EF4-FFF2-40B4-BE49-F238E27FC236}">
                <a16:creationId xmlns:a16="http://schemas.microsoft.com/office/drawing/2014/main" id="{6403A824-4EF9-5F24-BF68-739A468F877E}"/>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59366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4">
            <a:extLst>
              <a:ext uri="{FF2B5EF4-FFF2-40B4-BE49-F238E27FC236}">
                <a16:creationId xmlns:a16="http://schemas.microsoft.com/office/drawing/2014/main" id="{7A8B3BA5-086B-A26D-E884-9276E28B8359}"/>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17278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4">
            <a:extLst>
              <a:ext uri="{FF2B5EF4-FFF2-40B4-BE49-F238E27FC236}">
                <a16:creationId xmlns:a16="http://schemas.microsoft.com/office/drawing/2014/main" id="{E68F8B0F-A1F8-C530-D9D7-E92D2185192E}"/>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7646277" y="4751904"/>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4">
            <a:extLst>
              <a:ext uri="{FF2B5EF4-FFF2-40B4-BE49-F238E27FC236}">
                <a16:creationId xmlns:a16="http://schemas.microsoft.com/office/drawing/2014/main" id="{5A2B2502-4CA0-A23F-CF08-1508D8FF066A}"/>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01454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4">
            <a:extLst>
              <a:ext uri="{FF2B5EF4-FFF2-40B4-BE49-F238E27FC236}">
                <a16:creationId xmlns:a16="http://schemas.microsoft.com/office/drawing/2014/main" id="{8867AE0C-91C8-C954-C9D3-13395298A438}"/>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593665"/>
            <a:ext cx="383639" cy="3836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EB24D47-390C-2743-446C-6A0C411902CE}"/>
              </a:ext>
            </a:extLst>
          </p:cNvPr>
          <p:cNvSpPr txBox="1"/>
          <p:nvPr/>
        </p:nvSpPr>
        <p:spPr>
          <a:xfrm>
            <a:off x="1356550" y="1989538"/>
            <a:ext cx="6150076" cy="307777"/>
          </a:xfrm>
          <a:prstGeom prst="rect">
            <a:avLst/>
          </a:prstGeom>
          <a:noFill/>
        </p:spPr>
        <p:txBody>
          <a:bodyPr wrap="square">
            <a:spAutoFit/>
          </a:bodyPr>
          <a:lstStyle/>
          <a:p>
            <a:r>
              <a:rPr lang="en-US" sz="1400" b="1" i="0">
                <a:solidFill>
                  <a:schemeClr val="bg1"/>
                </a:solidFill>
                <a:effectLst/>
                <a:latin typeface="Manrope" pitchFamily="2" charset="0"/>
              </a:rPr>
              <a:t>Feature.</a:t>
            </a:r>
            <a:endParaRPr lang="en-IN" sz="1400">
              <a:solidFill>
                <a:schemeClr val="bg1"/>
              </a:solidFill>
              <a:latin typeface="Manrope" pitchFamily="2" charset="0"/>
            </a:endParaRPr>
          </a:p>
        </p:txBody>
      </p:sp>
      <p:pic>
        <p:nvPicPr>
          <p:cNvPr id="21" name="Picture 44">
            <a:extLst>
              <a:ext uri="{FF2B5EF4-FFF2-40B4-BE49-F238E27FC236}">
                <a16:creationId xmlns:a16="http://schemas.microsoft.com/office/drawing/2014/main" id="{378B2E4E-8D63-1C19-555E-B5298A461AF5}"/>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35148" y="2431522"/>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4">
            <a:extLst>
              <a:ext uri="{FF2B5EF4-FFF2-40B4-BE49-F238E27FC236}">
                <a16:creationId xmlns:a16="http://schemas.microsoft.com/office/drawing/2014/main" id="{B8E6A8BC-D7F5-48E2-D29A-DD4C395D8A41}"/>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35148" y="4170833"/>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4">
            <a:extLst>
              <a:ext uri="{FF2B5EF4-FFF2-40B4-BE49-F238E27FC236}">
                <a16:creationId xmlns:a16="http://schemas.microsoft.com/office/drawing/2014/main" id="{53DF29EE-DDAD-03C3-4B66-8677DB038DE2}"/>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35148" y="4751905"/>
            <a:ext cx="383642" cy="38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309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rgbClr val="E8EEFC">
                <a:alpha val="20000"/>
              </a:srgbClr>
            </a:gs>
            <a:gs pos="0">
              <a:srgbClr val="E7F9FB">
                <a:alpha val="20000"/>
              </a:srgbClr>
            </a:gs>
          </a:gsLst>
          <a:lin ang="2700000" scaled="0"/>
        </a:gradFill>
        <a:effectLst/>
      </p:bgPr>
    </p:bg>
    <p:spTree>
      <p:nvGrpSpPr>
        <p:cNvPr id="1" name="">
          <a:extLst>
            <a:ext uri="{FF2B5EF4-FFF2-40B4-BE49-F238E27FC236}">
              <a16:creationId xmlns:a16="http://schemas.microsoft.com/office/drawing/2014/main" id="{AD3B0D50-FCB3-FAA2-AD95-6116FBED251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C5C1222-5CCE-9178-66B8-6AF1D28EB845}"/>
              </a:ext>
            </a:extLst>
          </p:cNvPr>
          <p:cNvSpPr/>
          <p:nvPr/>
        </p:nvSpPr>
        <p:spPr>
          <a:xfrm>
            <a:off x="0" y="0"/>
            <a:ext cx="12192000" cy="6858000"/>
          </a:xfrm>
          <a:prstGeom prst="rect">
            <a:avLst/>
          </a:prstGeom>
          <a:gradFill flip="none" rotWithShape="1">
            <a:gsLst>
              <a:gs pos="0">
                <a:srgbClr val="6D8BED">
                  <a:alpha val="20000"/>
                </a:srgbClr>
              </a:gs>
              <a:gs pos="100000">
                <a:srgbClr val="6AE6ED">
                  <a:alpha val="2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2106E20-3432-119E-5602-B21DE0F70A29}"/>
              </a:ext>
            </a:extLst>
          </p:cNvPr>
          <p:cNvGrpSpPr/>
          <p:nvPr/>
        </p:nvGrpSpPr>
        <p:grpSpPr>
          <a:xfrm>
            <a:off x="0" y="1233889"/>
            <a:ext cx="6934200" cy="4671610"/>
            <a:chOff x="749300" y="2029813"/>
            <a:chExt cx="4940300" cy="3328309"/>
          </a:xfrm>
        </p:grpSpPr>
        <p:pic>
          <p:nvPicPr>
            <p:cNvPr id="10" name="Picture 9" descr="People sitting on blue chairs">
              <a:extLst>
                <a:ext uri="{FF2B5EF4-FFF2-40B4-BE49-F238E27FC236}">
                  <a16:creationId xmlns:a16="http://schemas.microsoft.com/office/drawing/2014/main" id="{227234ED-7442-9577-9B8B-4607A3B51D61}"/>
                </a:ext>
              </a:extLst>
            </p:cNvPr>
            <p:cNvPicPr>
              <a:picLocks noChangeAspect="1"/>
            </p:cNvPicPr>
            <p:nvPr/>
          </p:nvPicPr>
          <p:blipFill>
            <a:blip r:embed="rId3">
              <a:extLst>
                <a:ext uri="{28A0092B-C50C-407E-A947-70E740481C1C}">
                  <a14:useLocalDpi xmlns:a14="http://schemas.microsoft.com/office/drawing/2010/main" val="0"/>
                </a:ext>
              </a:extLst>
            </a:blip>
            <a:srcRect t="51800" b="-334"/>
            <a:stretch/>
          </p:blipFill>
          <p:spPr>
            <a:xfrm>
              <a:off x="749300" y="3759200"/>
              <a:ext cx="4940300" cy="1598922"/>
            </a:xfrm>
            <a:prstGeom prst="roundRect">
              <a:avLst>
                <a:gd name="adj" fmla="val 11776"/>
              </a:avLst>
            </a:prstGeom>
          </p:spPr>
        </p:pic>
        <p:pic>
          <p:nvPicPr>
            <p:cNvPr id="8" name="Picture 7" descr="People sitting on blue chairs">
              <a:extLst>
                <a:ext uri="{FF2B5EF4-FFF2-40B4-BE49-F238E27FC236}">
                  <a16:creationId xmlns:a16="http://schemas.microsoft.com/office/drawing/2014/main" id="{8FA427F9-AA41-9D38-13AB-EC2C76E403E0}"/>
                </a:ext>
              </a:extLst>
            </p:cNvPr>
            <p:cNvPicPr>
              <a:picLocks noChangeAspect="1"/>
            </p:cNvPicPr>
            <p:nvPr/>
          </p:nvPicPr>
          <p:blipFill>
            <a:blip r:embed="rId4">
              <a:extLst>
                <a:ext uri="{28A0092B-C50C-407E-A947-70E740481C1C}">
                  <a14:useLocalDpi xmlns:a14="http://schemas.microsoft.com/office/drawing/2010/main" val="0"/>
                </a:ext>
              </a:extLst>
            </a:blip>
            <a:srcRect t="-710" r="-249" b="14759"/>
            <a:stretch/>
          </p:blipFill>
          <p:spPr>
            <a:xfrm>
              <a:off x="749300" y="2029813"/>
              <a:ext cx="4937789" cy="2821587"/>
            </a:xfrm>
            <a:prstGeom prst="roundRect">
              <a:avLst>
                <a:gd name="adj" fmla="val 32006"/>
              </a:avLst>
            </a:prstGeom>
          </p:spPr>
        </p:pic>
        <p:pic>
          <p:nvPicPr>
            <p:cNvPr id="7" name="Picture 6" descr="People sitting on blue chairs">
              <a:extLst>
                <a:ext uri="{FF2B5EF4-FFF2-40B4-BE49-F238E27FC236}">
                  <a16:creationId xmlns:a16="http://schemas.microsoft.com/office/drawing/2014/main" id="{07EE8C80-6A4F-E0C2-0E9F-F071A9BAB5F6}"/>
                </a:ext>
              </a:extLst>
            </p:cNvPr>
            <p:cNvPicPr>
              <a:picLocks noChangeAspect="1"/>
            </p:cNvPicPr>
            <p:nvPr/>
          </p:nvPicPr>
          <p:blipFill>
            <a:blip r:embed="rId5">
              <a:extLst>
                <a:ext uri="{28A0092B-C50C-407E-A947-70E740481C1C}">
                  <a14:useLocalDpi xmlns:a14="http://schemas.microsoft.com/office/drawing/2010/main" val="0"/>
                </a:ext>
              </a:extLst>
            </a:blip>
            <a:srcRect t="237" r="17194"/>
            <a:stretch/>
          </p:blipFill>
          <p:spPr>
            <a:xfrm>
              <a:off x="749301" y="2039255"/>
              <a:ext cx="4102099" cy="3293468"/>
            </a:xfrm>
            <a:prstGeom prst="roundRect">
              <a:avLst>
                <a:gd name="adj" fmla="val 0"/>
              </a:avLst>
            </a:prstGeom>
          </p:spPr>
        </p:pic>
      </p:grpSp>
      <p:pic>
        <p:nvPicPr>
          <p:cNvPr id="12" name="Picture 11">
            <a:extLst>
              <a:ext uri="{FF2B5EF4-FFF2-40B4-BE49-F238E27FC236}">
                <a16:creationId xmlns:a16="http://schemas.microsoft.com/office/drawing/2014/main" id="{1C13EC40-3016-2C49-B6F8-473396B81E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09007" y="1723981"/>
            <a:ext cx="1591170" cy="1592306"/>
          </a:xfrm>
          <a:prstGeom prst="rect">
            <a:avLst/>
          </a:prstGeom>
        </p:spPr>
      </p:pic>
      <p:sp>
        <p:nvSpPr>
          <p:cNvPr id="5" name="Title 4">
            <a:extLst>
              <a:ext uri="{FF2B5EF4-FFF2-40B4-BE49-F238E27FC236}">
                <a16:creationId xmlns:a16="http://schemas.microsoft.com/office/drawing/2014/main" id="{F953A08D-AFC8-3E04-0A19-64C8274E07AF}"/>
              </a:ext>
            </a:extLst>
          </p:cNvPr>
          <p:cNvSpPr>
            <a:spLocks noGrp="1"/>
          </p:cNvSpPr>
          <p:nvPr>
            <p:ph type="ctrTitle"/>
          </p:nvPr>
        </p:nvSpPr>
        <p:spPr>
          <a:xfrm>
            <a:off x="7409007" y="4862946"/>
            <a:ext cx="4239491" cy="941030"/>
          </a:xfrm>
          <a:gradFill>
            <a:gsLst>
              <a:gs pos="100000">
                <a:srgbClr val="E8EEFC">
                  <a:alpha val="20000"/>
                </a:srgbClr>
              </a:gs>
              <a:gs pos="0">
                <a:srgbClr val="E7F9FB">
                  <a:alpha val="20000"/>
                </a:srgbClr>
              </a:gs>
            </a:gsLst>
            <a:lin ang="2700000" scaled="0"/>
          </a:gradFill>
        </p:spPr>
        <p:txBody>
          <a:bodyPr>
            <a:noAutofit/>
          </a:bodyPr>
          <a:lstStyle/>
          <a:p>
            <a:pPr algn="l"/>
            <a:r>
              <a:rPr lang="en-US" sz="4800">
                <a:gradFill flip="none" rotWithShape="1">
                  <a:gsLst>
                    <a:gs pos="18000">
                      <a:srgbClr val="214792"/>
                    </a:gs>
                    <a:gs pos="100000">
                      <a:srgbClr val="6D8BED"/>
                    </a:gs>
                  </a:gsLst>
                  <a:lin ang="2700000" scaled="0"/>
                  <a:tileRect/>
                </a:gradFill>
              </a:rPr>
              <a:t>Subscription Billing.</a:t>
            </a:r>
          </a:p>
        </p:txBody>
      </p:sp>
      <p:grpSp>
        <p:nvGrpSpPr>
          <p:cNvPr id="25" name="Graphic 1032">
            <a:extLst>
              <a:ext uri="{FF2B5EF4-FFF2-40B4-BE49-F238E27FC236}">
                <a16:creationId xmlns:a16="http://schemas.microsoft.com/office/drawing/2014/main" id="{FBA2FBD4-E57F-8B4B-A4D8-6179F2C68228}"/>
              </a:ext>
            </a:extLst>
          </p:cNvPr>
          <p:cNvGrpSpPr/>
          <p:nvPr/>
        </p:nvGrpSpPr>
        <p:grpSpPr>
          <a:xfrm>
            <a:off x="9835081" y="1966036"/>
            <a:ext cx="1155552" cy="1108195"/>
            <a:chOff x="6141719" y="1912620"/>
            <a:chExt cx="914401" cy="914400"/>
          </a:xfrm>
        </p:grpSpPr>
        <p:sp>
          <p:nvSpPr>
            <p:cNvPr id="26" name="Freeform: Shape 25">
              <a:extLst>
                <a:ext uri="{FF2B5EF4-FFF2-40B4-BE49-F238E27FC236}">
                  <a16:creationId xmlns:a16="http://schemas.microsoft.com/office/drawing/2014/main" id="{824B3983-B0F9-E417-4D1E-83530F987F9C}"/>
                </a:ext>
              </a:extLst>
            </p:cNvPr>
            <p:cNvSpPr/>
            <p:nvPr/>
          </p:nvSpPr>
          <p:spPr>
            <a:xfrm>
              <a:off x="6141720" y="1912620"/>
              <a:ext cx="914400" cy="914400"/>
            </a:xfrm>
            <a:custGeom>
              <a:avLst/>
              <a:gdLst>
                <a:gd name="connsiteX0" fmla="*/ 914400 w 914400"/>
                <a:gd name="connsiteY0" fmla="*/ 457200 h 914400"/>
                <a:gd name="connsiteX1" fmla="*/ 457200 w 914400"/>
                <a:gd name="connsiteY1" fmla="*/ 914400 h 914400"/>
                <a:gd name="connsiteX2" fmla="*/ 0 w 914400"/>
                <a:gd name="connsiteY2" fmla="*/ 457200 h 914400"/>
                <a:gd name="connsiteX3" fmla="*/ 457200 w 914400"/>
                <a:gd name="connsiteY3" fmla="*/ 0 h 914400"/>
                <a:gd name="connsiteX4" fmla="*/ 914400 w 914400"/>
                <a:gd name="connsiteY4" fmla="*/ 4572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914400" y="457200"/>
                  </a:moveTo>
                  <a:cubicBezTo>
                    <a:pt x="914400" y="709705"/>
                    <a:pt x="709705" y="914400"/>
                    <a:pt x="457200" y="914400"/>
                  </a:cubicBezTo>
                  <a:cubicBezTo>
                    <a:pt x="204695" y="914400"/>
                    <a:pt x="0" y="709705"/>
                    <a:pt x="0" y="457200"/>
                  </a:cubicBezTo>
                  <a:cubicBezTo>
                    <a:pt x="0" y="204695"/>
                    <a:pt x="204695" y="0"/>
                    <a:pt x="457200" y="0"/>
                  </a:cubicBezTo>
                  <a:cubicBezTo>
                    <a:pt x="709705" y="0"/>
                    <a:pt x="914400" y="204695"/>
                    <a:pt x="914400" y="457200"/>
                  </a:cubicBezTo>
                  <a:close/>
                </a:path>
              </a:pathLst>
            </a:custGeom>
            <a:gradFill>
              <a:gsLst>
                <a:gs pos="0">
                  <a:srgbClr val="009CA8"/>
                </a:gs>
                <a:gs pos="50000">
                  <a:srgbClr val="008C96"/>
                </a:gs>
                <a:gs pos="100000">
                  <a:srgbClr val="007D85"/>
                </a:gs>
              </a:gsLst>
              <a:lin ang="3343730" scaled="1"/>
            </a:gra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5EAB7D2-FBB4-EADF-802E-394A103B5194}"/>
                </a:ext>
              </a:extLst>
            </p:cNvPr>
            <p:cNvSpPr/>
            <p:nvPr/>
          </p:nvSpPr>
          <p:spPr>
            <a:xfrm>
              <a:off x="6513195" y="1912620"/>
              <a:ext cx="171450" cy="219075"/>
            </a:xfrm>
            <a:custGeom>
              <a:avLst/>
              <a:gdLst>
                <a:gd name="connsiteX0" fmla="*/ 123825 w 171450"/>
                <a:gd name="connsiteY0" fmla="*/ 162539 h 219075"/>
                <a:gd name="connsiteX1" fmla="*/ 171450 w 171450"/>
                <a:gd name="connsiteY1" fmla="*/ 85725 h 219075"/>
                <a:gd name="connsiteX2" fmla="*/ 85725 w 171450"/>
                <a:gd name="connsiteY2" fmla="*/ 0 h 219075"/>
                <a:gd name="connsiteX3" fmla="*/ 0 w 171450"/>
                <a:gd name="connsiteY3" fmla="*/ 85725 h 219075"/>
                <a:gd name="connsiteX4" fmla="*/ 47625 w 171450"/>
                <a:gd name="connsiteY4" fmla="*/ 162539 h 219075"/>
                <a:gd name="connsiteX5" fmla="*/ 47625 w 171450"/>
                <a:gd name="connsiteY5" fmla="*/ 219075 h 219075"/>
                <a:gd name="connsiteX6" fmla="*/ 123825 w 171450"/>
                <a:gd name="connsiteY6" fmla="*/ 219075 h 219075"/>
                <a:gd name="connsiteX7" fmla="*/ 123825 w 171450"/>
                <a:gd name="connsiteY7" fmla="*/ 162539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19075">
                  <a:moveTo>
                    <a:pt x="123825" y="162539"/>
                  </a:moveTo>
                  <a:cubicBezTo>
                    <a:pt x="152051" y="148512"/>
                    <a:pt x="171450" y="119383"/>
                    <a:pt x="171450" y="85725"/>
                  </a:cubicBezTo>
                  <a:cubicBezTo>
                    <a:pt x="171450" y="38380"/>
                    <a:pt x="133070" y="0"/>
                    <a:pt x="85725" y="0"/>
                  </a:cubicBezTo>
                  <a:cubicBezTo>
                    <a:pt x="38380" y="0"/>
                    <a:pt x="0" y="38380"/>
                    <a:pt x="0" y="85725"/>
                  </a:cubicBezTo>
                  <a:cubicBezTo>
                    <a:pt x="0" y="119383"/>
                    <a:pt x="19398" y="148512"/>
                    <a:pt x="47625" y="162539"/>
                  </a:cubicBezTo>
                  <a:lnTo>
                    <a:pt x="47625" y="219075"/>
                  </a:lnTo>
                  <a:lnTo>
                    <a:pt x="123825" y="219075"/>
                  </a:lnTo>
                  <a:lnTo>
                    <a:pt x="123825" y="162539"/>
                  </a:lnTo>
                  <a:close/>
                </a:path>
              </a:pathLst>
            </a:custGeom>
            <a:solidFill>
              <a:srgbClr val="9DF3F9"/>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20224DD-8EC7-F90D-7546-D802C00E05D6}"/>
                </a:ext>
              </a:extLst>
            </p:cNvPr>
            <p:cNvSpPr/>
            <p:nvPr/>
          </p:nvSpPr>
          <p:spPr>
            <a:xfrm>
              <a:off x="6513195" y="2607945"/>
              <a:ext cx="171450" cy="219075"/>
            </a:xfrm>
            <a:custGeom>
              <a:avLst/>
              <a:gdLst>
                <a:gd name="connsiteX0" fmla="*/ 47625 w 171450"/>
                <a:gd name="connsiteY0" fmla="*/ 56536 h 219075"/>
                <a:gd name="connsiteX1" fmla="*/ 0 w 171450"/>
                <a:gd name="connsiteY1" fmla="*/ 133350 h 219075"/>
                <a:gd name="connsiteX2" fmla="*/ 85725 w 171450"/>
                <a:gd name="connsiteY2" fmla="*/ 219075 h 219075"/>
                <a:gd name="connsiteX3" fmla="*/ 171450 w 171450"/>
                <a:gd name="connsiteY3" fmla="*/ 133350 h 219075"/>
                <a:gd name="connsiteX4" fmla="*/ 123825 w 171450"/>
                <a:gd name="connsiteY4" fmla="*/ 56536 h 219075"/>
                <a:gd name="connsiteX5" fmla="*/ 123825 w 171450"/>
                <a:gd name="connsiteY5" fmla="*/ 0 h 219075"/>
                <a:gd name="connsiteX6" fmla="*/ 47625 w 171450"/>
                <a:gd name="connsiteY6" fmla="*/ 0 h 219075"/>
                <a:gd name="connsiteX7" fmla="*/ 47625 w 171450"/>
                <a:gd name="connsiteY7" fmla="*/ 56536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19075">
                  <a:moveTo>
                    <a:pt x="47625" y="56536"/>
                  </a:moveTo>
                  <a:cubicBezTo>
                    <a:pt x="19399" y="70563"/>
                    <a:pt x="0" y="99692"/>
                    <a:pt x="0" y="133350"/>
                  </a:cubicBezTo>
                  <a:cubicBezTo>
                    <a:pt x="0" y="180695"/>
                    <a:pt x="38380" y="219075"/>
                    <a:pt x="85725" y="219075"/>
                  </a:cubicBezTo>
                  <a:cubicBezTo>
                    <a:pt x="133070" y="219075"/>
                    <a:pt x="171450" y="180695"/>
                    <a:pt x="171450" y="133350"/>
                  </a:cubicBezTo>
                  <a:cubicBezTo>
                    <a:pt x="171450" y="99692"/>
                    <a:pt x="152051" y="70563"/>
                    <a:pt x="123825" y="56536"/>
                  </a:cubicBezTo>
                  <a:lnTo>
                    <a:pt x="123825" y="0"/>
                  </a:lnTo>
                  <a:lnTo>
                    <a:pt x="47625" y="0"/>
                  </a:lnTo>
                  <a:lnTo>
                    <a:pt x="47625" y="56536"/>
                  </a:lnTo>
                  <a:close/>
                </a:path>
              </a:pathLst>
            </a:custGeom>
            <a:solidFill>
              <a:srgbClr val="82EBF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4A31047-5193-7220-16F8-1527A5E83030}"/>
                </a:ext>
              </a:extLst>
            </p:cNvPr>
            <p:cNvSpPr/>
            <p:nvPr/>
          </p:nvSpPr>
          <p:spPr>
            <a:xfrm>
              <a:off x="6141719" y="2284095"/>
              <a:ext cx="219075" cy="171450"/>
            </a:xfrm>
            <a:custGeom>
              <a:avLst/>
              <a:gdLst>
                <a:gd name="connsiteX0" fmla="*/ 162539 w 219075"/>
                <a:gd name="connsiteY0" fmla="*/ 47625 h 171450"/>
                <a:gd name="connsiteX1" fmla="*/ 85725 w 219075"/>
                <a:gd name="connsiteY1" fmla="*/ 0 h 171450"/>
                <a:gd name="connsiteX2" fmla="*/ 0 w 219075"/>
                <a:gd name="connsiteY2" fmla="*/ 85725 h 171450"/>
                <a:gd name="connsiteX3" fmla="*/ 85725 w 219075"/>
                <a:gd name="connsiteY3" fmla="*/ 171450 h 171450"/>
                <a:gd name="connsiteX4" fmla="*/ 162539 w 219075"/>
                <a:gd name="connsiteY4" fmla="*/ 123825 h 171450"/>
                <a:gd name="connsiteX5" fmla="*/ 219075 w 219075"/>
                <a:gd name="connsiteY5" fmla="*/ 123825 h 171450"/>
                <a:gd name="connsiteX6" fmla="*/ 219075 w 219075"/>
                <a:gd name="connsiteY6" fmla="*/ 47625 h 171450"/>
                <a:gd name="connsiteX7" fmla="*/ 162539 w 219075"/>
                <a:gd name="connsiteY7" fmla="*/ 476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171450">
                  <a:moveTo>
                    <a:pt x="162539" y="47625"/>
                  </a:moveTo>
                  <a:cubicBezTo>
                    <a:pt x="148512" y="19399"/>
                    <a:pt x="119384" y="0"/>
                    <a:pt x="85725" y="0"/>
                  </a:cubicBezTo>
                  <a:cubicBezTo>
                    <a:pt x="38380" y="0"/>
                    <a:pt x="0" y="38380"/>
                    <a:pt x="0" y="85725"/>
                  </a:cubicBezTo>
                  <a:cubicBezTo>
                    <a:pt x="0" y="133070"/>
                    <a:pt x="38380" y="171450"/>
                    <a:pt x="85725" y="171450"/>
                  </a:cubicBezTo>
                  <a:cubicBezTo>
                    <a:pt x="119384" y="171450"/>
                    <a:pt x="148512" y="152051"/>
                    <a:pt x="162539" y="123825"/>
                  </a:cubicBezTo>
                  <a:lnTo>
                    <a:pt x="219075" y="123825"/>
                  </a:lnTo>
                  <a:lnTo>
                    <a:pt x="219075" y="47625"/>
                  </a:lnTo>
                  <a:lnTo>
                    <a:pt x="162539" y="47625"/>
                  </a:lnTo>
                  <a:close/>
                </a:path>
              </a:pathLst>
            </a:custGeom>
            <a:solidFill>
              <a:srgbClr val="9DF3F9"/>
            </a:solidFill>
            <a:ln w="9525" cap="flat">
              <a:noFill/>
              <a:prstDash val="solid"/>
              <a:miter/>
            </a:ln>
          </p:spPr>
          <p:txBody>
            <a:bodyPr rtlCol="0" anchor="ctr"/>
            <a:lstStyle/>
            <a:p>
              <a:endParaRPr lang="en-US"/>
            </a:p>
          </p:txBody>
        </p:sp>
        <p:grpSp>
          <p:nvGrpSpPr>
            <p:cNvPr id="30" name="Graphic 1032">
              <a:extLst>
                <a:ext uri="{FF2B5EF4-FFF2-40B4-BE49-F238E27FC236}">
                  <a16:creationId xmlns:a16="http://schemas.microsoft.com/office/drawing/2014/main" id="{CF85BE6A-F7FD-A5C0-AE9A-91207E38BE4A}"/>
                </a:ext>
              </a:extLst>
            </p:cNvPr>
            <p:cNvGrpSpPr/>
            <p:nvPr/>
          </p:nvGrpSpPr>
          <p:grpSpPr>
            <a:xfrm>
              <a:off x="6351270" y="2141220"/>
              <a:ext cx="704850" cy="495300"/>
              <a:chOff x="6351270" y="2141220"/>
              <a:chExt cx="704850" cy="495300"/>
            </a:xfrm>
            <a:solidFill>
              <a:srgbClr val="000000">
                <a:alpha val="32000"/>
              </a:srgbClr>
            </a:solidFill>
          </p:grpSpPr>
          <p:sp>
            <p:nvSpPr>
              <p:cNvPr id="38" name="Freeform: Shape 37">
                <a:extLst>
                  <a:ext uri="{FF2B5EF4-FFF2-40B4-BE49-F238E27FC236}">
                    <a16:creationId xmlns:a16="http://schemas.microsoft.com/office/drawing/2014/main" id="{27E20451-0BDE-38CE-D14D-35C4B7F91B5D}"/>
                  </a:ext>
                </a:extLst>
              </p:cNvPr>
              <p:cNvSpPr/>
              <p:nvPr/>
            </p:nvSpPr>
            <p:spPr>
              <a:xfrm>
                <a:off x="6351270" y="2141220"/>
                <a:ext cx="495300" cy="495300"/>
              </a:xfrm>
              <a:custGeom>
                <a:avLst/>
                <a:gdLst>
                  <a:gd name="connsiteX0" fmla="*/ 495300 w 495300"/>
                  <a:gd name="connsiteY0" fmla="*/ 247650 h 495300"/>
                  <a:gd name="connsiteX1" fmla="*/ 247650 w 495300"/>
                  <a:gd name="connsiteY1" fmla="*/ 495300 h 495300"/>
                  <a:gd name="connsiteX2" fmla="*/ 0 w 495300"/>
                  <a:gd name="connsiteY2" fmla="*/ 247650 h 495300"/>
                  <a:gd name="connsiteX3" fmla="*/ 247650 w 495300"/>
                  <a:gd name="connsiteY3" fmla="*/ 0 h 495300"/>
                  <a:gd name="connsiteX4" fmla="*/ 495300 w 495300"/>
                  <a:gd name="connsiteY4" fmla="*/ 24765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95300">
                    <a:moveTo>
                      <a:pt x="495300" y="247650"/>
                    </a:moveTo>
                    <a:cubicBezTo>
                      <a:pt x="495300" y="384423"/>
                      <a:pt x="384423" y="495300"/>
                      <a:pt x="247650" y="495300"/>
                    </a:cubicBezTo>
                    <a:cubicBezTo>
                      <a:pt x="110877" y="495300"/>
                      <a:pt x="0" y="384423"/>
                      <a:pt x="0" y="247650"/>
                    </a:cubicBezTo>
                    <a:cubicBezTo>
                      <a:pt x="0" y="110877"/>
                      <a:pt x="110877" y="0"/>
                      <a:pt x="247650" y="0"/>
                    </a:cubicBezTo>
                    <a:cubicBezTo>
                      <a:pt x="384423" y="0"/>
                      <a:pt x="495300" y="110877"/>
                      <a:pt x="495300" y="247650"/>
                    </a:cubicBezTo>
                    <a:close/>
                  </a:path>
                </a:pathLst>
              </a:custGeom>
              <a:solidFill>
                <a:srgbClr val="000000">
                  <a:alpha val="32000"/>
                </a:srgbClr>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8AA47F6-14D4-2F4C-9046-2DBC9F85A220}"/>
                  </a:ext>
                </a:extLst>
              </p:cNvPr>
              <p:cNvSpPr/>
              <p:nvPr/>
            </p:nvSpPr>
            <p:spPr>
              <a:xfrm>
                <a:off x="6484620" y="2274570"/>
                <a:ext cx="419100" cy="228600"/>
              </a:xfrm>
              <a:custGeom>
                <a:avLst/>
                <a:gdLst>
                  <a:gd name="connsiteX0" fmla="*/ 222096 w 419100"/>
                  <a:gd name="connsiteY0" fmla="*/ 152400 h 228600"/>
                  <a:gd name="connsiteX1" fmla="*/ 114300 w 419100"/>
                  <a:gd name="connsiteY1" fmla="*/ 228600 h 228600"/>
                  <a:gd name="connsiteX2" fmla="*/ 0 w 419100"/>
                  <a:gd name="connsiteY2" fmla="*/ 114300 h 228600"/>
                  <a:gd name="connsiteX3" fmla="*/ 114300 w 419100"/>
                  <a:gd name="connsiteY3" fmla="*/ 0 h 228600"/>
                  <a:gd name="connsiteX4" fmla="*/ 222096 w 419100"/>
                  <a:gd name="connsiteY4" fmla="*/ 76200 h 228600"/>
                  <a:gd name="connsiteX5" fmla="*/ 419100 w 419100"/>
                  <a:gd name="connsiteY5" fmla="*/ 76200 h 228600"/>
                  <a:gd name="connsiteX6" fmla="*/ 419100 w 419100"/>
                  <a:gd name="connsiteY6" fmla="*/ 152400 h 228600"/>
                  <a:gd name="connsiteX7" fmla="*/ 222096 w 419100"/>
                  <a:gd name="connsiteY7" fmla="*/ 1524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100" h="228600">
                    <a:moveTo>
                      <a:pt x="222096" y="152400"/>
                    </a:moveTo>
                    <a:cubicBezTo>
                      <a:pt x="206405" y="196794"/>
                      <a:pt x="164067" y="228600"/>
                      <a:pt x="114300" y="228600"/>
                    </a:cubicBezTo>
                    <a:cubicBezTo>
                      <a:pt x="51174" y="228600"/>
                      <a:pt x="0" y="177426"/>
                      <a:pt x="0" y="114300"/>
                    </a:cubicBezTo>
                    <a:cubicBezTo>
                      <a:pt x="0" y="51174"/>
                      <a:pt x="51174" y="0"/>
                      <a:pt x="114300" y="0"/>
                    </a:cubicBezTo>
                    <a:cubicBezTo>
                      <a:pt x="164067" y="0"/>
                      <a:pt x="206405" y="31807"/>
                      <a:pt x="222096" y="76200"/>
                    </a:cubicBezTo>
                    <a:lnTo>
                      <a:pt x="419100" y="76200"/>
                    </a:lnTo>
                    <a:lnTo>
                      <a:pt x="419100" y="152400"/>
                    </a:lnTo>
                    <a:lnTo>
                      <a:pt x="222096" y="152400"/>
                    </a:lnTo>
                    <a:close/>
                  </a:path>
                </a:pathLst>
              </a:custGeom>
              <a:solidFill>
                <a:srgbClr val="000000">
                  <a:alpha val="32000"/>
                </a:srgb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E6A92DD-2BF1-FFDC-03E2-A0E7B17384B8}"/>
                  </a:ext>
                </a:extLst>
              </p:cNvPr>
              <p:cNvSpPr/>
              <p:nvPr/>
            </p:nvSpPr>
            <p:spPr>
              <a:xfrm>
                <a:off x="6884670" y="2303145"/>
                <a:ext cx="171450" cy="171450"/>
              </a:xfrm>
              <a:custGeom>
                <a:avLst/>
                <a:gdLst>
                  <a:gd name="connsiteX0" fmla="*/ 85725 w 171450"/>
                  <a:gd name="connsiteY0" fmla="*/ 171450 h 171450"/>
                  <a:gd name="connsiteX1" fmla="*/ 0 w 171450"/>
                  <a:gd name="connsiteY1" fmla="*/ 85725 h 171450"/>
                  <a:gd name="connsiteX2" fmla="*/ 85725 w 171450"/>
                  <a:gd name="connsiteY2" fmla="*/ 0 h 171450"/>
                  <a:gd name="connsiteX3" fmla="*/ 171450 w 171450"/>
                  <a:gd name="connsiteY3" fmla="*/ 85725 h 171450"/>
                  <a:gd name="connsiteX4" fmla="*/ 85725 w 171450"/>
                  <a:gd name="connsiteY4" fmla="*/ 17145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85725" y="171450"/>
                    </a:moveTo>
                    <a:cubicBezTo>
                      <a:pt x="38380" y="171450"/>
                      <a:pt x="0" y="133070"/>
                      <a:pt x="0" y="85725"/>
                    </a:cubicBezTo>
                    <a:cubicBezTo>
                      <a:pt x="0" y="38381"/>
                      <a:pt x="38380" y="0"/>
                      <a:pt x="85725" y="0"/>
                    </a:cubicBezTo>
                    <a:cubicBezTo>
                      <a:pt x="133070" y="0"/>
                      <a:pt x="171450" y="38381"/>
                      <a:pt x="171450" y="85725"/>
                    </a:cubicBezTo>
                    <a:cubicBezTo>
                      <a:pt x="171450" y="133070"/>
                      <a:pt x="133070" y="171450"/>
                      <a:pt x="85725" y="171450"/>
                    </a:cubicBezTo>
                    <a:close/>
                  </a:path>
                </a:pathLst>
              </a:custGeom>
              <a:solidFill>
                <a:srgbClr val="000000">
                  <a:alpha val="32000"/>
                </a:srgbClr>
              </a:solidFill>
              <a:ln w="9525" cap="flat">
                <a:noFill/>
                <a:prstDash val="solid"/>
                <a:miter/>
              </a:ln>
            </p:spPr>
            <p:txBody>
              <a:bodyPr rtlCol="0" anchor="ctr"/>
              <a:lstStyle/>
              <a:p>
                <a:endParaRPr lang="en-US"/>
              </a:p>
            </p:txBody>
          </p:sp>
        </p:grpSp>
        <p:grpSp>
          <p:nvGrpSpPr>
            <p:cNvPr id="31" name="Graphic 1032">
              <a:extLst>
                <a:ext uri="{FF2B5EF4-FFF2-40B4-BE49-F238E27FC236}">
                  <a16:creationId xmlns:a16="http://schemas.microsoft.com/office/drawing/2014/main" id="{3FDBE213-7781-DB5B-70DD-17C9966EA461}"/>
                </a:ext>
              </a:extLst>
            </p:cNvPr>
            <p:cNvGrpSpPr/>
            <p:nvPr/>
          </p:nvGrpSpPr>
          <p:grpSpPr>
            <a:xfrm>
              <a:off x="6351270" y="2125789"/>
              <a:ext cx="704850" cy="495299"/>
              <a:chOff x="6351270" y="2125789"/>
              <a:chExt cx="704850" cy="495299"/>
            </a:xfrm>
            <a:solidFill>
              <a:srgbClr val="000000">
                <a:alpha val="24000"/>
              </a:srgbClr>
            </a:solidFill>
          </p:grpSpPr>
          <p:sp>
            <p:nvSpPr>
              <p:cNvPr id="35" name="Freeform: Shape 34">
                <a:extLst>
                  <a:ext uri="{FF2B5EF4-FFF2-40B4-BE49-F238E27FC236}">
                    <a16:creationId xmlns:a16="http://schemas.microsoft.com/office/drawing/2014/main" id="{FC04B62D-F6DE-5078-C923-85963826907A}"/>
                  </a:ext>
                </a:extLst>
              </p:cNvPr>
              <p:cNvSpPr/>
              <p:nvPr/>
            </p:nvSpPr>
            <p:spPr>
              <a:xfrm>
                <a:off x="6351270" y="2125789"/>
                <a:ext cx="495300" cy="495299"/>
              </a:xfrm>
              <a:custGeom>
                <a:avLst/>
                <a:gdLst>
                  <a:gd name="connsiteX0" fmla="*/ 495300 w 495300"/>
                  <a:gd name="connsiteY0" fmla="*/ 247650 h 495299"/>
                  <a:gd name="connsiteX1" fmla="*/ 247650 w 495300"/>
                  <a:gd name="connsiteY1" fmla="*/ 495300 h 495299"/>
                  <a:gd name="connsiteX2" fmla="*/ 0 w 495300"/>
                  <a:gd name="connsiteY2" fmla="*/ 247650 h 495299"/>
                  <a:gd name="connsiteX3" fmla="*/ 247650 w 495300"/>
                  <a:gd name="connsiteY3" fmla="*/ 0 h 495299"/>
                  <a:gd name="connsiteX4" fmla="*/ 495300 w 495300"/>
                  <a:gd name="connsiteY4" fmla="*/ 247650 h 495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95299">
                    <a:moveTo>
                      <a:pt x="495300" y="247650"/>
                    </a:moveTo>
                    <a:cubicBezTo>
                      <a:pt x="495300" y="384423"/>
                      <a:pt x="384423" y="495300"/>
                      <a:pt x="247650" y="495300"/>
                    </a:cubicBezTo>
                    <a:cubicBezTo>
                      <a:pt x="110877" y="495300"/>
                      <a:pt x="0" y="384423"/>
                      <a:pt x="0" y="247650"/>
                    </a:cubicBezTo>
                    <a:cubicBezTo>
                      <a:pt x="0" y="110877"/>
                      <a:pt x="110877" y="0"/>
                      <a:pt x="247650" y="0"/>
                    </a:cubicBezTo>
                    <a:cubicBezTo>
                      <a:pt x="384423" y="0"/>
                      <a:pt x="495300" y="110877"/>
                      <a:pt x="495300" y="247650"/>
                    </a:cubicBezTo>
                    <a:close/>
                  </a:path>
                </a:pathLst>
              </a:custGeom>
              <a:solidFill>
                <a:srgbClr val="000000">
                  <a:alpha val="24000"/>
                </a:srgbClr>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A50994F-884E-9C27-21ED-2E3C154DD590}"/>
                  </a:ext>
                </a:extLst>
              </p:cNvPr>
              <p:cNvSpPr/>
              <p:nvPr/>
            </p:nvSpPr>
            <p:spPr>
              <a:xfrm>
                <a:off x="6484620" y="2259140"/>
                <a:ext cx="419100" cy="228600"/>
              </a:xfrm>
              <a:custGeom>
                <a:avLst/>
                <a:gdLst>
                  <a:gd name="connsiteX0" fmla="*/ 222096 w 419100"/>
                  <a:gd name="connsiteY0" fmla="*/ 152400 h 228600"/>
                  <a:gd name="connsiteX1" fmla="*/ 114300 w 419100"/>
                  <a:gd name="connsiteY1" fmla="*/ 228600 h 228600"/>
                  <a:gd name="connsiteX2" fmla="*/ 0 w 419100"/>
                  <a:gd name="connsiteY2" fmla="*/ 114300 h 228600"/>
                  <a:gd name="connsiteX3" fmla="*/ 114300 w 419100"/>
                  <a:gd name="connsiteY3" fmla="*/ 0 h 228600"/>
                  <a:gd name="connsiteX4" fmla="*/ 222096 w 419100"/>
                  <a:gd name="connsiteY4" fmla="*/ 76200 h 228600"/>
                  <a:gd name="connsiteX5" fmla="*/ 419100 w 419100"/>
                  <a:gd name="connsiteY5" fmla="*/ 76200 h 228600"/>
                  <a:gd name="connsiteX6" fmla="*/ 419100 w 419100"/>
                  <a:gd name="connsiteY6" fmla="*/ 152400 h 228600"/>
                  <a:gd name="connsiteX7" fmla="*/ 222096 w 419100"/>
                  <a:gd name="connsiteY7" fmla="*/ 1524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100" h="228600">
                    <a:moveTo>
                      <a:pt x="222096" y="152400"/>
                    </a:moveTo>
                    <a:cubicBezTo>
                      <a:pt x="206405" y="196794"/>
                      <a:pt x="164067" y="228600"/>
                      <a:pt x="114300" y="228600"/>
                    </a:cubicBezTo>
                    <a:cubicBezTo>
                      <a:pt x="51174" y="228600"/>
                      <a:pt x="0" y="177426"/>
                      <a:pt x="0" y="114300"/>
                    </a:cubicBezTo>
                    <a:cubicBezTo>
                      <a:pt x="0" y="51174"/>
                      <a:pt x="51174" y="0"/>
                      <a:pt x="114300" y="0"/>
                    </a:cubicBezTo>
                    <a:cubicBezTo>
                      <a:pt x="164067" y="0"/>
                      <a:pt x="206405" y="31807"/>
                      <a:pt x="222096" y="76200"/>
                    </a:cubicBezTo>
                    <a:lnTo>
                      <a:pt x="419100" y="76200"/>
                    </a:lnTo>
                    <a:lnTo>
                      <a:pt x="419100" y="152400"/>
                    </a:lnTo>
                    <a:lnTo>
                      <a:pt x="222096" y="152400"/>
                    </a:lnTo>
                    <a:close/>
                  </a:path>
                </a:pathLst>
              </a:custGeom>
              <a:solidFill>
                <a:srgbClr val="000000">
                  <a:alpha val="24000"/>
                </a:srgbClr>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D5259BE-7A60-36DA-2D0F-5863710E99DF}"/>
                  </a:ext>
                </a:extLst>
              </p:cNvPr>
              <p:cNvSpPr/>
              <p:nvPr/>
            </p:nvSpPr>
            <p:spPr>
              <a:xfrm>
                <a:off x="6884670" y="2287715"/>
                <a:ext cx="171450" cy="171450"/>
              </a:xfrm>
              <a:custGeom>
                <a:avLst/>
                <a:gdLst>
                  <a:gd name="connsiteX0" fmla="*/ 85725 w 171450"/>
                  <a:gd name="connsiteY0" fmla="*/ 171450 h 171450"/>
                  <a:gd name="connsiteX1" fmla="*/ 0 w 171450"/>
                  <a:gd name="connsiteY1" fmla="*/ 85725 h 171450"/>
                  <a:gd name="connsiteX2" fmla="*/ 85725 w 171450"/>
                  <a:gd name="connsiteY2" fmla="*/ 0 h 171450"/>
                  <a:gd name="connsiteX3" fmla="*/ 171450 w 171450"/>
                  <a:gd name="connsiteY3" fmla="*/ 85725 h 171450"/>
                  <a:gd name="connsiteX4" fmla="*/ 85725 w 171450"/>
                  <a:gd name="connsiteY4" fmla="*/ 17145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85725" y="171450"/>
                    </a:moveTo>
                    <a:cubicBezTo>
                      <a:pt x="38380" y="171450"/>
                      <a:pt x="0" y="133070"/>
                      <a:pt x="0" y="85725"/>
                    </a:cubicBezTo>
                    <a:cubicBezTo>
                      <a:pt x="0" y="38381"/>
                      <a:pt x="38380" y="0"/>
                      <a:pt x="85725" y="0"/>
                    </a:cubicBezTo>
                    <a:cubicBezTo>
                      <a:pt x="133070" y="0"/>
                      <a:pt x="171450" y="38381"/>
                      <a:pt x="171450" y="85725"/>
                    </a:cubicBezTo>
                    <a:cubicBezTo>
                      <a:pt x="171450" y="133070"/>
                      <a:pt x="133070" y="171450"/>
                      <a:pt x="85725" y="171450"/>
                    </a:cubicBezTo>
                    <a:close/>
                  </a:path>
                </a:pathLst>
              </a:custGeom>
              <a:solidFill>
                <a:srgbClr val="000000">
                  <a:alpha val="24000"/>
                </a:srgbClr>
              </a:solidFill>
              <a:ln w="9525" cap="flat">
                <a:noFill/>
                <a:prstDash val="solid"/>
                <a:miter/>
              </a:ln>
            </p:spPr>
            <p:txBody>
              <a:bodyPr rtlCol="0" anchor="ctr"/>
              <a:lstStyle/>
              <a:p>
                <a:endParaRPr lang="en-US"/>
              </a:p>
            </p:txBody>
          </p:sp>
        </p:grpSp>
        <p:sp>
          <p:nvSpPr>
            <p:cNvPr id="32" name="Freeform: Shape 31">
              <a:extLst>
                <a:ext uri="{FF2B5EF4-FFF2-40B4-BE49-F238E27FC236}">
                  <a16:creationId xmlns:a16="http://schemas.microsoft.com/office/drawing/2014/main" id="{EDA679CB-B44D-286A-0F71-2C3643610CDE}"/>
                </a:ext>
              </a:extLst>
            </p:cNvPr>
            <p:cNvSpPr/>
            <p:nvPr/>
          </p:nvSpPr>
          <p:spPr>
            <a:xfrm>
              <a:off x="6351270" y="2122170"/>
              <a:ext cx="495300" cy="495300"/>
            </a:xfrm>
            <a:custGeom>
              <a:avLst/>
              <a:gdLst>
                <a:gd name="connsiteX0" fmla="*/ 495300 w 495300"/>
                <a:gd name="connsiteY0" fmla="*/ 247650 h 495300"/>
                <a:gd name="connsiteX1" fmla="*/ 247650 w 495300"/>
                <a:gd name="connsiteY1" fmla="*/ 495300 h 495300"/>
                <a:gd name="connsiteX2" fmla="*/ 0 w 495300"/>
                <a:gd name="connsiteY2" fmla="*/ 247650 h 495300"/>
                <a:gd name="connsiteX3" fmla="*/ 247650 w 495300"/>
                <a:gd name="connsiteY3" fmla="*/ 0 h 495300"/>
                <a:gd name="connsiteX4" fmla="*/ 495300 w 495300"/>
                <a:gd name="connsiteY4" fmla="*/ 24765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95300">
                  <a:moveTo>
                    <a:pt x="495300" y="247650"/>
                  </a:moveTo>
                  <a:cubicBezTo>
                    <a:pt x="495300" y="384423"/>
                    <a:pt x="384423" y="495300"/>
                    <a:pt x="247650" y="495300"/>
                  </a:cubicBezTo>
                  <a:cubicBezTo>
                    <a:pt x="110877" y="495300"/>
                    <a:pt x="0" y="384423"/>
                    <a:pt x="0" y="247650"/>
                  </a:cubicBezTo>
                  <a:cubicBezTo>
                    <a:pt x="0" y="110877"/>
                    <a:pt x="110877" y="0"/>
                    <a:pt x="247650" y="0"/>
                  </a:cubicBezTo>
                  <a:cubicBezTo>
                    <a:pt x="384423" y="0"/>
                    <a:pt x="495300" y="110877"/>
                    <a:pt x="495300" y="247650"/>
                  </a:cubicBezTo>
                  <a:close/>
                </a:path>
              </a:pathLst>
            </a:custGeom>
            <a:gradFill>
              <a:gsLst>
                <a:gs pos="0">
                  <a:srgbClr val="36E3EE"/>
                </a:gs>
                <a:gs pos="50000">
                  <a:srgbClr val="1BCAD6"/>
                </a:gs>
                <a:gs pos="100000">
                  <a:srgbClr val="00B1BE"/>
                </a:gs>
              </a:gsLst>
              <a:lin ang="3536435" scaled="1"/>
            </a:gra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9218464-507F-224D-A99E-46A73830BBED}"/>
                </a:ext>
              </a:extLst>
            </p:cNvPr>
            <p:cNvSpPr/>
            <p:nvPr/>
          </p:nvSpPr>
          <p:spPr>
            <a:xfrm>
              <a:off x="6484614" y="2255520"/>
              <a:ext cx="419100" cy="228600"/>
            </a:xfrm>
            <a:custGeom>
              <a:avLst/>
              <a:gdLst>
                <a:gd name="connsiteX0" fmla="*/ 222096 w 419100"/>
                <a:gd name="connsiteY0" fmla="*/ 152400 h 228600"/>
                <a:gd name="connsiteX1" fmla="*/ 114300 w 419100"/>
                <a:gd name="connsiteY1" fmla="*/ 228600 h 228600"/>
                <a:gd name="connsiteX2" fmla="*/ 0 w 419100"/>
                <a:gd name="connsiteY2" fmla="*/ 114300 h 228600"/>
                <a:gd name="connsiteX3" fmla="*/ 114300 w 419100"/>
                <a:gd name="connsiteY3" fmla="*/ 0 h 228600"/>
                <a:gd name="connsiteX4" fmla="*/ 222096 w 419100"/>
                <a:gd name="connsiteY4" fmla="*/ 76200 h 228600"/>
                <a:gd name="connsiteX5" fmla="*/ 419100 w 419100"/>
                <a:gd name="connsiteY5" fmla="*/ 76200 h 228600"/>
                <a:gd name="connsiteX6" fmla="*/ 419100 w 419100"/>
                <a:gd name="connsiteY6" fmla="*/ 152400 h 228600"/>
                <a:gd name="connsiteX7" fmla="*/ 222096 w 419100"/>
                <a:gd name="connsiteY7" fmla="*/ 1524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100" h="228600">
                  <a:moveTo>
                    <a:pt x="222096" y="152400"/>
                  </a:moveTo>
                  <a:cubicBezTo>
                    <a:pt x="206405" y="196794"/>
                    <a:pt x="164067" y="228600"/>
                    <a:pt x="114300" y="228600"/>
                  </a:cubicBezTo>
                  <a:cubicBezTo>
                    <a:pt x="51174" y="228600"/>
                    <a:pt x="0" y="177426"/>
                    <a:pt x="0" y="114300"/>
                  </a:cubicBezTo>
                  <a:cubicBezTo>
                    <a:pt x="0" y="51174"/>
                    <a:pt x="51174" y="0"/>
                    <a:pt x="114300" y="0"/>
                  </a:cubicBezTo>
                  <a:cubicBezTo>
                    <a:pt x="164067" y="0"/>
                    <a:pt x="206405" y="31807"/>
                    <a:pt x="222096" y="76200"/>
                  </a:cubicBezTo>
                  <a:lnTo>
                    <a:pt x="419100" y="76200"/>
                  </a:lnTo>
                  <a:lnTo>
                    <a:pt x="419100" y="152400"/>
                  </a:lnTo>
                  <a:lnTo>
                    <a:pt x="222096" y="152400"/>
                  </a:lnTo>
                  <a:close/>
                </a:path>
              </a:pathLst>
            </a:custGeom>
            <a:gradFill>
              <a:gsLst>
                <a:gs pos="0">
                  <a:srgbClr val="D2F6F9"/>
                </a:gs>
                <a:gs pos="100000">
                  <a:srgbClr val="82EBF1"/>
                </a:gs>
                <a:gs pos="100000">
                  <a:srgbClr val="82EBF1"/>
                </a:gs>
              </a:gsLst>
              <a:lin ang="2513640" scaled="1"/>
            </a:gra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A9C3C54-E7D0-AC1C-753E-F367590A77AB}"/>
                </a:ext>
              </a:extLst>
            </p:cNvPr>
            <p:cNvSpPr/>
            <p:nvPr/>
          </p:nvSpPr>
          <p:spPr>
            <a:xfrm>
              <a:off x="6884670" y="2284095"/>
              <a:ext cx="171450" cy="171450"/>
            </a:xfrm>
            <a:custGeom>
              <a:avLst/>
              <a:gdLst>
                <a:gd name="connsiteX0" fmla="*/ 85725 w 171450"/>
                <a:gd name="connsiteY0" fmla="*/ 171450 h 171450"/>
                <a:gd name="connsiteX1" fmla="*/ 0 w 171450"/>
                <a:gd name="connsiteY1" fmla="*/ 85725 h 171450"/>
                <a:gd name="connsiteX2" fmla="*/ 85725 w 171450"/>
                <a:gd name="connsiteY2" fmla="*/ 0 h 171450"/>
                <a:gd name="connsiteX3" fmla="*/ 171450 w 171450"/>
                <a:gd name="connsiteY3" fmla="*/ 85725 h 171450"/>
                <a:gd name="connsiteX4" fmla="*/ 85725 w 171450"/>
                <a:gd name="connsiteY4" fmla="*/ 17145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85725" y="171450"/>
                  </a:moveTo>
                  <a:cubicBezTo>
                    <a:pt x="38380" y="171450"/>
                    <a:pt x="0" y="133070"/>
                    <a:pt x="0" y="85725"/>
                  </a:cubicBezTo>
                  <a:cubicBezTo>
                    <a:pt x="0" y="38381"/>
                    <a:pt x="38380" y="0"/>
                    <a:pt x="85725" y="0"/>
                  </a:cubicBezTo>
                  <a:cubicBezTo>
                    <a:pt x="133070" y="0"/>
                    <a:pt x="171450" y="38381"/>
                    <a:pt x="171450" y="85725"/>
                  </a:cubicBezTo>
                  <a:cubicBezTo>
                    <a:pt x="171450" y="133070"/>
                    <a:pt x="133070" y="171450"/>
                    <a:pt x="85725" y="171450"/>
                  </a:cubicBezTo>
                  <a:close/>
                </a:path>
              </a:pathLst>
            </a:custGeom>
            <a:gradFill>
              <a:gsLst>
                <a:gs pos="0">
                  <a:srgbClr val="9AEEF3"/>
                </a:gs>
                <a:gs pos="50000">
                  <a:srgbClr val="8EECF2"/>
                </a:gs>
                <a:gs pos="100000">
                  <a:srgbClr val="82EBF1"/>
                </a:gs>
              </a:gsLst>
              <a:lin ang="11973498" scaled="1"/>
            </a:gradFill>
            <a:ln w="9525" cap="flat">
              <a:noFill/>
              <a:prstDash val="solid"/>
              <a:miter/>
            </a:ln>
          </p:spPr>
          <p:txBody>
            <a:bodyPr rtlCol="0" anchor="ctr"/>
            <a:lstStyle/>
            <a:p>
              <a:endParaRPr lang="en-US"/>
            </a:p>
          </p:txBody>
        </p:sp>
      </p:grpSp>
      <p:sp>
        <p:nvSpPr>
          <p:cNvPr id="41" name="TextBox 40">
            <a:extLst>
              <a:ext uri="{FF2B5EF4-FFF2-40B4-BE49-F238E27FC236}">
                <a16:creationId xmlns:a16="http://schemas.microsoft.com/office/drawing/2014/main" id="{3EE9DEE1-47D4-8B12-9C2F-D85139CA11CC}"/>
              </a:ext>
            </a:extLst>
          </p:cNvPr>
          <p:cNvSpPr txBox="1"/>
          <p:nvPr/>
        </p:nvSpPr>
        <p:spPr>
          <a:xfrm>
            <a:off x="9835081" y="3198167"/>
            <a:ext cx="1473268" cy="461665"/>
          </a:xfrm>
          <a:prstGeom prst="rect">
            <a:avLst/>
          </a:prstGeom>
          <a:noFill/>
        </p:spPr>
        <p:txBody>
          <a:bodyPr wrap="square" rtlCol="0">
            <a:spAutoFit/>
          </a:bodyPr>
          <a:lstStyle/>
          <a:p>
            <a:r>
              <a:rPr lang="en-US" sz="1200" b="1">
                <a:solidFill>
                  <a:srgbClr val="00214F"/>
                </a:solidFill>
                <a:latin typeface="Segoe UI" panose="020B0502040204020203" pitchFamily="34" charset="0"/>
                <a:cs typeface="Segoe UI" panose="020B0502040204020203" pitchFamily="34" charset="0"/>
              </a:rPr>
              <a:t>Dynamics 365 </a:t>
            </a:r>
          </a:p>
          <a:p>
            <a:r>
              <a:rPr lang="en-US" sz="1200" b="1">
                <a:solidFill>
                  <a:srgbClr val="00214F"/>
                </a:solidFill>
                <a:latin typeface="Segoe UI" panose="020B0502040204020203" pitchFamily="34" charset="0"/>
                <a:cs typeface="Segoe UI" panose="020B0502040204020203" pitchFamily="34" charset="0"/>
              </a:rPr>
              <a:t>Business Central</a:t>
            </a:r>
          </a:p>
        </p:txBody>
      </p:sp>
    </p:spTree>
    <p:extLst>
      <p:ext uri="{BB962C8B-B14F-4D97-AF65-F5344CB8AC3E}">
        <p14:creationId xmlns:p14="http://schemas.microsoft.com/office/powerpoint/2010/main" val="3874058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6478F6-9858-28BF-D59B-4F90DC915BD6}"/>
              </a:ext>
            </a:extLst>
          </p:cNvPr>
          <p:cNvSpPr/>
          <p:nvPr/>
        </p:nvSpPr>
        <p:spPr>
          <a:xfrm>
            <a:off x="9029700" y="1291590"/>
            <a:ext cx="2343150"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00C7DBE8-D182-54DF-7F07-44D006F10FA6}"/>
              </a:ext>
            </a:extLst>
          </p:cNvPr>
          <p:cNvSpPr/>
          <p:nvPr/>
        </p:nvSpPr>
        <p:spPr>
          <a:xfrm>
            <a:off x="6680686" y="1291590"/>
            <a:ext cx="2360444"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83919400-C107-5E0A-FECB-6FE66A1C9E79}"/>
              </a:ext>
            </a:extLst>
          </p:cNvPr>
          <p:cNvSpPr/>
          <p:nvPr/>
        </p:nvSpPr>
        <p:spPr>
          <a:xfrm>
            <a:off x="1285875" y="2020027"/>
            <a:ext cx="10109644" cy="3898992"/>
          </a:xfrm>
          <a:prstGeom prst="roundRect">
            <a:avLst>
              <a:gd name="adj" fmla="val 8754"/>
            </a:avLst>
          </a:prstGeom>
          <a:gradFill>
            <a:gsLst>
              <a:gs pos="1000">
                <a:srgbClr val="F1F4FD"/>
              </a:gs>
              <a:gs pos="100000">
                <a:srgbClr val="F1FDFD"/>
              </a:gs>
            </a:gsLst>
            <a:lin ang="2700000" scaled="1"/>
          </a:gradFill>
          <a:ln w="28575">
            <a:gradFill flip="none" rotWithShape="1">
              <a:gsLst>
                <a:gs pos="0">
                  <a:srgbClr val="6D8BED"/>
                </a:gs>
                <a:gs pos="100000">
                  <a:srgbClr val="21479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C7F8F6B4-1CA0-60E5-B66D-2164790C4218}"/>
              </a:ext>
            </a:extLst>
          </p:cNvPr>
          <p:cNvGraphicFramePr>
            <a:graphicFrameLocks noGrp="1"/>
          </p:cNvGraphicFramePr>
          <p:nvPr/>
        </p:nvGraphicFramePr>
        <p:xfrm>
          <a:off x="1362041" y="2297314"/>
          <a:ext cx="10022654" cy="3508338"/>
        </p:xfrm>
        <a:graphic>
          <a:graphicData uri="http://schemas.openxmlformats.org/drawingml/2006/table">
            <a:tbl>
              <a:tblPr/>
              <a:tblGrid>
                <a:gridCol w="5336316">
                  <a:extLst>
                    <a:ext uri="{9D8B030D-6E8A-4147-A177-3AD203B41FA5}">
                      <a16:colId xmlns:a16="http://schemas.microsoft.com/office/drawing/2014/main" val="588290366"/>
                    </a:ext>
                  </a:extLst>
                </a:gridCol>
                <a:gridCol w="2343169">
                  <a:extLst>
                    <a:ext uri="{9D8B030D-6E8A-4147-A177-3AD203B41FA5}">
                      <a16:colId xmlns:a16="http://schemas.microsoft.com/office/drawing/2014/main" val="888229684"/>
                    </a:ext>
                  </a:extLst>
                </a:gridCol>
                <a:gridCol w="2343169">
                  <a:extLst>
                    <a:ext uri="{9D8B030D-6E8A-4147-A177-3AD203B41FA5}">
                      <a16:colId xmlns:a16="http://schemas.microsoft.com/office/drawing/2014/main" val="367377254"/>
                    </a:ext>
                  </a:extLst>
                </a:gridCol>
              </a:tblGrid>
              <a:tr h="584723">
                <a:tc>
                  <a:txBody>
                    <a:bodyPr/>
                    <a:lstStyle/>
                    <a:p>
                      <a:pPr algn="l" fontAlgn="base"/>
                      <a:r>
                        <a:rPr lang="en-US" sz="1000" b="0" i="0" u="none" strike="noStrike">
                          <a:solidFill>
                            <a:srgbClr val="381D96"/>
                          </a:solidFill>
                          <a:effectLst/>
                          <a:latin typeface="Manrope" pitchFamily="2" charset="0"/>
                          <a:cs typeface="Segoe UI Semilight"/>
                        </a:rPr>
                        <a:t>Renewals.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048172"/>
                  </a:ext>
                </a:extLst>
              </a:tr>
              <a:tr h="584723">
                <a:tc>
                  <a:txBody>
                    <a:bodyPr/>
                    <a:lstStyle/>
                    <a:p>
                      <a:pPr algn="l" fontAlgn="base"/>
                      <a:r>
                        <a:rPr lang="en-US" sz="1000" b="0" i="0" kern="1200">
                          <a:solidFill>
                            <a:srgbClr val="381D96"/>
                          </a:solidFill>
                          <a:effectLst/>
                          <a:latin typeface="Manrope" pitchFamily="2" charset="0"/>
                          <a:ea typeface="+mn-ea"/>
                          <a:cs typeface="Segoe UI Semilight"/>
                        </a:rPr>
                        <a:t>Termination.</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584723">
                <a:tc>
                  <a:txBody>
                    <a:bodyPr/>
                    <a:lstStyle/>
                    <a:p>
                      <a:pPr algn="l" fontAlgn="base"/>
                      <a:r>
                        <a:rPr lang="en-US" sz="1000" b="0" i="0" kern="1200">
                          <a:solidFill>
                            <a:srgbClr val="381D96"/>
                          </a:solidFill>
                          <a:effectLst/>
                          <a:latin typeface="Manrope" pitchFamily="2" charset="0"/>
                          <a:ea typeface="+mn-ea"/>
                          <a:cs typeface="Segoe UI Semilight"/>
                        </a:rPr>
                        <a:t>Align to start/end date of the month.</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r h="584723">
                <a:tc>
                  <a:txBody>
                    <a:bodyPr/>
                    <a:lstStyle/>
                    <a:p>
                      <a:pPr algn="l" fontAlgn="base"/>
                      <a:r>
                        <a:rPr lang="en-US" sz="1000" b="0" i="0" kern="1200">
                          <a:solidFill>
                            <a:srgbClr val="381D96"/>
                          </a:solidFill>
                          <a:effectLst/>
                          <a:latin typeface="Manrope" pitchFamily="2" charset="0"/>
                          <a:ea typeface="+mn-ea"/>
                          <a:cs typeface="Segoe UI Semilight"/>
                        </a:rPr>
                        <a:t>Align to any other day of a month.</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006681"/>
                  </a:ext>
                </a:extLst>
              </a:tr>
              <a:tr h="584723">
                <a:tc>
                  <a:txBody>
                    <a:bodyPr/>
                    <a:lstStyle/>
                    <a:p>
                      <a:pPr algn="l" fontAlgn="base"/>
                      <a:r>
                        <a:rPr lang="en-US" sz="1000" b="0" i="0" kern="1200">
                          <a:solidFill>
                            <a:srgbClr val="381D96"/>
                          </a:solidFill>
                          <a:effectLst/>
                          <a:latin typeface="Manrope" pitchFamily="2" charset="0"/>
                          <a:ea typeface="+mn-ea"/>
                          <a:cs typeface="Segoe UI Semilight"/>
                        </a:rPr>
                        <a:t>Change quantity of a contract item in middle of the period.</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429215"/>
                  </a:ext>
                </a:extLst>
              </a:tr>
              <a:tr h="584723">
                <a:tc>
                  <a:txBody>
                    <a:bodyPr/>
                    <a:lstStyle/>
                    <a:p>
                      <a:pPr algn="l" fontAlgn="base"/>
                      <a:r>
                        <a:rPr lang="en-US" sz="1000" b="0" i="0" kern="1200">
                          <a:solidFill>
                            <a:srgbClr val="381D96"/>
                          </a:solidFill>
                          <a:effectLst/>
                          <a:latin typeface="Manrope" pitchFamily="2" charset="0"/>
                          <a:ea typeface="+mn-ea"/>
                          <a:cs typeface="Segoe UI Semilight"/>
                        </a:rPr>
                        <a:t>Calendar billing.</a:t>
                      </a:r>
                    </a:p>
                    <a:p>
                      <a:pPr algn="l" fontAlgn="base"/>
                      <a:endParaRPr lang="en-US" sz="1000" b="0" i="0" kern="1200">
                        <a:solidFill>
                          <a:srgbClr val="381D96"/>
                        </a:solidFill>
                        <a:effectLst/>
                        <a:latin typeface="Manrope" pitchFamily="2" charset="0"/>
                        <a:ea typeface="+mn-ea"/>
                        <a:cs typeface="Segoe UI Semilight"/>
                      </a:endParaRP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9631800"/>
                  </a:ext>
                </a:extLst>
              </a:tr>
            </a:tbl>
          </a:graphicData>
        </a:graphic>
      </p:graphicFrame>
      <p:sp>
        <p:nvSpPr>
          <p:cNvPr id="8" name="Rectangle: Rounded Corners 7">
            <a:extLst>
              <a:ext uri="{FF2B5EF4-FFF2-40B4-BE49-F238E27FC236}">
                <a16:creationId xmlns:a16="http://schemas.microsoft.com/office/drawing/2014/main" id="{ADFDA757-26A8-7724-9F87-9FCD48F29270}"/>
              </a:ext>
            </a:extLst>
          </p:cNvPr>
          <p:cNvSpPr/>
          <p:nvPr/>
        </p:nvSpPr>
        <p:spPr>
          <a:xfrm>
            <a:off x="1285875" y="1938476"/>
            <a:ext cx="10113264" cy="221794"/>
          </a:xfrm>
          <a:prstGeom prst="roundRect">
            <a:avLst>
              <a:gd name="adj" fmla="val 5000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44">
            <a:extLst>
              <a:ext uri="{FF2B5EF4-FFF2-40B4-BE49-F238E27FC236}">
                <a16:creationId xmlns:a16="http://schemas.microsoft.com/office/drawing/2014/main" id="{EBDA138A-7AA3-57B1-7E53-F07906B8E995}"/>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2435425"/>
            <a:ext cx="383642" cy="3836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B55826DD-F08C-4426-0284-76AC3C45BFCC}"/>
              </a:ext>
            </a:extLst>
          </p:cNvPr>
          <p:cNvSpPr txBox="1">
            <a:spLocks/>
          </p:cNvSpPr>
          <p:nvPr/>
        </p:nvSpPr>
        <p:spPr>
          <a:xfrm>
            <a:off x="448056" y="368300"/>
            <a:ext cx="11850624"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Contract Management.</a:t>
            </a:r>
          </a:p>
        </p:txBody>
      </p:sp>
      <p:pic>
        <p:nvPicPr>
          <p:cNvPr id="11" name="Picture 42" descr="A logo with blue circles and dots&#10;&#10;Description automatically generated">
            <a:extLst>
              <a:ext uri="{FF2B5EF4-FFF2-40B4-BE49-F238E27FC236}">
                <a16:creationId xmlns:a16="http://schemas.microsoft.com/office/drawing/2014/main" id="{2EFD8870-4596-AF8A-E55E-1601785C00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37" b="28777"/>
          <a:stretch/>
        </p:blipFill>
        <p:spPr bwMode="auto">
          <a:xfrm>
            <a:off x="9137291" y="1394460"/>
            <a:ext cx="2186030" cy="537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79815CD-DAEB-D0D4-49B8-F6555F824F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0837" y="1356189"/>
            <a:ext cx="1514523" cy="546254"/>
          </a:xfrm>
          <a:prstGeom prst="rect">
            <a:avLst/>
          </a:prstGeom>
        </p:spPr>
      </p:pic>
      <p:sp>
        <p:nvSpPr>
          <p:cNvPr id="13" name="Rectangle: Rounded Corners 12">
            <a:extLst>
              <a:ext uri="{FF2B5EF4-FFF2-40B4-BE49-F238E27FC236}">
                <a16:creationId xmlns:a16="http://schemas.microsoft.com/office/drawing/2014/main" id="{BD02131B-9A4C-85E6-C885-68C3F5481E40}"/>
              </a:ext>
            </a:extLst>
          </p:cNvPr>
          <p:cNvSpPr/>
          <p:nvPr/>
        </p:nvSpPr>
        <p:spPr>
          <a:xfrm>
            <a:off x="1285875" y="2056797"/>
            <a:ext cx="10113264" cy="272918"/>
          </a:xfrm>
          <a:prstGeom prst="roundRect">
            <a:avLst>
              <a:gd name="adj" fmla="val 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44">
            <a:extLst>
              <a:ext uri="{FF2B5EF4-FFF2-40B4-BE49-F238E27FC236}">
                <a16:creationId xmlns:a16="http://schemas.microsoft.com/office/drawing/2014/main" id="{8C7913FC-C563-B026-07B7-D2596E32F2D5}"/>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01454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4">
            <a:extLst>
              <a:ext uri="{FF2B5EF4-FFF2-40B4-BE49-F238E27FC236}">
                <a16:creationId xmlns:a16="http://schemas.microsoft.com/office/drawing/2014/main" id="{789A8D77-8F67-6F69-93AC-A860818FFA87}"/>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59366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4">
            <a:extLst>
              <a:ext uri="{FF2B5EF4-FFF2-40B4-BE49-F238E27FC236}">
                <a16:creationId xmlns:a16="http://schemas.microsoft.com/office/drawing/2014/main" id="{D288A77C-4340-BE57-5C88-9BAAE977B203}"/>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17278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4">
            <a:extLst>
              <a:ext uri="{FF2B5EF4-FFF2-40B4-BE49-F238E27FC236}">
                <a16:creationId xmlns:a16="http://schemas.microsoft.com/office/drawing/2014/main" id="{B4D59F84-EE16-6A01-949B-DF3AD8331CA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9123" y="4170833"/>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4">
            <a:extLst>
              <a:ext uri="{FF2B5EF4-FFF2-40B4-BE49-F238E27FC236}">
                <a16:creationId xmlns:a16="http://schemas.microsoft.com/office/drawing/2014/main" id="{D04B6E22-6C6C-7049-17D3-80FDF66EEA9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9123" y="4751903"/>
            <a:ext cx="383639" cy="3836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10AF10F-50A8-255A-1D04-39A9B482A41B}"/>
              </a:ext>
            </a:extLst>
          </p:cNvPr>
          <p:cNvSpPr txBox="1"/>
          <p:nvPr/>
        </p:nvSpPr>
        <p:spPr>
          <a:xfrm>
            <a:off x="1356550" y="1989538"/>
            <a:ext cx="6150076" cy="307777"/>
          </a:xfrm>
          <a:prstGeom prst="rect">
            <a:avLst/>
          </a:prstGeom>
          <a:noFill/>
        </p:spPr>
        <p:txBody>
          <a:bodyPr wrap="square">
            <a:spAutoFit/>
          </a:bodyPr>
          <a:lstStyle/>
          <a:p>
            <a:r>
              <a:rPr lang="en-US" sz="1400" b="1" i="0">
                <a:solidFill>
                  <a:schemeClr val="bg1"/>
                </a:solidFill>
                <a:effectLst/>
                <a:latin typeface="Manrope" pitchFamily="2" charset="0"/>
              </a:rPr>
              <a:t>Feature.</a:t>
            </a:r>
            <a:endParaRPr lang="en-IN" sz="1400">
              <a:solidFill>
                <a:schemeClr val="bg1"/>
              </a:solidFill>
              <a:latin typeface="Manrope" pitchFamily="2" charset="0"/>
            </a:endParaRPr>
          </a:p>
        </p:txBody>
      </p:sp>
      <p:pic>
        <p:nvPicPr>
          <p:cNvPr id="20" name="Picture 44">
            <a:extLst>
              <a:ext uri="{FF2B5EF4-FFF2-40B4-BE49-F238E27FC236}">
                <a16:creationId xmlns:a16="http://schemas.microsoft.com/office/drawing/2014/main" id="{CB6107F1-56DD-0818-F750-1B6EDC9AB32D}"/>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35148" y="2431522"/>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4">
            <a:extLst>
              <a:ext uri="{FF2B5EF4-FFF2-40B4-BE49-F238E27FC236}">
                <a16:creationId xmlns:a16="http://schemas.microsoft.com/office/drawing/2014/main" id="{7FCC5C30-2EB0-1F15-E690-99ECCC5E3D2E}"/>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38611" y="301454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4">
            <a:extLst>
              <a:ext uri="{FF2B5EF4-FFF2-40B4-BE49-F238E27FC236}">
                <a16:creationId xmlns:a16="http://schemas.microsoft.com/office/drawing/2014/main" id="{961F54A7-A3FE-0E4D-5522-604F2B44B280}"/>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5327933"/>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4">
            <a:extLst>
              <a:ext uri="{FF2B5EF4-FFF2-40B4-BE49-F238E27FC236}">
                <a16:creationId xmlns:a16="http://schemas.microsoft.com/office/drawing/2014/main" id="{4CF5608B-8C40-B897-F446-4A484253075E}"/>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751903"/>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4">
            <a:extLst>
              <a:ext uri="{FF2B5EF4-FFF2-40B4-BE49-F238E27FC236}">
                <a16:creationId xmlns:a16="http://schemas.microsoft.com/office/drawing/2014/main" id="{D41A1450-052E-A248-1D96-1EEA2186ADE6}"/>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5343561"/>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4">
            <a:extLst>
              <a:ext uri="{FF2B5EF4-FFF2-40B4-BE49-F238E27FC236}">
                <a16:creationId xmlns:a16="http://schemas.microsoft.com/office/drawing/2014/main" id="{77CC41D3-3BA0-B851-00B8-F00512E1AFF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35871" y="3593664"/>
            <a:ext cx="383642" cy="38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528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A71F222-4A76-9E3B-F4AA-B29D9788F46F}"/>
              </a:ext>
            </a:extLst>
          </p:cNvPr>
          <p:cNvSpPr/>
          <p:nvPr/>
        </p:nvSpPr>
        <p:spPr>
          <a:xfrm>
            <a:off x="9029700" y="1291590"/>
            <a:ext cx="2343150"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E7912A90-7B81-479D-05E0-5BAEDA414815}"/>
              </a:ext>
            </a:extLst>
          </p:cNvPr>
          <p:cNvSpPr/>
          <p:nvPr/>
        </p:nvSpPr>
        <p:spPr>
          <a:xfrm>
            <a:off x="6680686" y="1291590"/>
            <a:ext cx="2360444"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8917BB52-B528-42C5-5114-1B4CDFC3911B}"/>
              </a:ext>
            </a:extLst>
          </p:cNvPr>
          <p:cNvSpPr/>
          <p:nvPr/>
        </p:nvSpPr>
        <p:spPr>
          <a:xfrm>
            <a:off x="1285875" y="2020027"/>
            <a:ext cx="10109644" cy="3289392"/>
          </a:xfrm>
          <a:prstGeom prst="roundRect">
            <a:avLst>
              <a:gd name="adj" fmla="val 8754"/>
            </a:avLst>
          </a:prstGeom>
          <a:gradFill>
            <a:gsLst>
              <a:gs pos="1000">
                <a:srgbClr val="F1F4FD"/>
              </a:gs>
              <a:gs pos="100000">
                <a:srgbClr val="F1FDFD"/>
              </a:gs>
            </a:gsLst>
            <a:lin ang="2700000" scaled="1"/>
          </a:gradFill>
          <a:ln w="28575">
            <a:gradFill flip="none" rotWithShape="1">
              <a:gsLst>
                <a:gs pos="0">
                  <a:srgbClr val="6D8BED"/>
                </a:gs>
                <a:gs pos="100000">
                  <a:srgbClr val="21479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C52E9F5C-413E-507C-3517-D3485D53C859}"/>
              </a:ext>
            </a:extLst>
          </p:cNvPr>
          <p:cNvGraphicFramePr>
            <a:graphicFrameLocks noGrp="1"/>
          </p:cNvGraphicFramePr>
          <p:nvPr/>
        </p:nvGraphicFramePr>
        <p:xfrm>
          <a:off x="1362041" y="2297314"/>
          <a:ext cx="10022654" cy="2923615"/>
        </p:xfrm>
        <a:graphic>
          <a:graphicData uri="http://schemas.openxmlformats.org/drawingml/2006/table">
            <a:tbl>
              <a:tblPr/>
              <a:tblGrid>
                <a:gridCol w="5336316">
                  <a:extLst>
                    <a:ext uri="{9D8B030D-6E8A-4147-A177-3AD203B41FA5}">
                      <a16:colId xmlns:a16="http://schemas.microsoft.com/office/drawing/2014/main" val="588290366"/>
                    </a:ext>
                  </a:extLst>
                </a:gridCol>
                <a:gridCol w="2343169">
                  <a:extLst>
                    <a:ext uri="{9D8B030D-6E8A-4147-A177-3AD203B41FA5}">
                      <a16:colId xmlns:a16="http://schemas.microsoft.com/office/drawing/2014/main" val="888229684"/>
                    </a:ext>
                  </a:extLst>
                </a:gridCol>
                <a:gridCol w="2343169">
                  <a:extLst>
                    <a:ext uri="{9D8B030D-6E8A-4147-A177-3AD203B41FA5}">
                      <a16:colId xmlns:a16="http://schemas.microsoft.com/office/drawing/2014/main" val="367377254"/>
                    </a:ext>
                  </a:extLst>
                </a:gridCol>
              </a:tblGrid>
              <a:tr h="584723">
                <a:tc>
                  <a:txBody>
                    <a:bodyPr/>
                    <a:lstStyle/>
                    <a:p>
                      <a:pPr algn="l" fontAlgn="base"/>
                      <a:r>
                        <a:rPr lang="en-US" sz="1000" b="0" i="0" u="none" strike="noStrike">
                          <a:solidFill>
                            <a:srgbClr val="381D96"/>
                          </a:solidFill>
                          <a:effectLst/>
                          <a:latin typeface="Manrope" pitchFamily="2" charset="0"/>
                          <a:cs typeface="Segoe UI Semilight"/>
                        </a:rPr>
                        <a:t>Support item pricing.</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048172"/>
                  </a:ext>
                </a:extLst>
              </a:tr>
              <a:tr h="584723">
                <a:tc>
                  <a:txBody>
                    <a:bodyPr/>
                    <a:lstStyle/>
                    <a:p>
                      <a:pPr algn="l" fontAlgn="base"/>
                      <a:r>
                        <a:rPr lang="en-US" sz="1000" b="0" i="0" kern="1200">
                          <a:solidFill>
                            <a:srgbClr val="381D96"/>
                          </a:solidFill>
                          <a:effectLst/>
                          <a:latin typeface="Manrope" pitchFamily="2" charset="0"/>
                          <a:ea typeface="+mn-ea"/>
                          <a:cs typeface="Segoe UI Semilight"/>
                        </a:rPr>
                        <a:t>Price escalation.</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584723">
                <a:tc>
                  <a:txBody>
                    <a:bodyPr/>
                    <a:lstStyle/>
                    <a:p>
                      <a:pPr algn="l" fontAlgn="base"/>
                      <a:r>
                        <a:rPr lang="en-US" sz="1000" b="0" i="0" kern="1200">
                          <a:solidFill>
                            <a:srgbClr val="381D96"/>
                          </a:solidFill>
                          <a:effectLst/>
                          <a:latin typeface="Manrope" pitchFamily="2" charset="0"/>
                          <a:ea typeface="+mn-ea"/>
                          <a:cs typeface="Segoe UI Semilight"/>
                        </a:rPr>
                        <a:t>Billing period discount.</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r h="584723">
                <a:tc>
                  <a:txBody>
                    <a:bodyPr/>
                    <a:lstStyle/>
                    <a:p>
                      <a:pPr algn="l" fontAlgn="base"/>
                      <a:r>
                        <a:rPr lang="en-US" sz="1000" b="0" i="0" kern="1200">
                          <a:solidFill>
                            <a:srgbClr val="381D96"/>
                          </a:solidFill>
                          <a:effectLst/>
                          <a:latin typeface="Manrope" pitchFamily="2" charset="0"/>
                          <a:ea typeface="+mn-ea"/>
                          <a:cs typeface="Segoe UI Semilight"/>
                        </a:rPr>
                        <a:t>Update contract prices.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006681"/>
                  </a:ext>
                </a:extLst>
              </a:tr>
              <a:tr h="584723">
                <a:tc>
                  <a:txBody>
                    <a:bodyPr/>
                    <a:lstStyle/>
                    <a:p>
                      <a:pPr algn="l" fontAlgn="base"/>
                      <a:r>
                        <a:rPr lang="en-US" sz="1000" b="0" i="0" kern="1200">
                          <a:solidFill>
                            <a:srgbClr val="381D96"/>
                          </a:solidFill>
                          <a:effectLst/>
                          <a:latin typeface="Manrope" pitchFamily="2" charset="0"/>
                          <a:ea typeface="+mn-ea"/>
                          <a:cs typeface="Segoe UI Semilight"/>
                        </a:rPr>
                        <a:t>Minimum &amp; Maximum price or quantity .</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429215"/>
                  </a:ext>
                </a:extLst>
              </a:tr>
            </a:tbl>
          </a:graphicData>
        </a:graphic>
      </p:graphicFrame>
      <p:sp>
        <p:nvSpPr>
          <p:cNvPr id="8" name="Rectangle: Rounded Corners 7">
            <a:extLst>
              <a:ext uri="{FF2B5EF4-FFF2-40B4-BE49-F238E27FC236}">
                <a16:creationId xmlns:a16="http://schemas.microsoft.com/office/drawing/2014/main" id="{AE5B3147-69E1-77B9-58C1-43882B2C1E7C}"/>
              </a:ext>
            </a:extLst>
          </p:cNvPr>
          <p:cNvSpPr/>
          <p:nvPr/>
        </p:nvSpPr>
        <p:spPr>
          <a:xfrm>
            <a:off x="1285875" y="1938476"/>
            <a:ext cx="10113264" cy="221794"/>
          </a:xfrm>
          <a:prstGeom prst="roundRect">
            <a:avLst>
              <a:gd name="adj" fmla="val 5000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44">
            <a:extLst>
              <a:ext uri="{FF2B5EF4-FFF2-40B4-BE49-F238E27FC236}">
                <a16:creationId xmlns:a16="http://schemas.microsoft.com/office/drawing/2014/main" id="{813E7A76-4233-A05B-C633-57B3B34D13B5}"/>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2435425"/>
            <a:ext cx="383642" cy="3836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B21AB4F0-3E9B-5259-6F3F-798FEE99BA35}"/>
              </a:ext>
            </a:extLst>
          </p:cNvPr>
          <p:cNvSpPr txBox="1">
            <a:spLocks/>
          </p:cNvSpPr>
          <p:nvPr/>
        </p:nvSpPr>
        <p:spPr>
          <a:xfrm>
            <a:off x="448056" y="368300"/>
            <a:ext cx="11850624"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Price Management.</a:t>
            </a:r>
          </a:p>
        </p:txBody>
      </p:sp>
      <p:pic>
        <p:nvPicPr>
          <p:cNvPr id="11" name="Picture 42" descr="A logo with blue circles and dots&#10;&#10;Description automatically generated">
            <a:extLst>
              <a:ext uri="{FF2B5EF4-FFF2-40B4-BE49-F238E27FC236}">
                <a16:creationId xmlns:a16="http://schemas.microsoft.com/office/drawing/2014/main" id="{AC159B65-6149-2D25-8593-76844CF051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37" b="28777"/>
          <a:stretch/>
        </p:blipFill>
        <p:spPr bwMode="auto">
          <a:xfrm>
            <a:off x="9137291" y="1394460"/>
            <a:ext cx="2186030" cy="537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5C62A7C-124E-C241-30AE-AB1415ADBE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0837" y="1356189"/>
            <a:ext cx="1514523" cy="546254"/>
          </a:xfrm>
          <a:prstGeom prst="rect">
            <a:avLst/>
          </a:prstGeom>
        </p:spPr>
      </p:pic>
      <p:sp>
        <p:nvSpPr>
          <p:cNvPr id="13" name="Rectangle: Rounded Corners 12">
            <a:extLst>
              <a:ext uri="{FF2B5EF4-FFF2-40B4-BE49-F238E27FC236}">
                <a16:creationId xmlns:a16="http://schemas.microsoft.com/office/drawing/2014/main" id="{CB7F436D-D005-1030-BF7B-E29712DEF192}"/>
              </a:ext>
            </a:extLst>
          </p:cNvPr>
          <p:cNvSpPr/>
          <p:nvPr/>
        </p:nvSpPr>
        <p:spPr>
          <a:xfrm>
            <a:off x="1285875" y="2056797"/>
            <a:ext cx="10113264" cy="272918"/>
          </a:xfrm>
          <a:prstGeom prst="roundRect">
            <a:avLst>
              <a:gd name="adj" fmla="val 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44">
            <a:extLst>
              <a:ext uri="{FF2B5EF4-FFF2-40B4-BE49-F238E27FC236}">
                <a16:creationId xmlns:a16="http://schemas.microsoft.com/office/drawing/2014/main" id="{58C0B993-8A80-32D1-590A-1487250A72D4}"/>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01454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4">
            <a:extLst>
              <a:ext uri="{FF2B5EF4-FFF2-40B4-BE49-F238E27FC236}">
                <a16:creationId xmlns:a16="http://schemas.microsoft.com/office/drawing/2014/main" id="{DD91EB83-EC52-10DD-BE01-601DBB4FD6E6}"/>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59366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4">
            <a:extLst>
              <a:ext uri="{FF2B5EF4-FFF2-40B4-BE49-F238E27FC236}">
                <a16:creationId xmlns:a16="http://schemas.microsoft.com/office/drawing/2014/main" id="{8554B6D9-0A60-543F-2CD6-A69BCBF53956}"/>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17278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4">
            <a:extLst>
              <a:ext uri="{FF2B5EF4-FFF2-40B4-BE49-F238E27FC236}">
                <a16:creationId xmlns:a16="http://schemas.microsoft.com/office/drawing/2014/main" id="{F1B9369D-56E6-0FF7-F247-1A5720935EB6}"/>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09452" y="4176688"/>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4">
            <a:extLst>
              <a:ext uri="{FF2B5EF4-FFF2-40B4-BE49-F238E27FC236}">
                <a16:creationId xmlns:a16="http://schemas.microsoft.com/office/drawing/2014/main" id="{62B9162C-66B1-212A-5696-1695D943DB3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014545"/>
            <a:ext cx="383639" cy="3836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C902776-0BEF-FFAA-2E65-6571F06737AE}"/>
              </a:ext>
            </a:extLst>
          </p:cNvPr>
          <p:cNvSpPr txBox="1"/>
          <p:nvPr/>
        </p:nvSpPr>
        <p:spPr>
          <a:xfrm>
            <a:off x="1356550" y="1989538"/>
            <a:ext cx="6150076" cy="307777"/>
          </a:xfrm>
          <a:prstGeom prst="rect">
            <a:avLst/>
          </a:prstGeom>
          <a:noFill/>
        </p:spPr>
        <p:txBody>
          <a:bodyPr wrap="square">
            <a:spAutoFit/>
          </a:bodyPr>
          <a:lstStyle/>
          <a:p>
            <a:r>
              <a:rPr lang="en-US" sz="1400" b="1" i="0">
                <a:solidFill>
                  <a:schemeClr val="bg1"/>
                </a:solidFill>
                <a:effectLst/>
                <a:latin typeface="Manrope" pitchFamily="2" charset="0"/>
              </a:rPr>
              <a:t>Feature.</a:t>
            </a:r>
            <a:endParaRPr lang="en-IN" sz="1400">
              <a:solidFill>
                <a:schemeClr val="bg1"/>
              </a:solidFill>
              <a:latin typeface="Manrope" pitchFamily="2" charset="0"/>
            </a:endParaRPr>
          </a:p>
        </p:txBody>
      </p:sp>
      <p:pic>
        <p:nvPicPr>
          <p:cNvPr id="20" name="Picture 44">
            <a:extLst>
              <a:ext uri="{FF2B5EF4-FFF2-40B4-BE49-F238E27FC236}">
                <a16:creationId xmlns:a16="http://schemas.microsoft.com/office/drawing/2014/main" id="{ECE0CCB8-14C9-2421-3A23-3ECBCC93FC4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35148" y="2431522"/>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4">
            <a:extLst>
              <a:ext uri="{FF2B5EF4-FFF2-40B4-BE49-F238E27FC236}">
                <a16:creationId xmlns:a16="http://schemas.microsoft.com/office/drawing/2014/main" id="{A77C8EE5-FA0D-8685-5711-D0135B4BC91A}"/>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09452" y="3597094"/>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4">
            <a:extLst>
              <a:ext uri="{FF2B5EF4-FFF2-40B4-BE49-F238E27FC236}">
                <a16:creationId xmlns:a16="http://schemas.microsoft.com/office/drawing/2014/main" id="{A5D3BC52-60EE-ABCD-B97A-61878BB09343}"/>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748608"/>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4">
            <a:extLst>
              <a:ext uri="{FF2B5EF4-FFF2-40B4-BE49-F238E27FC236}">
                <a16:creationId xmlns:a16="http://schemas.microsoft.com/office/drawing/2014/main" id="{1BED04C4-3286-0345-F326-9E1F8F386750}"/>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09451" y="4748607"/>
            <a:ext cx="383639" cy="38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403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E75B12-E4A1-469B-7A46-964B3FDA17FB}"/>
              </a:ext>
            </a:extLst>
          </p:cNvPr>
          <p:cNvSpPr/>
          <p:nvPr/>
        </p:nvSpPr>
        <p:spPr>
          <a:xfrm>
            <a:off x="9029700" y="1291590"/>
            <a:ext cx="2343150"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1D125AAD-0925-C5A1-4D84-1E51FB4637DB}"/>
              </a:ext>
            </a:extLst>
          </p:cNvPr>
          <p:cNvSpPr/>
          <p:nvPr/>
        </p:nvSpPr>
        <p:spPr>
          <a:xfrm>
            <a:off x="6680686" y="1291590"/>
            <a:ext cx="2360444"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E36EF988-3818-877D-FB97-08BDDC3F6793}"/>
              </a:ext>
            </a:extLst>
          </p:cNvPr>
          <p:cNvSpPr/>
          <p:nvPr/>
        </p:nvSpPr>
        <p:spPr>
          <a:xfrm>
            <a:off x="1285875" y="2020027"/>
            <a:ext cx="10109644" cy="2677704"/>
          </a:xfrm>
          <a:prstGeom prst="roundRect">
            <a:avLst>
              <a:gd name="adj" fmla="val 8754"/>
            </a:avLst>
          </a:prstGeom>
          <a:gradFill>
            <a:gsLst>
              <a:gs pos="1000">
                <a:srgbClr val="F1F4FD"/>
              </a:gs>
              <a:gs pos="100000">
                <a:srgbClr val="F1FDFD"/>
              </a:gs>
            </a:gsLst>
            <a:lin ang="2700000" scaled="1"/>
          </a:gradFill>
          <a:ln w="28575">
            <a:gradFill flip="none" rotWithShape="1">
              <a:gsLst>
                <a:gs pos="0">
                  <a:srgbClr val="6D8BED"/>
                </a:gs>
                <a:gs pos="100000">
                  <a:srgbClr val="21479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76770D24-0025-F380-4369-8668F43EEE0F}"/>
              </a:ext>
            </a:extLst>
          </p:cNvPr>
          <p:cNvGraphicFramePr>
            <a:graphicFrameLocks noGrp="1"/>
          </p:cNvGraphicFramePr>
          <p:nvPr/>
        </p:nvGraphicFramePr>
        <p:xfrm>
          <a:off x="1362041" y="2297314"/>
          <a:ext cx="10022654" cy="2338892"/>
        </p:xfrm>
        <a:graphic>
          <a:graphicData uri="http://schemas.openxmlformats.org/drawingml/2006/table">
            <a:tbl>
              <a:tblPr/>
              <a:tblGrid>
                <a:gridCol w="5336316">
                  <a:extLst>
                    <a:ext uri="{9D8B030D-6E8A-4147-A177-3AD203B41FA5}">
                      <a16:colId xmlns:a16="http://schemas.microsoft.com/office/drawing/2014/main" val="588290366"/>
                    </a:ext>
                  </a:extLst>
                </a:gridCol>
                <a:gridCol w="2343169">
                  <a:extLst>
                    <a:ext uri="{9D8B030D-6E8A-4147-A177-3AD203B41FA5}">
                      <a16:colId xmlns:a16="http://schemas.microsoft.com/office/drawing/2014/main" val="888229684"/>
                    </a:ext>
                  </a:extLst>
                </a:gridCol>
                <a:gridCol w="2343169">
                  <a:extLst>
                    <a:ext uri="{9D8B030D-6E8A-4147-A177-3AD203B41FA5}">
                      <a16:colId xmlns:a16="http://schemas.microsoft.com/office/drawing/2014/main" val="367377254"/>
                    </a:ext>
                  </a:extLst>
                </a:gridCol>
              </a:tblGrid>
              <a:tr h="584723">
                <a:tc>
                  <a:txBody>
                    <a:bodyPr/>
                    <a:lstStyle/>
                    <a:p>
                      <a:pPr algn="l" fontAlgn="base"/>
                      <a:r>
                        <a:rPr lang="en-US" sz="1000" b="0" i="0" u="none" strike="noStrike">
                          <a:solidFill>
                            <a:srgbClr val="381D96"/>
                          </a:solidFill>
                          <a:effectLst/>
                          <a:latin typeface="Manrope" pitchFamily="2" charset="0"/>
                          <a:cs typeface="Segoe UI Semilight"/>
                        </a:rPr>
                        <a:t>Mass invoice creation.</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048172"/>
                  </a:ext>
                </a:extLst>
              </a:tr>
              <a:tr h="584723">
                <a:tc>
                  <a:txBody>
                    <a:bodyPr/>
                    <a:lstStyle/>
                    <a:p>
                      <a:pPr algn="l" fontAlgn="base"/>
                      <a:r>
                        <a:rPr lang="en-US" sz="1000" b="0" i="0" kern="1200">
                          <a:solidFill>
                            <a:srgbClr val="381D96"/>
                          </a:solidFill>
                          <a:effectLst/>
                          <a:latin typeface="Manrope" pitchFamily="2" charset="0"/>
                          <a:ea typeface="+mn-ea"/>
                          <a:cs typeface="Segoe UI Semilight"/>
                        </a:rPr>
                        <a:t>Invoice consolidation (Bill-to, ship-to, Items, end users).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584723">
                <a:tc>
                  <a:txBody>
                    <a:bodyPr/>
                    <a:lstStyle/>
                    <a:p>
                      <a:pPr algn="l" fontAlgn="base"/>
                      <a:r>
                        <a:rPr lang="en-US" sz="1000" b="0" i="0" kern="1200">
                          <a:solidFill>
                            <a:srgbClr val="381D96"/>
                          </a:solidFill>
                          <a:effectLst/>
                          <a:latin typeface="Manrope" pitchFamily="2" charset="0"/>
                          <a:ea typeface="+mn-ea"/>
                          <a:cs typeface="Segoe UI Semilight"/>
                        </a:rPr>
                        <a:t>Bundle items.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r h="584723">
                <a:tc>
                  <a:txBody>
                    <a:bodyPr/>
                    <a:lstStyle/>
                    <a:p>
                      <a:pPr algn="l" fontAlgn="base"/>
                      <a:r>
                        <a:rPr lang="en-US" sz="1000" b="0" i="0" kern="1200">
                          <a:solidFill>
                            <a:srgbClr val="381D96"/>
                          </a:solidFill>
                          <a:effectLst/>
                          <a:latin typeface="Manrope" pitchFamily="2" charset="0"/>
                          <a:ea typeface="+mn-ea"/>
                          <a:cs typeface="Segoe UI Semilight"/>
                        </a:rPr>
                        <a:t>Milestone billing.</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006681"/>
                  </a:ext>
                </a:extLst>
              </a:tr>
            </a:tbl>
          </a:graphicData>
        </a:graphic>
      </p:graphicFrame>
      <p:sp>
        <p:nvSpPr>
          <p:cNvPr id="8" name="Rectangle: Rounded Corners 7">
            <a:extLst>
              <a:ext uri="{FF2B5EF4-FFF2-40B4-BE49-F238E27FC236}">
                <a16:creationId xmlns:a16="http://schemas.microsoft.com/office/drawing/2014/main" id="{846587A8-1B2D-C525-F153-4CA3F3DE26A4}"/>
              </a:ext>
            </a:extLst>
          </p:cNvPr>
          <p:cNvSpPr/>
          <p:nvPr/>
        </p:nvSpPr>
        <p:spPr>
          <a:xfrm>
            <a:off x="1285875" y="1938476"/>
            <a:ext cx="10113264" cy="221794"/>
          </a:xfrm>
          <a:prstGeom prst="roundRect">
            <a:avLst>
              <a:gd name="adj" fmla="val 5000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44">
            <a:extLst>
              <a:ext uri="{FF2B5EF4-FFF2-40B4-BE49-F238E27FC236}">
                <a16:creationId xmlns:a16="http://schemas.microsoft.com/office/drawing/2014/main" id="{47E3749E-3BFB-C0F5-CC53-8A50A41EE568}"/>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2435425"/>
            <a:ext cx="383642" cy="3836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5A97C4EB-5A37-B4CD-40FB-3CA6E2E6CB70}"/>
              </a:ext>
            </a:extLst>
          </p:cNvPr>
          <p:cNvSpPr txBox="1">
            <a:spLocks/>
          </p:cNvSpPr>
          <p:nvPr/>
        </p:nvSpPr>
        <p:spPr>
          <a:xfrm>
            <a:off x="448056" y="368300"/>
            <a:ext cx="11850624"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Invoicing.</a:t>
            </a:r>
          </a:p>
        </p:txBody>
      </p:sp>
      <p:pic>
        <p:nvPicPr>
          <p:cNvPr id="11" name="Picture 42" descr="A logo with blue circles and dots&#10;&#10;Description automatically generated">
            <a:extLst>
              <a:ext uri="{FF2B5EF4-FFF2-40B4-BE49-F238E27FC236}">
                <a16:creationId xmlns:a16="http://schemas.microsoft.com/office/drawing/2014/main" id="{25C3E1D3-8B88-9989-FFEB-2302B06385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37" b="28777"/>
          <a:stretch/>
        </p:blipFill>
        <p:spPr bwMode="auto">
          <a:xfrm>
            <a:off x="9137291" y="1394460"/>
            <a:ext cx="2186030" cy="537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30D442A-A83F-6D27-CB0B-422D7EF34E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0837" y="1356189"/>
            <a:ext cx="1514523" cy="546254"/>
          </a:xfrm>
          <a:prstGeom prst="rect">
            <a:avLst/>
          </a:prstGeom>
        </p:spPr>
      </p:pic>
      <p:sp>
        <p:nvSpPr>
          <p:cNvPr id="13" name="Rectangle: Rounded Corners 12">
            <a:extLst>
              <a:ext uri="{FF2B5EF4-FFF2-40B4-BE49-F238E27FC236}">
                <a16:creationId xmlns:a16="http://schemas.microsoft.com/office/drawing/2014/main" id="{BAF195D0-865E-7CBC-C229-E50989A85451}"/>
              </a:ext>
            </a:extLst>
          </p:cNvPr>
          <p:cNvSpPr/>
          <p:nvPr/>
        </p:nvSpPr>
        <p:spPr>
          <a:xfrm>
            <a:off x="1285875" y="2056797"/>
            <a:ext cx="10113264" cy="272918"/>
          </a:xfrm>
          <a:prstGeom prst="roundRect">
            <a:avLst>
              <a:gd name="adj" fmla="val 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44">
            <a:extLst>
              <a:ext uri="{FF2B5EF4-FFF2-40B4-BE49-F238E27FC236}">
                <a16:creationId xmlns:a16="http://schemas.microsoft.com/office/drawing/2014/main" id="{157C44DB-D890-910D-5793-104919809283}"/>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01454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4">
            <a:extLst>
              <a:ext uri="{FF2B5EF4-FFF2-40B4-BE49-F238E27FC236}">
                <a16:creationId xmlns:a16="http://schemas.microsoft.com/office/drawing/2014/main" id="{2D401BFC-5E97-8DAF-78B7-760BF28077B2}"/>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59366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4">
            <a:extLst>
              <a:ext uri="{FF2B5EF4-FFF2-40B4-BE49-F238E27FC236}">
                <a16:creationId xmlns:a16="http://schemas.microsoft.com/office/drawing/2014/main" id="{08CF5EB8-7E10-2B29-8F97-0F2DFE1F79E0}"/>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17278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4">
            <a:extLst>
              <a:ext uri="{FF2B5EF4-FFF2-40B4-BE49-F238E27FC236}">
                <a16:creationId xmlns:a16="http://schemas.microsoft.com/office/drawing/2014/main" id="{3BFA05D4-7D3E-7987-C5CD-01D6AA795EC1}"/>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01454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4">
            <a:extLst>
              <a:ext uri="{FF2B5EF4-FFF2-40B4-BE49-F238E27FC236}">
                <a16:creationId xmlns:a16="http://schemas.microsoft.com/office/drawing/2014/main" id="{76109A44-95FC-CBFC-19E5-FF03EBFEBFB1}"/>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593665"/>
            <a:ext cx="383639" cy="3836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45AE8DD-C5DD-AF19-A21B-D9732E205B8E}"/>
              </a:ext>
            </a:extLst>
          </p:cNvPr>
          <p:cNvSpPr txBox="1"/>
          <p:nvPr/>
        </p:nvSpPr>
        <p:spPr>
          <a:xfrm>
            <a:off x="1356550" y="1989538"/>
            <a:ext cx="6150076" cy="307777"/>
          </a:xfrm>
          <a:prstGeom prst="rect">
            <a:avLst/>
          </a:prstGeom>
          <a:noFill/>
        </p:spPr>
        <p:txBody>
          <a:bodyPr wrap="square">
            <a:spAutoFit/>
          </a:bodyPr>
          <a:lstStyle/>
          <a:p>
            <a:r>
              <a:rPr lang="en-US" sz="1400" b="1" i="0">
                <a:solidFill>
                  <a:schemeClr val="bg1"/>
                </a:solidFill>
                <a:effectLst/>
                <a:latin typeface="Manrope" pitchFamily="2" charset="0"/>
              </a:rPr>
              <a:t>Feature.</a:t>
            </a:r>
            <a:endParaRPr lang="en-IN" sz="1400">
              <a:solidFill>
                <a:schemeClr val="bg1"/>
              </a:solidFill>
              <a:latin typeface="Manrope" pitchFamily="2" charset="0"/>
            </a:endParaRPr>
          </a:p>
        </p:txBody>
      </p:sp>
      <p:pic>
        <p:nvPicPr>
          <p:cNvPr id="20" name="Picture 44">
            <a:extLst>
              <a:ext uri="{FF2B5EF4-FFF2-40B4-BE49-F238E27FC236}">
                <a16:creationId xmlns:a16="http://schemas.microsoft.com/office/drawing/2014/main" id="{9E90EA69-2962-E03A-F48F-5C8D1E19F68D}"/>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35148" y="2431522"/>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4">
            <a:extLst>
              <a:ext uri="{FF2B5EF4-FFF2-40B4-BE49-F238E27FC236}">
                <a16:creationId xmlns:a16="http://schemas.microsoft.com/office/drawing/2014/main" id="{61150EBF-8CCA-6BEB-D09F-74687D676646}"/>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4172785"/>
            <a:ext cx="383639" cy="38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30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453BB7-5055-AC16-E029-78811E33C818}"/>
              </a:ext>
            </a:extLst>
          </p:cNvPr>
          <p:cNvSpPr/>
          <p:nvPr/>
        </p:nvSpPr>
        <p:spPr>
          <a:xfrm>
            <a:off x="9029700" y="1291590"/>
            <a:ext cx="2343150"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89E5C657-A9B5-042A-997B-6798F4671BAD}"/>
              </a:ext>
            </a:extLst>
          </p:cNvPr>
          <p:cNvSpPr/>
          <p:nvPr/>
        </p:nvSpPr>
        <p:spPr>
          <a:xfrm>
            <a:off x="6680686" y="1291590"/>
            <a:ext cx="2360444"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AA30809F-80A4-13CB-90A4-B150E7E6CB8A}"/>
              </a:ext>
            </a:extLst>
          </p:cNvPr>
          <p:cNvSpPr/>
          <p:nvPr/>
        </p:nvSpPr>
        <p:spPr>
          <a:xfrm>
            <a:off x="1285875" y="2041193"/>
            <a:ext cx="10116699" cy="3256260"/>
          </a:xfrm>
          <a:prstGeom prst="roundRect">
            <a:avLst>
              <a:gd name="adj" fmla="val 8754"/>
            </a:avLst>
          </a:prstGeom>
          <a:gradFill>
            <a:gsLst>
              <a:gs pos="1000">
                <a:srgbClr val="F1F4FD"/>
              </a:gs>
              <a:gs pos="100000">
                <a:srgbClr val="F1FDFD"/>
              </a:gs>
            </a:gsLst>
            <a:lin ang="2700000" scaled="1"/>
          </a:gradFill>
          <a:ln w="28575">
            <a:gradFill flip="none" rotWithShape="1">
              <a:gsLst>
                <a:gs pos="0">
                  <a:srgbClr val="6D8BED"/>
                </a:gs>
                <a:gs pos="100000">
                  <a:srgbClr val="21479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E0D4B6D8-DE83-18FF-7BBD-7EF88AE62C6F}"/>
              </a:ext>
            </a:extLst>
          </p:cNvPr>
          <p:cNvGraphicFramePr>
            <a:graphicFrameLocks noGrp="1"/>
          </p:cNvGraphicFramePr>
          <p:nvPr/>
        </p:nvGraphicFramePr>
        <p:xfrm>
          <a:off x="1362041" y="2297314"/>
          <a:ext cx="10022654" cy="2923615"/>
        </p:xfrm>
        <a:graphic>
          <a:graphicData uri="http://schemas.openxmlformats.org/drawingml/2006/table">
            <a:tbl>
              <a:tblPr/>
              <a:tblGrid>
                <a:gridCol w="5336316">
                  <a:extLst>
                    <a:ext uri="{9D8B030D-6E8A-4147-A177-3AD203B41FA5}">
                      <a16:colId xmlns:a16="http://schemas.microsoft.com/office/drawing/2014/main" val="588290366"/>
                    </a:ext>
                  </a:extLst>
                </a:gridCol>
                <a:gridCol w="2343169">
                  <a:extLst>
                    <a:ext uri="{9D8B030D-6E8A-4147-A177-3AD203B41FA5}">
                      <a16:colId xmlns:a16="http://schemas.microsoft.com/office/drawing/2014/main" val="888229684"/>
                    </a:ext>
                  </a:extLst>
                </a:gridCol>
                <a:gridCol w="2343169">
                  <a:extLst>
                    <a:ext uri="{9D8B030D-6E8A-4147-A177-3AD203B41FA5}">
                      <a16:colId xmlns:a16="http://schemas.microsoft.com/office/drawing/2014/main" val="367377254"/>
                    </a:ext>
                  </a:extLst>
                </a:gridCol>
              </a:tblGrid>
              <a:tr h="584723">
                <a:tc>
                  <a:txBody>
                    <a:bodyPr/>
                    <a:lstStyle/>
                    <a:p>
                      <a:pPr algn="l" fontAlgn="base"/>
                      <a:r>
                        <a:rPr lang="en-US" sz="1000" b="0" i="0" u="none" strike="noStrike" dirty="0">
                          <a:solidFill>
                            <a:srgbClr val="381D96"/>
                          </a:solidFill>
                          <a:effectLst/>
                          <a:latin typeface="Manrope"/>
                          <a:cs typeface="Segoe UI Semilight"/>
                        </a:rPr>
                        <a:t>Defer and recognize revenue of a stock item</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048172"/>
                  </a:ext>
                </a:extLst>
              </a:tr>
              <a:tr h="584723">
                <a:tc>
                  <a:txBody>
                    <a:bodyPr/>
                    <a:lstStyle/>
                    <a:p>
                      <a:pPr algn="l" fontAlgn="base"/>
                      <a:r>
                        <a:rPr lang="en-US" sz="1000" b="0" i="0" kern="1200" dirty="0">
                          <a:solidFill>
                            <a:srgbClr val="381D96"/>
                          </a:solidFill>
                          <a:effectLst/>
                          <a:latin typeface="Manrope"/>
                          <a:ea typeface="+mn-ea"/>
                          <a:cs typeface="Segoe UI Semilight"/>
                        </a:rPr>
                        <a:t>Adjust deferral schedule.</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584723">
                <a:tc>
                  <a:txBody>
                    <a:bodyPr/>
                    <a:lstStyle/>
                    <a:p>
                      <a:pPr algn="l" fontAlgn="base"/>
                      <a:r>
                        <a:rPr lang="en-US" sz="1000" b="0" i="0" kern="1200" dirty="0">
                          <a:solidFill>
                            <a:srgbClr val="381D96"/>
                          </a:solidFill>
                          <a:effectLst/>
                          <a:latin typeface="Manrope"/>
                          <a:ea typeface="+mn-ea"/>
                          <a:cs typeface="Segoe UI Semilight"/>
                        </a:rPr>
                        <a:t>Event-based deferral.</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r h="584723">
                <a:tc>
                  <a:txBody>
                    <a:bodyPr/>
                    <a:lstStyle/>
                    <a:p>
                      <a:pPr algn="l" fontAlgn="base"/>
                      <a:r>
                        <a:rPr lang="en-US" sz="1000" b="0" i="0" kern="1200" dirty="0">
                          <a:solidFill>
                            <a:srgbClr val="381D96"/>
                          </a:solidFill>
                          <a:effectLst/>
                          <a:latin typeface="Manrope"/>
                          <a:ea typeface="+mn-ea"/>
                          <a:cs typeface="Segoe UI Semilight"/>
                        </a:rPr>
                        <a:t>Unbilled revenue.</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006681"/>
                  </a:ext>
                </a:extLst>
              </a:tr>
              <a:tr h="584723">
                <a:tc>
                  <a:txBody>
                    <a:bodyPr/>
                    <a:lstStyle/>
                    <a:p>
                      <a:pPr lvl="0" algn="l">
                        <a:buNone/>
                      </a:pPr>
                      <a:r>
                        <a:rPr lang="en-US" sz="1000" b="0" i="0" u="none" strike="noStrike" kern="1200" noProof="0" dirty="0">
                          <a:solidFill>
                            <a:srgbClr val="381D96"/>
                          </a:solidFill>
                          <a:effectLst/>
                          <a:latin typeface="Manrope"/>
                        </a:rPr>
                        <a:t>Performance obligations identified under ASC 606 and IFRS 15 standards</a:t>
                      </a:r>
                      <a:endParaRPr lang="en-US" dirty="0"/>
                    </a:p>
                  </a:txBody>
                  <a:tcPr marL="79251" marR="79251" marT="39625" marB="39625" anchor="ctr">
                    <a:lnL w="0">
                      <a:noFill/>
                    </a:lnL>
                    <a:lnR w="28575">
                      <a:solidFill>
                        <a:schemeClr val="bg1"/>
                      </a:solidFill>
                    </a:lnR>
                    <a:lnT w="0">
                      <a:noFill/>
                    </a:lnT>
                    <a:lnB w="0">
                      <a:noFill/>
                    </a:lnB>
                    <a:lnTlToBr w="0">
                      <a:noFill/>
                    </a:lnTlToBr>
                    <a:lnBlToTr w="0">
                      <a:noFill/>
                    </a:lnBlToTr>
                    <a:noFill/>
                  </a:tcPr>
                </a:tc>
                <a:tc>
                  <a:txBody>
                    <a:bodyPr/>
                    <a:lstStyle/>
                    <a:p>
                      <a:pPr lvl="0">
                        <a:buNone/>
                      </a:pPr>
                      <a:endParaRPr lang="en-IN" sz="1000" dirty="0">
                        <a:latin typeface="Manrope"/>
                        <a:cs typeface="Segoe UI"/>
                      </a:endParaRPr>
                    </a:p>
                  </a:txBody>
                  <a:tcPr marL="79251" marR="79251" marT="39625" marB="39625">
                    <a:lnL w="28575">
                      <a:solidFill>
                        <a:schemeClr val="bg1"/>
                      </a:solidFill>
                    </a:lnL>
                    <a:lnR w="28575">
                      <a:solidFill>
                        <a:schemeClr val="bg1"/>
                      </a:solidFill>
                    </a:lnR>
                    <a:lnT w="0">
                      <a:noFill/>
                    </a:lnT>
                    <a:lnB w="0">
                      <a:noFill/>
                    </a:lnB>
                    <a:lnTlToBr w="0">
                      <a:noFill/>
                    </a:lnTlToBr>
                    <a:lnBlToTr w="0">
                      <a:noFill/>
                    </a:lnBlToTr>
                    <a:noFill/>
                  </a:tcPr>
                </a:tc>
                <a:tc>
                  <a:txBody>
                    <a:bodyPr/>
                    <a:lstStyle/>
                    <a:p>
                      <a:pPr lvl="0">
                        <a:buNone/>
                      </a:pPr>
                      <a:endParaRPr lang="en-IN" sz="1000" dirty="0">
                        <a:latin typeface="Manrope"/>
                        <a:cs typeface="Segoe UI"/>
                      </a:endParaRPr>
                    </a:p>
                  </a:txBody>
                  <a:tcPr marL="79251" marR="79251" marT="39625" marB="39625">
                    <a:lnL w="28575">
                      <a:solidFill>
                        <a:schemeClr val="bg1"/>
                      </a:solidFill>
                    </a:lnL>
                    <a:lnR w="0">
                      <a:noFill/>
                    </a:lnR>
                    <a:lnT w="0">
                      <a:noFill/>
                    </a:lnT>
                    <a:lnB w="0">
                      <a:noFill/>
                    </a:lnB>
                    <a:lnTlToBr w="0">
                      <a:noFill/>
                    </a:lnTlToBr>
                    <a:lnBlToTr w="0">
                      <a:noFill/>
                    </a:lnBlToTr>
                    <a:noFill/>
                  </a:tcPr>
                </a:tc>
                <a:extLst>
                  <a:ext uri="{0D108BD9-81ED-4DB2-BD59-A6C34878D82A}">
                    <a16:rowId xmlns:a16="http://schemas.microsoft.com/office/drawing/2014/main" val="918919605"/>
                  </a:ext>
                </a:extLst>
              </a:tr>
            </a:tbl>
          </a:graphicData>
        </a:graphic>
      </p:graphicFrame>
      <p:sp>
        <p:nvSpPr>
          <p:cNvPr id="8" name="Rectangle: Rounded Corners 7">
            <a:extLst>
              <a:ext uri="{FF2B5EF4-FFF2-40B4-BE49-F238E27FC236}">
                <a16:creationId xmlns:a16="http://schemas.microsoft.com/office/drawing/2014/main" id="{99212988-A2F9-0950-AEAA-5E146B70763F}"/>
              </a:ext>
            </a:extLst>
          </p:cNvPr>
          <p:cNvSpPr/>
          <p:nvPr/>
        </p:nvSpPr>
        <p:spPr>
          <a:xfrm>
            <a:off x="1285875" y="1938476"/>
            <a:ext cx="10113264" cy="221794"/>
          </a:xfrm>
          <a:prstGeom prst="roundRect">
            <a:avLst>
              <a:gd name="adj" fmla="val 5000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44">
            <a:extLst>
              <a:ext uri="{FF2B5EF4-FFF2-40B4-BE49-F238E27FC236}">
                <a16:creationId xmlns:a16="http://schemas.microsoft.com/office/drawing/2014/main" id="{0CB96D71-CB8C-4428-1B43-97018FEF39D2}"/>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2435425"/>
            <a:ext cx="383642" cy="3836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80B2F089-AAD2-228D-D16A-014555DFE5FF}"/>
              </a:ext>
            </a:extLst>
          </p:cNvPr>
          <p:cNvSpPr txBox="1">
            <a:spLocks/>
          </p:cNvSpPr>
          <p:nvPr/>
        </p:nvSpPr>
        <p:spPr>
          <a:xfrm>
            <a:off x="448056" y="368300"/>
            <a:ext cx="11850624"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Revenue Deferral.</a:t>
            </a:r>
          </a:p>
        </p:txBody>
      </p:sp>
      <p:pic>
        <p:nvPicPr>
          <p:cNvPr id="11" name="Picture 42" descr="A logo with blue circles and dots&#10;&#10;Description automatically generated">
            <a:extLst>
              <a:ext uri="{FF2B5EF4-FFF2-40B4-BE49-F238E27FC236}">
                <a16:creationId xmlns:a16="http://schemas.microsoft.com/office/drawing/2014/main" id="{3762539D-97D2-8A81-AE63-A2A674521A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37" b="28777"/>
          <a:stretch/>
        </p:blipFill>
        <p:spPr bwMode="auto">
          <a:xfrm>
            <a:off x="9137291" y="1394460"/>
            <a:ext cx="2186030" cy="537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9A0F34B-9D26-3C56-6CAC-04F4850FC0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0837" y="1356189"/>
            <a:ext cx="1514523" cy="546254"/>
          </a:xfrm>
          <a:prstGeom prst="rect">
            <a:avLst/>
          </a:prstGeom>
        </p:spPr>
      </p:pic>
      <p:sp>
        <p:nvSpPr>
          <p:cNvPr id="13" name="Rectangle: Rounded Corners 12">
            <a:extLst>
              <a:ext uri="{FF2B5EF4-FFF2-40B4-BE49-F238E27FC236}">
                <a16:creationId xmlns:a16="http://schemas.microsoft.com/office/drawing/2014/main" id="{FC757136-9F93-1742-1C16-C758C1BE579B}"/>
              </a:ext>
            </a:extLst>
          </p:cNvPr>
          <p:cNvSpPr/>
          <p:nvPr/>
        </p:nvSpPr>
        <p:spPr>
          <a:xfrm>
            <a:off x="1285875" y="2056797"/>
            <a:ext cx="10113264" cy="272918"/>
          </a:xfrm>
          <a:prstGeom prst="roundRect">
            <a:avLst>
              <a:gd name="adj" fmla="val 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44">
            <a:extLst>
              <a:ext uri="{FF2B5EF4-FFF2-40B4-BE49-F238E27FC236}">
                <a16:creationId xmlns:a16="http://schemas.microsoft.com/office/drawing/2014/main" id="{9DF4AB68-5C25-4242-6995-4D92A34D1785}"/>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01454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4">
            <a:extLst>
              <a:ext uri="{FF2B5EF4-FFF2-40B4-BE49-F238E27FC236}">
                <a16:creationId xmlns:a16="http://schemas.microsoft.com/office/drawing/2014/main" id="{FDE8D689-1094-847F-D16C-B761FABB0708}"/>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59366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4">
            <a:extLst>
              <a:ext uri="{FF2B5EF4-FFF2-40B4-BE49-F238E27FC236}">
                <a16:creationId xmlns:a16="http://schemas.microsoft.com/office/drawing/2014/main" id="{C15D0CE1-9D27-55D7-503E-90E05467AA4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17278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4">
            <a:extLst>
              <a:ext uri="{FF2B5EF4-FFF2-40B4-BE49-F238E27FC236}">
                <a16:creationId xmlns:a16="http://schemas.microsoft.com/office/drawing/2014/main" id="{A131C75D-C688-3DDC-CF76-DD07B057B66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01454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4">
            <a:extLst>
              <a:ext uri="{FF2B5EF4-FFF2-40B4-BE49-F238E27FC236}">
                <a16:creationId xmlns:a16="http://schemas.microsoft.com/office/drawing/2014/main" id="{F74DF355-9CE3-77E7-ABAE-5F837F5C3090}"/>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593665"/>
            <a:ext cx="383639" cy="3836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4C7B187-A855-B103-483E-4E086D20CDB9}"/>
              </a:ext>
            </a:extLst>
          </p:cNvPr>
          <p:cNvSpPr txBox="1"/>
          <p:nvPr/>
        </p:nvSpPr>
        <p:spPr>
          <a:xfrm>
            <a:off x="1356550" y="1989538"/>
            <a:ext cx="6150076" cy="307777"/>
          </a:xfrm>
          <a:prstGeom prst="rect">
            <a:avLst/>
          </a:prstGeom>
          <a:noFill/>
        </p:spPr>
        <p:txBody>
          <a:bodyPr wrap="square">
            <a:spAutoFit/>
          </a:bodyPr>
          <a:lstStyle/>
          <a:p>
            <a:r>
              <a:rPr lang="en-US" sz="1400" b="1" i="0">
                <a:solidFill>
                  <a:schemeClr val="bg1"/>
                </a:solidFill>
                <a:effectLst/>
                <a:latin typeface="Manrope" pitchFamily="2" charset="0"/>
              </a:rPr>
              <a:t>Feature.</a:t>
            </a:r>
            <a:endParaRPr lang="en-IN" sz="1400">
              <a:solidFill>
                <a:schemeClr val="bg1"/>
              </a:solidFill>
              <a:latin typeface="Manrope" pitchFamily="2" charset="0"/>
            </a:endParaRPr>
          </a:p>
        </p:txBody>
      </p:sp>
      <p:pic>
        <p:nvPicPr>
          <p:cNvPr id="21" name="Picture 44">
            <a:extLst>
              <a:ext uri="{FF2B5EF4-FFF2-40B4-BE49-F238E27FC236}">
                <a16:creationId xmlns:a16="http://schemas.microsoft.com/office/drawing/2014/main" id="{54E8B535-F8BD-410A-6118-92A15F02D789}"/>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4176324"/>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4">
            <a:extLst>
              <a:ext uri="{FF2B5EF4-FFF2-40B4-BE49-F238E27FC236}">
                <a16:creationId xmlns:a16="http://schemas.microsoft.com/office/drawing/2014/main" id="{8B28EE46-46D2-05ED-38A0-B27D1A87DB18}"/>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2435989"/>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4">
            <a:extLst>
              <a:ext uri="{FF2B5EF4-FFF2-40B4-BE49-F238E27FC236}">
                <a16:creationId xmlns:a16="http://schemas.microsoft.com/office/drawing/2014/main" id="{89CA0702-F730-7ABB-54DB-CC602E7FE667}"/>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709007"/>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4">
            <a:extLst>
              <a:ext uri="{FF2B5EF4-FFF2-40B4-BE49-F238E27FC236}">
                <a16:creationId xmlns:a16="http://schemas.microsoft.com/office/drawing/2014/main" id="{CD7AAD1C-B009-B9B7-2097-62462E61150E}"/>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4712546"/>
            <a:ext cx="383639" cy="38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38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BB3F48E-9488-0A53-3D35-2347E1A83A60}"/>
              </a:ext>
            </a:extLst>
          </p:cNvPr>
          <p:cNvSpPr/>
          <p:nvPr/>
        </p:nvSpPr>
        <p:spPr>
          <a:xfrm>
            <a:off x="9029700" y="1291590"/>
            <a:ext cx="2343150"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6DD15B71-1EA6-BBB7-DDF0-80035DCF13B8}"/>
              </a:ext>
            </a:extLst>
          </p:cNvPr>
          <p:cNvSpPr/>
          <p:nvPr/>
        </p:nvSpPr>
        <p:spPr>
          <a:xfrm>
            <a:off x="6680686" y="1291590"/>
            <a:ext cx="2360444"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E2C3FAE3-B83F-A312-4F4D-7B8AA6E5ED9A}"/>
              </a:ext>
            </a:extLst>
          </p:cNvPr>
          <p:cNvSpPr/>
          <p:nvPr/>
        </p:nvSpPr>
        <p:spPr>
          <a:xfrm>
            <a:off x="1285875" y="2020027"/>
            <a:ext cx="10109644" cy="3289392"/>
          </a:xfrm>
          <a:prstGeom prst="roundRect">
            <a:avLst>
              <a:gd name="adj" fmla="val 8754"/>
            </a:avLst>
          </a:prstGeom>
          <a:gradFill>
            <a:gsLst>
              <a:gs pos="1000">
                <a:srgbClr val="F1F4FD"/>
              </a:gs>
              <a:gs pos="100000">
                <a:srgbClr val="F1FDFD"/>
              </a:gs>
            </a:gsLst>
            <a:lin ang="2700000" scaled="1"/>
          </a:gradFill>
          <a:ln w="28575">
            <a:gradFill flip="none" rotWithShape="1">
              <a:gsLst>
                <a:gs pos="0">
                  <a:srgbClr val="6D8BED"/>
                </a:gs>
                <a:gs pos="100000">
                  <a:srgbClr val="21479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0579F49E-F290-283D-17E8-3CC9329A4A45}"/>
              </a:ext>
            </a:extLst>
          </p:cNvPr>
          <p:cNvGraphicFramePr>
            <a:graphicFrameLocks noGrp="1"/>
          </p:cNvGraphicFramePr>
          <p:nvPr/>
        </p:nvGraphicFramePr>
        <p:xfrm>
          <a:off x="1362041" y="2297314"/>
          <a:ext cx="10022654" cy="2923615"/>
        </p:xfrm>
        <a:graphic>
          <a:graphicData uri="http://schemas.openxmlformats.org/drawingml/2006/table">
            <a:tbl>
              <a:tblPr/>
              <a:tblGrid>
                <a:gridCol w="5336316">
                  <a:extLst>
                    <a:ext uri="{9D8B030D-6E8A-4147-A177-3AD203B41FA5}">
                      <a16:colId xmlns:a16="http://schemas.microsoft.com/office/drawing/2014/main" val="588290366"/>
                    </a:ext>
                  </a:extLst>
                </a:gridCol>
                <a:gridCol w="2343169">
                  <a:extLst>
                    <a:ext uri="{9D8B030D-6E8A-4147-A177-3AD203B41FA5}">
                      <a16:colId xmlns:a16="http://schemas.microsoft.com/office/drawing/2014/main" val="888229684"/>
                    </a:ext>
                  </a:extLst>
                </a:gridCol>
                <a:gridCol w="2343169">
                  <a:extLst>
                    <a:ext uri="{9D8B030D-6E8A-4147-A177-3AD203B41FA5}">
                      <a16:colId xmlns:a16="http://schemas.microsoft.com/office/drawing/2014/main" val="367377254"/>
                    </a:ext>
                  </a:extLst>
                </a:gridCol>
              </a:tblGrid>
              <a:tr h="584723">
                <a:tc>
                  <a:txBody>
                    <a:bodyPr/>
                    <a:lstStyle/>
                    <a:p>
                      <a:pPr algn="l" fontAlgn="base"/>
                      <a:r>
                        <a:rPr lang="en-US" sz="1000" b="0" i="0" u="none" strike="noStrike">
                          <a:solidFill>
                            <a:srgbClr val="381D96"/>
                          </a:solidFill>
                          <a:effectLst/>
                          <a:latin typeface="Manrope" pitchFamily="2" charset="0"/>
                          <a:cs typeface="Segoe UI Semilight"/>
                        </a:rPr>
                        <a:t>Upload usage.</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048172"/>
                  </a:ext>
                </a:extLst>
              </a:tr>
              <a:tr h="584723">
                <a:tc>
                  <a:txBody>
                    <a:bodyPr/>
                    <a:lstStyle/>
                    <a:p>
                      <a:pPr algn="l" fontAlgn="base"/>
                      <a:r>
                        <a:rPr lang="en-US" sz="1000" b="0" i="0" kern="1200">
                          <a:solidFill>
                            <a:srgbClr val="381D96"/>
                          </a:solidFill>
                          <a:effectLst/>
                          <a:latin typeface="Manrope" pitchFamily="2" charset="0"/>
                          <a:ea typeface="+mn-ea"/>
                          <a:cs typeface="Segoe UI Semilight"/>
                        </a:rPr>
                        <a:t>Upload meter reading.</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584723">
                <a:tc>
                  <a:txBody>
                    <a:bodyPr/>
                    <a:lstStyle/>
                    <a:p>
                      <a:pPr algn="l" fontAlgn="base"/>
                      <a:r>
                        <a:rPr lang="en-US" sz="1000" b="0" i="0" kern="1200">
                          <a:solidFill>
                            <a:srgbClr val="381D96"/>
                          </a:solidFill>
                          <a:effectLst/>
                          <a:latin typeface="Manrope" pitchFamily="2" charset="0"/>
                          <a:ea typeface="+mn-ea"/>
                          <a:cs typeface="Segoe UI Semilight"/>
                        </a:rPr>
                        <a:t>Tier-pricing.</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r h="584723">
                <a:tc>
                  <a:txBody>
                    <a:bodyPr/>
                    <a:lstStyle/>
                    <a:p>
                      <a:pPr algn="l" fontAlgn="base"/>
                      <a:r>
                        <a:rPr lang="en-US" sz="1000" b="0" i="0" kern="1200">
                          <a:solidFill>
                            <a:srgbClr val="381D96"/>
                          </a:solidFill>
                          <a:effectLst/>
                          <a:latin typeface="Manrope" pitchFamily="2" charset="0"/>
                          <a:ea typeface="+mn-ea"/>
                          <a:cs typeface="Segoe UI Semilight"/>
                        </a:rPr>
                        <a:t>Consumption commitments.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006681"/>
                  </a:ext>
                </a:extLst>
              </a:tr>
              <a:tr h="584723">
                <a:tc>
                  <a:txBody>
                    <a:bodyPr/>
                    <a:lstStyle/>
                    <a:p>
                      <a:pPr algn="l" fontAlgn="base"/>
                      <a:r>
                        <a:rPr lang="en-US" sz="1000" b="0" i="0" kern="1200">
                          <a:solidFill>
                            <a:srgbClr val="381D96"/>
                          </a:solidFill>
                          <a:effectLst/>
                          <a:latin typeface="Manrope" pitchFamily="2" charset="0"/>
                          <a:ea typeface="+mn-ea"/>
                          <a:cs typeface="Segoe UI Semilight"/>
                        </a:rPr>
                        <a:t>Billing limits.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429215"/>
                  </a:ext>
                </a:extLst>
              </a:tr>
            </a:tbl>
          </a:graphicData>
        </a:graphic>
      </p:graphicFrame>
      <p:sp>
        <p:nvSpPr>
          <p:cNvPr id="8" name="Rectangle: Rounded Corners 7">
            <a:extLst>
              <a:ext uri="{FF2B5EF4-FFF2-40B4-BE49-F238E27FC236}">
                <a16:creationId xmlns:a16="http://schemas.microsoft.com/office/drawing/2014/main" id="{2317855E-3D00-541B-E75E-CDE9C47CB4F9}"/>
              </a:ext>
            </a:extLst>
          </p:cNvPr>
          <p:cNvSpPr/>
          <p:nvPr/>
        </p:nvSpPr>
        <p:spPr>
          <a:xfrm>
            <a:off x="1285875" y="1938476"/>
            <a:ext cx="10113264" cy="221794"/>
          </a:xfrm>
          <a:prstGeom prst="roundRect">
            <a:avLst>
              <a:gd name="adj" fmla="val 5000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44">
            <a:extLst>
              <a:ext uri="{FF2B5EF4-FFF2-40B4-BE49-F238E27FC236}">
                <a16:creationId xmlns:a16="http://schemas.microsoft.com/office/drawing/2014/main" id="{E782A1A8-FE2E-BE93-E5FB-7B119677AD04}"/>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2435425"/>
            <a:ext cx="383642" cy="3836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D08CF683-AAD6-3038-AD8D-41F17C9829DC}"/>
              </a:ext>
            </a:extLst>
          </p:cNvPr>
          <p:cNvSpPr txBox="1">
            <a:spLocks/>
          </p:cNvSpPr>
          <p:nvPr/>
        </p:nvSpPr>
        <p:spPr>
          <a:xfrm>
            <a:off x="448056" y="368300"/>
            <a:ext cx="11850624"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Usage billing.</a:t>
            </a:r>
          </a:p>
        </p:txBody>
      </p:sp>
      <p:pic>
        <p:nvPicPr>
          <p:cNvPr id="11" name="Picture 42" descr="A logo with blue circles and dots&#10;&#10;Description automatically generated">
            <a:extLst>
              <a:ext uri="{FF2B5EF4-FFF2-40B4-BE49-F238E27FC236}">
                <a16:creationId xmlns:a16="http://schemas.microsoft.com/office/drawing/2014/main" id="{428F1553-1E13-E23F-21B1-1F3464CDB7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37" b="28777"/>
          <a:stretch/>
        </p:blipFill>
        <p:spPr bwMode="auto">
          <a:xfrm>
            <a:off x="9137291" y="1394460"/>
            <a:ext cx="2186030" cy="537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7551C82-FA9E-C5CF-8711-197DC3E20F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0837" y="1356189"/>
            <a:ext cx="1514523" cy="546254"/>
          </a:xfrm>
          <a:prstGeom prst="rect">
            <a:avLst/>
          </a:prstGeom>
        </p:spPr>
      </p:pic>
      <p:sp>
        <p:nvSpPr>
          <p:cNvPr id="13" name="Rectangle: Rounded Corners 12">
            <a:extLst>
              <a:ext uri="{FF2B5EF4-FFF2-40B4-BE49-F238E27FC236}">
                <a16:creationId xmlns:a16="http://schemas.microsoft.com/office/drawing/2014/main" id="{657431B5-F898-D40E-9F6D-7429B495FF42}"/>
              </a:ext>
            </a:extLst>
          </p:cNvPr>
          <p:cNvSpPr/>
          <p:nvPr/>
        </p:nvSpPr>
        <p:spPr>
          <a:xfrm>
            <a:off x="1285875" y="2056797"/>
            <a:ext cx="10113264" cy="272918"/>
          </a:xfrm>
          <a:prstGeom prst="roundRect">
            <a:avLst>
              <a:gd name="adj" fmla="val 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44">
            <a:extLst>
              <a:ext uri="{FF2B5EF4-FFF2-40B4-BE49-F238E27FC236}">
                <a16:creationId xmlns:a16="http://schemas.microsoft.com/office/drawing/2014/main" id="{0DD125F6-1710-8818-1231-83BD39C141A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01454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4">
            <a:extLst>
              <a:ext uri="{FF2B5EF4-FFF2-40B4-BE49-F238E27FC236}">
                <a16:creationId xmlns:a16="http://schemas.microsoft.com/office/drawing/2014/main" id="{FD099641-3D28-DE13-3778-E66FCD8D73BA}"/>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59366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4">
            <a:extLst>
              <a:ext uri="{FF2B5EF4-FFF2-40B4-BE49-F238E27FC236}">
                <a16:creationId xmlns:a16="http://schemas.microsoft.com/office/drawing/2014/main" id="{2DCEA504-0199-80B9-2A6B-5704B926B7DD}"/>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17278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4">
            <a:extLst>
              <a:ext uri="{FF2B5EF4-FFF2-40B4-BE49-F238E27FC236}">
                <a16:creationId xmlns:a16="http://schemas.microsoft.com/office/drawing/2014/main" id="{9D1F9DCD-0FD2-5CB7-C438-30210C79A674}"/>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417278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4">
            <a:extLst>
              <a:ext uri="{FF2B5EF4-FFF2-40B4-BE49-F238E27FC236}">
                <a16:creationId xmlns:a16="http://schemas.microsoft.com/office/drawing/2014/main" id="{DCE7E75F-2966-77D9-4134-5AF25FD48E5F}"/>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4755808"/>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4">
            <a:extLst>
              <a:ext uri="{FF2B5EF4-FFF2-40B4-BE49-F238E27FC236}">
                <a16:creationId xmlns:a16="http://schemas.microsoft.com/office/drawing/2014/main" id="{9CF397B4-5362-6CEE-E961-9FABF91FEDF6}"/>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593665"/>
            <a:ext cx="383639" cy="3836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4A4392B-CDEA-924A-5C7C-00C4E71B928C}"/>
              </a:ext>
            </a:extLst>
          </p:cNvPr>
          <p:cNvSpPr txBox="1"/>
          <p:nvPr/>
        </p:nvSpPr>
        <p:spPr>
          <a:xfrm>
            <a:off x="1356550" y="1989538"/>
            <a:ext cx="6150076" cy="307777"/>
          </a:xfrm>
          <a:prstGeom prst="rect">
            <a:avLst/>
          </a:prstGeom>
          <a:noFill/>
        </p:spPr>
        <p:txBody>
          <a:bodyPr wrap="square">
            <a:spAutoFit/>
          </a:bodyPr>
          <a:lstStyle/>
          <a:p>
            <a:r>
              <a:rPr lang="en-US" sz="1400" b="1" i="0">
                <a:solidFill>
                  <a:schemeClr val="bg1"/>
                </a:solidFill>
                <a:effectLst/>
                <a:latin typeface="Manrope" pitchFamily="2" charset="0"/>
              </a:rPr>
              <a:t>Feature.</a:t>
            </a:r>
            <a:endParaRPr lang="en-IN" sz="1400">
              <a:solidFill>
                <a:schemeClr val="bg1"/>
              </a:solidFill>
              <a:latin typeface="Manrope" pitchFamily="2" charset="0"/>
            </a:endParaRPr>
          </a:p>
        </p:txBody>
      </p:sp>
      <p:pic>
        <p:nvPicPr>
          <p:cNvPr id="21" name="Picture 44">
            <a:extLst>
              <a:ext uri="{FF2B5EF4-FFF2-40B4-BE49-F238E27FC236}">
                <a16:creationId xmlns:a16="http://schemas.microsoft.com/office/drawing/2014/main" id="{F665F61F-DBAF-8070-B1BB-E779551F1F31}"/>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35148" y="2431522"/>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4">
            <a:extLst>
              <a:ext uri="{FF2B5EF4-FFF2-40B4-BE49-F238E27FC236}">
                <a16:creationId xmlns:a16="http://schemas.microsoft.com/office/drawing/2014/main" id="{865FC477-7313-7D45-2FC9-3ECC90A74E18}"/>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35148" y="3012593"/>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4">
            <a:extLst>
              <a:ext uri="{FF2B5EF4-FFF2-40B4-BE49-F238E27FC236}">
                <a16:creationId xmlns:a16="http://schemas.microsoft.com/office/drawing/2014/main" id="{D6AD181D-1DA1-C6F8-1B16-58FF81666E6E}"/>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751905"/>
            <a:ext cx="383642" cy="38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48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5A0F1B9-25D0-D758-5BE7-F300956DBBFF}"/>
              </a:ext>
            </a:extLst>
          </p:cNvPr>
          <p:cNvSpPr/>
          <p:nvPr/>
        </p:nvSpPr>
        <p:spPr>
          <a:xfrm>
            <a:off x="9029700" y="1291590"/>
            <a:ext cx="2343150"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70802056-FDE4-0F7C-C1F4-4484432554D6}"/>
              </a:ext>
            </a:extLst>
          </p:cNvPr>
          <p:cNvSpPr/>
          <p:nvPr/>
        </p:nvSpPr>
        <p:spPr>
          <a:xfrm>
            <a:off x="6680686" y="1291590"/>
            <a:ext cx="2360444"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2D1D6208-527F-E982-5324-5CEB3F30B384}"/>
              </a:ext>
            </a:extLst>
          </p:cNvPr>
          <p:cNvSpPr/>
          <p:nvPr/>
        </p:nvSpPr>
        <p:spPr>
          <a:xfrm>
            <a:off x="1285875" y="2020027"/>
            <a:ext cx="10109644" cy="3893093"/>
          </a:xfrm>
          <a:prstGeom prst="roundRect">
            <a:avLst>
              <a:gd name="adj" fmla="val 8754"/>
            </a:avLst>
          </a:prstGeom>
          <a:gradFill>
            <a:gsLst>
              <a:gs pos="1000">
                <a:srgbClr val="F1F4FD"/>
              </a:gs>
              <a:gs pos="100000">
                <a:srgbClr val="F1FDFD"/>
              </a:gs>
            </a:gsLst>
            <a:lin ang="2700000" scaled="1"/>
          </a:gradFill>
          <a:ln w="28575">
            <a:gradFill flip="none" rotWithShape="1">
              <a:gsLst>
                <a:gs pos="0">
                  <a:srgbClr val="6D8BED"/>
                </a:gs>
                <a:gs pos="100000">
                  <a:srgbClr val="21479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1DB7D0CD-5654-8B23-AF40-203F64B7B4B7}"/>
              </a:ext>
            </a:extLst>
          </p:cNvPr>
          <p:cNvGraphicFramePr>
            <a:graphicFrameLocks noGrp="1"/>
          </p:cNvGraphicFramePr>
          <p:nvPr/>
        </p:nvGraphicFramePr>
        <p:xfrm>
          <a:off x="1362041" y="2297314"/>
          <a:ext cx="10022654" cy="3508338"/>
        </p:xfrm>
        <a:graphic>
          <a:graphicData uri="http://schemas.openxmlformats.org/drawingml/2006/table">
            <a:tbl>
              <a:tblPr/>
              <a:tblGrid>
                <a:gridCol w="5336316">
                  <a:extLst>
                    <a:ext uri="{9D8B030D-6E8A-4147-A177-3AD203B41FA5}">
                      <a16:colId xmlns:a16="http://schemas.microsoft.com/office/drawing/2014/main" val="588290366"/>
                    </a:ext>
                  </a:extLst>
                </a:gridCol>
                <a:gridCol w="2343169">
                  <a:extLst>
                    <a:ext uri="{9D8B030D-6E8A-4147-A177-3AD203B41FA5}">
                      <a16:colId xmlns:a16="http://schemas.microsoft.com/office/drawing/2014/main" val="888229684"/>
                    </a:ext>
                  </a:extLst>
                </a:gridCol>
                <a:gridCol w="2343169">
                  <a:extLst>
                    <a:ext uri="{9D8B030D-6E8A-4147-A177-3AD203B41FA5}">
                      <a16:colId xmlns:a16="http://schemas.microsoft.com/office/drawing/2014/main" val="367377254"/>
                    </a:ext>
                  </a:extLst>
                </a:gridCol>
              </a:tblGrid>
              <a:tr h="584723">
                <a:tc>
                  <a:txBody>
                    <a:bodyPr/>
                    <a:lstStyle/>
                    <a:p>
                      <a:pPr algn="l" fontAlgn="base"/>
                      <a:r>
                        <a:rPr lang="en-US" sz="1000" b="0" i="0" u="none" strike="noStrike">
                          <a:solidFill>
                            <a:srgbClr val="381D96"/>
                          </a:solidFill>
                          <a:effectLst/>
                          <a:latin typeface="Manrope" pitchFamily="2" charset="0"/>
                          <a:cs typeface="Segoe UI Semilight"/>
                        </a:rPr>
                        <a:t>Allow customers to review their contracts from a portal.</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048172"/>
                  </a:ext>
                </a:extLst>
              </a:tr>
              <a:tr h="584723">
                <a:tc>
                  <a:txBody>
                    <a:bodyPr/>
                    <a:lstStyle/>
                    <a:p>
                      <a:pPr algn="l" fontAlgn="base"/>
                      <a:r>
                        <a:rPr lang="en-US" sz="1000" b="0" i="0" kern="1200">
                          <a:solidFill>
                            <a:srgbClr val="381D96"/>
                          </a:solidFill>
                          <a:effectLst/>
                          <a:latin typeface="Manrope" pitchFamily="2" charset="0"/>
                          <a:ea typeface="+mn-ea"/>
                          <a:cs typeface="Segoe UI Semilight"/>
                        </a:rPr>
                        <a:t>Allow customers to pay outstanding invoices.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584723">
                <a:tc>
                  <a:txBody>
                    <a:bodyPr/>
                    <a:lstStyle/>
                    <a:p>
                      <a:pPr algn="l" fontAlgn="base"/>
                      <a:r>
                        <a:rPr lang="en-US" sz="1000" b="0" i="0" kern="1200">
                          <a:solidFill>
                            <a:srgbClr val="381D96"/>
                          </a:solidFill>
                          <a:effectLst/>
                          <a:latin typeface="Manrope" pitchFamily="2" charset="0"/>
                          <a:ea typeface="+mn-ea"/>
                          <a:cs typeface="Segoe UI Semilight"/>
                        </a:rPr>
                        <a:t>Allow customers to review payment history.</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r h="584723">
                <a:tc>
                  <a:txBody>
                    <a:bodyPr/>
                    <a:lstStyle/>
                    <a:p>
                      <a:pPr algn="l" fontAlgn="base"/>
                      <a:r>
                        <a:rPr lang="en-US" sz="1000" b="0" i="0" kern="1200">
                          <a:solidFill>
                            <a:srgbClr val="381D96"/>
                          </a:solidFill>
                          <a:effectLst/>
                          <a:latin typeface="Manrope" pitchFamily="2" charset="0"/>
                          <a:ea typeface="+mn-ea"/>
                          <a:cs typeface="Segoe UI Semilight"/>
                        </a:rPr>
                        <a:t>Pre-authorized payments automation (Stripe, Go Cardless).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006681"/>
                  </a:ext>
                </a:extLst>
              </a:tr>
              <a:tr h="584723">
                <a:tc>
                  <a:txBody>
                    <a:bodyPr/>
                    <a:lstStyle/>
                    <a:p>
                      <a:pPr algn="l" fontAlgn="base"/>
                      <a:r>
                        <a:rPr lang="en-US" sz="1000" b="0" i="0" kern="1200">
                          <a:solidFill>
                            <a:srgbClr val="381D96"/>
                          </a:solidFill>
                          <a:effectLst/>
                          <a:latin typeface="Manrope" pitchFamily="2" charset="0"/>
                          <a:ea typeface="+mn-ea"/>
                          <a:cs typeface="Segoe UI Semilight"/>
                        </a:rPr>
                        <a:t>Ability to update contracts including approval workflow.</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429215"/>
                  </a:ext>
                </a:extLst>
              </a:tr>
              <a:tr h="584723">
                <a:tc>
                  <a:txBody>
                    <a:bodyPr/>
                    <a:lstStyle/>
                    <a:p>
                      <a:pPr algn="l" fontAlgn="base"/>
                      <a:r>
                        <a:rPr lang="en-US" sz="1000" b="0" i="0" kern="1200">
                          <a:solidFill>
                            <a:srgbClr val="381D96"/>
                          </a:solidFill>
                          <a:effectLst/>
                          <a:latin typeface="Manrope" pitchFamily="2" charset="0"/>
                          <a:ea typeface="+mn-ea"/>
                          <a:cs typeface="Segoe UI Semilight"/>
                        </a:rPr>
                        <a:t>Support sale through the CSP partner channel and update the Microsoft partner center.</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079435"/>
                  </a:ext>
                </a:extLst>
              </a:tr>
            </a:tbl>
          </a:graphicData>
        </a:graphic>
      </p:graphicFrame>
      <p:sp>
        <p:nvSpPr>
          <p:cNvPr id="8" name="Rectangle: Rounded Corners 7">
            <a:extLst>
              <a:ext uri="{FF2B5EF4-FFF2-40B4-BE49-F238E27FC236}">
                <a16:creationId xmlns:a16="http://schemas.microsoft.com/office/drawing/2014/main" id="{E8A40228-16B3-064D-6C8B-A2561332D742}"/>
              </a:ext>
            </a:extLst>
          </p:cNvPr>
          <p:cNvSpPr/>
          <p:nvPr/>
        </p:nvSpPr>
        <p:spPr>
          <a:xfrm>
            <a:off x="1285875" y="1938476"/>
            <a:ext cx="10113264" cy="221794"/>
          </a:xfrm>
          <a:prstGeom prst="roundRect">
            <a:avLst>
              <a:gd name="adj" fmla="val 5000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44">
            <a:extLst>
              <a:ext uri="{FF2B5EF4-FFF2-40B4-BE49-F238E27FC236}">
                <a16:creationId xmlns:a16="http://schemas.microsoft.com/office/drawing/2014/main" id="{DA749282-1BB4-2393-FB3E-1DEC4A49A35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2435425"/>
            <a:ext cx="383642" cy="3836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ABFF033D-E027-DA72-DABF-3882F888E426}"/>
              </a:ext>
            </a:extLst>
          </p:cNvPr>
          <p:cNvSpPr txBox="1">
            <a:spLocks/>
          </p:cNvSpPr>
          <p:nvPr/>
        </p:nvSpPr>
        <p:spPr>
          <a:xfrm>
            <a:off x="448056" y="368300"/>
            <a:ext cx="11850624"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Self-serve Portal.</a:t>
            </a:r>
          </a:p>
        </p:txBody>
      </p:sp>
      <p:pic>
        <p:nvPicPr>
          <p:cNvPr id="11" name="Picture 42" descr="A logo with blue circles and dots&#10;&#10;Description automatically generated">
            <a:extLst>
              <a:ext uri="{FF2B5EF4-FFF2-40B4-BE49-F238E27FC236}">
                <a16:creationId xmlns:a16="http://schemas.microsoft.com/office/drawing/2014/main" id="{59D09C44-97F5-9D98-7DD7-1083261291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37" b="28777"/>
          <a:stretch/>
        </p:blipFill>
        <p:spPr bwMode="auto">
          <a:xfrm>
            <a:off x="9137291" y="1394460"/>
            <a:ext cx="2186030" cy="537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7D48B3-2463-F95A-DC80-A280EEB757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0837" y="1356189"/>
            <a:ext cx="1514523" cy="546254"/>
          </a:xfrm>
          <a:prstGeom prst="rect">
            <a:avLst/>
          </a:prstGeom>
        </p:spPr>
      </p:pic>
      <p:sp>
        <p:nvSpPr>
          <p:cNvPr id="13" name="Rectangle: Rounded Corners 12">
            <a:extLst>
              <a:ext uri="{FF2B5EF4-FFF2-40B4-BE49-F238E27FC236}">
                <a16:creationId xmlns:a16="http://schemas.microsoft.com/office/drawing/2014/main" id="{ED855C9D-DC16-3911-CBA1-B96FF7864348}"/>
              </a:ext>
            </a:extLst>
          </p:cNvPr>
          <p:cNvSpPr/>
          <p:nvPr/>
        </p:nvSpPr>
        <p:spPr>
          <a:xfrm>
            <a:off x="1285875" y="2056797"/>
            <a:ext cx="10113264" cy="272918"/>
          </a:xfrm>
          <a:prstGeom prst="roundRect">
            <a:avLst>
              <a:gd name="adj" fmla="val 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44">
            <a:extLst>
              <a:ext uri="{FF2B5EF4-FFF2-40B4-BE49-F238E27FC236}">
                <a16:creationId xmlns:a16="http://schemas.microsoft.com/office/drawing/2014/main" id="{29488A50-612D-EFD6-4F7D-EF066DD06BB6}"/>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01454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4">
            <a:extLst>
              <a:ext uri="{FF2B5EF4-FFF2-40B4-BE49-F238E27FC236}">
                <a16:creationId xmlns:a16="http://schemas.microsoft.com/office/drawing/2014/main" id="{5A949B36-01CF-BF8B-937E-B66481F85C6A}"/>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59366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4">
            <a:extLst>
              <a:ext uri="{FF2B5EF4-FFF2-40B4-BE49-F238E27FC236}">
                <a16:creationId xmlns:a16="http://schemas.microsoft.com/office/drawing/2014/main" id="{22D6BD8B-AC59-F275-AFC1-83B835256D7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17278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4">
            <a:extLst>
              <a:ext uri="{FF2B5EF4-FFF2-40B4-BE49-F238E27FC236}">
                <a16:creationId xmlns:a16="http://schemas.microsoft.com/office/drawing/2014/main" id="{0B4DEC59-2106-55F5-202D-577688D82E8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7" y="2431522"/>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4">
            <a:extLst>
              <a:ext uri="{FF2B5EF4-FFF2-40B4-BE49-F238E27FC236}">
                <a16:creationId xmlns:a16="http://schemas.microsoft.com/office/drawing/2014/main" id="{37099D01-0A64-D21F-4295-A9B705ADD5DB}"/>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01454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4">
            <a:extLst>
              <a:ext uri="{FF2B5EF4-FFF2-40B4-BE49-F238E27FC236}">
                <a16:creationId xmlns:a16="http://schemas.microsoft.com/office/drawing/2014/main" id="{E8F6104C-D796-1D35-FE2B-7CE82E4487C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593665"/>
            <a:ext cx="383639" cy="3836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719667D-1903-FD8D-072A-55D906AD0606}"/>
              </a:ext>
            </a:extLst>
          </p:cNvPr>
          <p:cNvSpPr txBox="1"/>
          <p:nvPr/>
        </p:nvSpPr>
        <p:spPr>
          <a:xfrm>
            <a:off x="1356550" y="1989538"/>
            <a:ext cx="6150076" cy="307777"/>
          </a:xfrm>
          <a:prstGeom prst="rect">
            <a:avLst/>
          </a:prstGeom>
          <a:noFill/>
        </p:spPr>
        <p:txBody>
          <a:bodyPr wrap="square">
            <a:spAutoFit/>
          </a:bodyPr>
          <a:lstStyle/>
          <a:p>
            <a:r>
              <a:rPr lang="en-US" sz="1400" b="1" i="0">
                <a:solidFill>
                  <a:schemeClr val="bg1"/>
                </a:solidFill>
                <a:effectLst/>
                <a:latin typeface="Manrope" pitchFamily="2" charset="0"/>
              </a:rPr>
              <a:t>Feature.</a:t>
            </a:r>
            <a:endParaRPr lang="en-IN" sz="1400">
              <a:solidFill>
                <a:schemeClr val="bg1"/>
              </a:solidFill>
              <a:latin typeface="Manrope" pitchFamily="2" charset="0"/>
            </a:endParaRPr>
          </a:p>
        </p:txBody>
      </p:sp>
      <p:pic>
        <p:nvPicPr>
          <p:cNvPr id="21" name="Picture 44">
            <a:extLst>
              <a:ext uri="{FF2B5EF4-FFF2-40B4-BE49-F238E27FC236}">
                <a16:creationId xmlns:a16="http://schemas.microsoft.com/office/drawing/2014/main" id="{477FC75F-5441-EDB4-CE10-4E264C3ABE27}"/>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751904"/>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4">
            <a:extLst>
              <a:ext uri="{FF2B5EF4-FFF2-40B4-BE49-F238E27FC236}">
                <a16:creationId xmlns:a16="http://schemas.microsoft.com/office/drawing/2014/main" id="{D92EEB9C-CC9F-56E1-D851-1FF97A74E851}"/>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5324922"/>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4">
            <a:extLst>
              <a:ext uri="{FF2B5EF4-FFF2-40B4-BE49-F238E27FC236}">
                <a16:creationId xmlns:a16="http://schemas.microsoft.com/office/drawing/2014/main" id="{D418FBC7-AAB1-2FFC-5C16-E56E341C5919}"/>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7" y="417278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4">
            <a:extLst>
              <a:ext uri="{FF2B5EF4-FFF2-40B4-BE49-F238E27FC236}">
                <a16:creationId xmlns:a16="http://schemas.microsoft.com/office/drawing/2014/main" id="{44E9102C-79AE-7880-E675-A9F488595F04}"/>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6" y="4745881"/>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4">
            <a:extLst>
              <a:ext uri="{FF2B5EF4-FFF2-40B4-BE49-F238E27FC236}">
                <a16:creationId xmlns:a16="http://schemas.microsoft.com/office/drawing/2014/main" id="{9BCC4B99-F886-A913-CDC4-9CF6F9DCA75D}"/>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5" y="5324922"/>
            <a:ext cx="383639" cy="38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711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628F72F-DBCA-852F-CD2E-DB9355045F53}"/>
              </a:ext>
            </a:extLst>
          </p:cNvPr>
          <p:cNvSpPr/>
          <p:nvPr/>
        </p:nvSpPr>
        <p:spPr>
          <a:xfrm>
            <a:off x="9029700" y="1291590"/>
            <a:ext cx="2343150"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D687027C-A314-08B7-A2D8-17581BE81504}"/>
              </a:ext>
            </a:extLst>
          </p:cNvPr>
          <p:cNvSpPr/>
          <p:nvPr/>
        </p:nvSpPr>
        <p:spPr>
          <a:xfrm>
            <a:off x="6680686" y="1291590"/>
            <a:ext cx="2360444"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A58B2F46-19F2-5916-83F5-D12A2669A5E2}"/>
              </a:ext>
            </a:extLst>
          </p:cNvPr>
          <p:cNvSpPr/>
          <p:nvPr/>
        </p:nvSpPr>
        <p:spPr>
          <a:xfrm>
            <a:off x="1285875" y="2020027"/>
            <a:ext cx="10109644" cy="3289392"/>
          </a:xfrm>
          <a:prstGeom prst="roundRect">
            <a:avLst>
              <a:gd name="adj" fmla="val 8754"/>
            </a:avLst>
          </a:prstGeom>
          <a:gradFill>
            <a:gsLst>
              <a:gs pos="1000">
                <a:srgbClr val="F1F4FD"/>
              </a:gs>
              <a:gs pos="100000">
                <a:srgbClr val="F1FDFD"/>
              </a:gs>
            </a:gsLst>
            <a:lin ang="2700000" scaled="1"/>
          </a:gradFill>
          <a:ln w="28575">
            <a:gradFill flip="none" rotWithShape="1">
              <a:gsLst>
                <a:gs pos="0">
                  <a:srgbClr val="6D8BED"/>
                </a:gs>
                <a:gs pos="100000">
                  <a:srgbClr val="21479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34678F8B-B086-B033-6580-2AA1F76296FE}"/>
              </a:ext>
            </a:extLst>
          </p:cNvPr>
          <p:cNvGraphicFramePr>
            <a:graphicFrameLocks noGrp="1"/>
          </p:cNvGraphicFramePr>
          <p:nvPr/>
        </p:nvGraphicFramePr>
        <p:xfrm>
          <a:off x="1362041" y="2297314"/>
          <a:ext cx="10022654" cy="2923615"/>
        </p:xfrm>
        <a:graphic>
          <a:graphicData uri="http://schemas.openxmlformats.org/drawingml/2006/table">
            <a:tbl>
              <a:tblPr/>
              <a:tblGrid>
                <a:gridCol w="5336316">
                  <a:extLst>
                    <a:ext uri="{9D8B030D-6E8A-4147-A177-3AD203B41FA5}">
                      <a16:colId xmlns:a16="http://schemas.microsoft.com/office/drawing/2014/main" val="588290366"/>
                    </a:ext>
                  </a:extLst>
                </a:gridCol>
                <a:gridCol w="2343169">
                  <a:extLst>
                    <a:ext uri="{9D8B030D-6E8A-4147-A177-3AD203B41FA5}">
                      <a16:colId xmlns:a16="http://schemas.microsoft.com/office/drawing/2014/main" val="888229684"/>
                    </a:ext>
                  </a:extLst>
                </a:gridCol>
                <a:gridCol w="2343169">
                  <a:extLst>
                    <a:ext uri="{9D8B030D-6E8A-4147-A177-3AD203B41FA5}">
                      <a16:colId xmlns:a16="http://schemas.microsoft.com/office/drawing/2014/main" val="367377254"/>
                    </a:ext>
                  </a:extLst>
                </a:gridCol>
              </a:tblGrid>
              <a:tr h="584723">
                <a:tc>
                  <a:txBody>
                    <a:bodyPr/>
                    <a:lstStyle/>
                    <a:p>
                      <a:pPr algn="l" fontAlgn="base"/>
                      <a:r>
                        <a:rPr lang="en-US" sz="1000" b="0" i="0" u="none" strike="noStrike">
                          <a:solidFill>
                            <a:srgbClr val="381D96"/>
                          </a:solidFill>
                          <a:effectLst/>
                          <a:latin typeface="Manrope" pitchFamily="2" charset="0"/>
                          <a:cs typeface="Segoe UI Semilight"/>
                        </a:rPr>
                        <a:t>Create contract from CRM or 3rd party products via APIs.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048172"/>
                  </a:ext>
                </a:extLst>
              </a:tr>
              <a:tr h="584723">
                <a:tc>
                  <a:txBody>
                    <a:bodyPr/>
                    <a:lstStyle/>
                    <a:p>
                      <a:pPr algn="l" fontAlgn="base"/>
                      <a:r>
                        <a:rPr lang="en-US" sz="1000" b="0" i="0" kern="1200">
                          <a:solidFill>
                            <a:srgbClr val="381D96"/>
                          </a:solidFill>
                          <a:effectLst/>
                          <a:latin typeface="Manrope" pitchFamily="2" charset="0"/>
                          <a:ea typeface="+mn-ea"/>
                          <a:cs typeface="Segoe UI Semilight"/>
                        </a:rPr>
                        <a:t>Update contracts from CRM or 3rd party products via APIs.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584723">
                <a:tc>
                  <a:txBody>
                    <a:bodyPr/>
                    <a:lstStyle/>
                    <a:p>
                      <a:pPr algn="l" fontAlgn="base"/>
                      <a:r>
                        <a:rPr lang="en-US" sz="1000" b="0" i="0" kern="1200">
                          <a:solidFill>
                            <a:srgbClr val="381D96"/>
                          </a:solidFill>
                          <a:effectLst/>
                          <a:latin typeface="Manrope" pitchFamily="2" charset="0"/>
                          <a:ea typeface="+mn-ea"/>
                          <a:cs typeface="Segoe UI Semilight"/>
                        </a:rPr>
                        <a:t>Upload contract usage via APIs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r h="584723">
                <a:tc>
                  <a:txBody>
                    <a:bodyPr/>
                    <a:lstStyle/>
                    <a:p>
                      <a:pPr algn="l" fontAlgn="base"/>
                      <a:r>
                        <a:rPr lang="en-US" sz="1000" b="0" i="0" kern="1200">
                          <a:solidFill>
                            <a:srgbClr val="381D96"/>
                          </a:solidFill>
                          <a:effectLst/>
                          <a:latin typeface="Manrope" pitchFamily="2" charset="0"/>
                          <a:ea typeface="+mn-ea"/>
                          <a:cs typeface="Segoe UI Semilight"/>
                        </a:rPr>
                        <a:t>Terminate contracts from a CRM or 3rd party via APIs.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006681"/>
                  </a:ext>
                </a:extLst>
              </a:tr>
              <a:tr h="584723">
                <a:tc>
                  <a:txBody>
                    <a:bodyPr/>
                    <a:lstStyle/>
                    <a:p>
                      <a:pPr algn="l" fontAlgn="base"/>
                      <a:r>
                        <a:rPr lang="en-US" sz="1000" b="0" i="0" kern="1200">
                          <a:solidFill>
                            <a:srgbClr val="381D96"/>
                          </a:solidFill>
                          <a:effectLst/>
                          <a:latin typeface="Manrope" pitchFamily="2" charset="0"/>
                          <a:ea typeface="+mn-ea"/>
                          <a:cs typeface="Segoe UI Semilight"/>
                        </a:rPr>
                        <a:t>Terminate contracts via APIs and create credit memos.</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429215"/>
                  </a:ext>
                </a:extLst>
              </a:tr>
            </a:tbl>
          </a:graphicData>
        </a:graphic>
      </p:graphicFrame>
      <p:sp>
        <p:nvSpPr>
          <p:cNvPr id="8" name="Rectangle: Rounded Corners 7">
            <a:extLst>
              <a:ext uri="{FF2B5EF4-FFF2-40B4-BE49-F238E27FC236}">
                <a16:creationId xmlns:a16="http://schemas.microsoft.com/office/drawing/2014/main" id="{9CF94312-983A-7B43-0CAA-10A88D0B58C7}"/>
              </a:ext>
            </a:extLst>
          </p:cNvPr>
          <p:cNvSpPr/>
          <p:nvPr/>
        </p:nvSpPr>
        <p:spPr>
          <a:xfrm>
            <a:off x="1285875" y="1938476"/>
            <a:ext cx="10113264" cy="221794"/>
          </a:xfrm>
          <a:prstGeom prst="roundRect">
            <a:avLst>
              <a:gd name="adj" fmla="val 5000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44">
            <a:extLst>
              <a:ext uri="{FF2B5EF4-FFF2-40B4-BE49-F238E27FC236}">
                <a16:creationId xmlns:a16="http://schemas.microsoft.com/office/drawing/2014/main" id="{85616BCD-8BCB-F764-5DC1-C00E65771BE6}"/>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2435425"/>
            <a:ext cx="383642" cy="3836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46C287B8-CFC5-4906-AD4B-20DECB5FA904}"/>
              </a:ext>
            </a:extLst>
          </p:cNvPr>
          <p:cNvSpPr txBox="1">
            <a:spLocks/>
          </p:cNvSpPr>
          <p:nvPr/>
        </p:nvSpPr>
        <p:spPr>
          <a:xfrm>
            <a:off x="448056" y="368300"/>
            <a:ext cx="11850624"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Integrations.</a:t>
            </a:r>
          </a:p>
        </p:txBody>
      </p:sp>
      <p:pic>
        <p:nvPicPr>
          <p:cNvPr id="11" name="Picture 42" descr="A logo with blue circles and dots&#10;&#10;Description automatically generated">
            <a:extLst>
              <a:ext uri="{FF2B5EF4-FFF2-40B4-BE49-F238E27FC236}">
                <a16:creationId xmlns:a16="http://schemas.microsoft.com/office/drawing/2014/main" id="{466B3D4A-CAEC-E2EA-99E2-0FF2A42C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37" b="28777"/>
          <a:stretch/>
        </p:blipFill>
        <p:spPr bwMode="auto">
          <a:xfrm>
            <a:off x="9137291" y="1394460"/>
            <a:ext cx="2186030" cy="537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7446288-022A-05CA-0FB6-0DDA4E2F6A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0837" y="1356189"/>
            <a:ext cx="1514523" cy="546254"/>
          </a:xfrm>
          <a:prstGeom prst="rect">
            <a:avLst/>
          </a:prstGeom>
        </p:spPr>
      </p:pic>
      <p:sp>
        <p:nvSpPr>
          <p:cNvPr id="13" name="Rectangle: Rounded Corners 12">
            <a:extLst>
              <a:ext uri="{FF2B5EF4-FFF2-40B4-BE49-F238E27FC236}">
                <a16:creationId xmlns:a16="http://schemas.microsoft.com/office/drawing/2014/main" id="{FC191597-3DD9-9C52-7E45-32AFD3498186}"/>
              </a:ext>
            </a:extLst>
          </p:cNvPr>
          <p:cNvSpPr/>
          <p:nvPr/>
        </p:nvSpPr>
        <p:spPr>
          <a:xfrm>
            <a:off x="1285875" y="2056797"/>
            <a:ext cx="10113264" cy="272918"/>
          </a:xfrm>
          <a:prstGeom prst="roundRect">
            <a:avLst>
              <a:gd name="adj" fmla="val 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44">
            <a:extLst>
              <a:ext uri="{FF2B5EF4-FFF2-40B4-BE49-F238E27FC236}">
                <a16:creationId xmlns:a16="http://schemas.microsoft.com/office/drawing/2014/main" id="{1CC09E26-6A2C-0A7F-224A-8D30CE1145D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01454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4">
            <a:extLst>
              <a:ext uri="{FF2B5EF4-FFF2-40B4-BE49-F238E27FC236}">
                <a16:creationId xmlns:a16="http://schemas.microsoft.com/office/drawing/2014/main" id="{ADF14A77-8757-B5D9-3F21-7F9BBA212AB9}"/>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59366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4">
            <a:extLst>
              <a:ext uri="{FF2B5EF4-FFF2-40B4-BE49-F238E27FC236}">
                <a16:creationId xmlns:a16="http://schemas.microsoft.com/office/drawing/2014/main" id="{0DF9C34E-4998-00B9-2139-70584E10CC92}"/>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17278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4">
            <a:extLst>
              <a:ext uri="{FF2B5EF4-FFF2-40B4-BE49-F238E27FC236}">
                <a16:creationId xmlns:a16="http://schemas.microsoft.com/office/drawing/2014/main" id="{B9B57860-A957-D7CD-D780-CE5FF9DEDC3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4757869"/>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4">
            <a:extLst>
              <a:ext uri="{FF2B5EF4-FFF2-40B4-BE49-F238E27FC236}">
                <a16:creationId xmlns:a16="http://schemas.microsoft.com/office/drawing/2014/main" id="{4EF1F97F-D8FB-21F7-B327-2F1BCA53024C}"/>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01454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4">
            <a:extLst>
              <a:ext uri="{FF2B5EF4-FFF2-40B4-BE49-F238E27FC236}">
                <a16:creationId xmlns:a16="http://schemas.microsoft.com/office/drawing/2014/main" id="{E2AA8E48-A1B1-0AB0-3CB2-2E46EA44BB0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593665"/>
            <a:ext cx="383639" cy="3836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61AD1E6-6768-DE91-5248-B3B27471AF4C}"/>
              </a:ext>
            </a:extLst>
          </p:cNvPr>
          <p:cNvSpPr txBox="1"/>
          <p:nvPr/>
        </p:nvSpPr>
        <p:spPr>
          <a:xfrm>
            <a:off x="1356550" y="1989538"/>
            <a:ext cx="6150076" cy="307777"/>
          </a:xfrm>
          <a:prstGeom prst="rect">
            <a:avLst/>
          </a:prstGeom>
          <a:noFill/>
        </p:spPr>
        <p:txBody>
          <a:bodyPr wrap="square">
            <a:spAutoFit/>
          </a:bodyPr>
          <a:lstStyle/>
          <a:p>
            <a:r>
              <a:rPr lang="en-US" sz="1400" b="1" i="0">
                <a:solidFill>
                  <a:schemeClr val="bg1"/>
                </a:solidFill>
                <a:effectLst/>
                <a:latin typeface="Manrope" pitchFamily="2" charset="0"/>
              </a:rPr>
              <a:t>Feature.</a:t>
            </a:r>
            <a:endParaRPr lang="en-IN" sz="1400">
              <a:solidFill>
                <a:schemeClr val="bg1"/>
              </a:solidFill>
              <a:latin typeface="Manrope" pitchFamily="2" charset="0"/>
            </a:endParaRPr>
          </a:p>
        </p:txBody>
      </p:sp>
      <p:pic>
        <p:nvPicPr>
          <p:cNvPr id="21" name="Picture 44">
            <a:extLst>
              <a:ext uri="{FF2B5EF4-FFF2-40B4-BE49-F238E27FC236}">
                <a16:creationId xmlns:a16="http://schemas.microsoft.com/office/drawing/2014/main" id="{1A57C6F6-CD6C-E7D3-566F-14D6E70E7261}"/>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35148" y="2431522"/>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4">
            <a:extLst>
              <a:ext uri="{FF2B5EF4-FFF2-40B4-BE49-F238E27FC236}">
                <a16:creationId xmlns:a16="http://schemas.microsoft.com/office/drawing/2014/main" id="{08B52F4F-6DCE-B394-CCC3-104AB375CE78}"/>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757869"/>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4">
            <a:extLst>
              <a:ext uri="{FF2B5EF4-FFF2-40B4-BE49-F238E27FC236}">
                <a16:creationId xmlns:a16="http://schemas.microsoft.com/office/drawing/2014/main" id="{D21C6C92-4547-8A02-27B1-D6708BAA7049}"/>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4172785"/>
            <a:ext cx="383639" cy="38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634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15A066B-D0A7-1FD1-E831-65BB39901073}"/>
              </a:ext>
            </a:extLst>
          </p:cNvPr>
          <p:cNvSpPr/>
          <p:nvPr/>
        </p:nvSpPr>
        <p:spPr>
          <a:xfrm>
            <a:off x="9029700" y="1291590"/>
            <a:ext cx="2343150"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1B9F0342-6FAC-EBEB-E738-DCDB529A6FBD}"/>
              </a:ext>
            </a:extLst>
          </p:cNvPr>
          <p:cNvSpPr/>
          <p:nvPr/>
        </p:nvSpPr>
        <p:spPr>
          <a:xfrm>
            <a:off x="6680686" y="1291590"/>
            <a:ext cx="2360444" cy="1013228"/>
          </a:xfrm>
          <a:prstGeom prst="roundRect">
            <a:avLst/>
          </a:prstGeom>
          <a:gradFill>
            <a:gsLst>
              <a:gs pos="100000">
                <a:srgbClr val="6D8BED"/>
              </a:gs>
              <a:gs pos="0">
                <a:srgbClr val="82EAF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0F5FC9AB-9835-0CC7-5E84-9909B2C00608}"/>
              </a:ext>
            </a:extLst>
          </p:cNvPr>
          <p:cNvSpPr/>
          <p:nvPr/>
        </p:nvSpPr>
        <p:spPr>
          <a:xfrm>
            <a:off x="1285875" y="2041193"/>
            <a:ext cx="10116699" cy="3804448"/>
          </a:xfrm>
          <a:prstGeom prst="roundRect">
            <a:avLst>
              <a:gd name="adj" fmla="val 8754"/>
            </a:avLst>
          </a:prstGeom>
          <a:gradFill>
            <a:gsLst>
              <a:gs pos="1000">
                <a:srgbClr val="F1F4FD"/>
              </a:gs>
              <a:gs pos="100000">
                <a:srgbClr val="F1FDFD"/>
              </a:gs>
            </a:gsLst>
            <a:lin ang="2700000" scaled="1"/>
          </a:gradFill>
          <a:ln w="28575">
            <a:gradFill flip="none" rotWithShape="1">
              <a:gsLst>
                <a:gs pos="0">
                  <a:srgbClr val="6D8BED"/>
                </a:gs>
                <a:gs pos="100000">
                  <a:srgbClr val="21479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0F243072-2FB5-5F26-5B16-A6FC46C4478D}"/>
              </a:ext>
            </a:extLst>
          </p:cNvPr>
          <p:cNvGraphicFramePr>
            <a:graphicFrameLocks noGrp="1"/>
          </p:cNvGraphicFramePr>
          <p:nvPr/>
        </p:nvGraphicFramePr>
        <p:xfrm>
          <a:off x="1362041" y="2297314"/>
          <a:ext cx="10022654" cy="3508338"/>
        </p:xfrm>
        <a:graphic>
          <a:graphicData uri="http://schemas.openxmlformats.org/drawingml/2006/table">
            <a:tbl>
              <a:tblPr/>
              <a:tblGrid>
                <a:gridCol w="5336316">
                  <a:extLst>
                    <a:ext uri="{9D8B030D-6E8A-4147-A177-3AD203B41FA5}">
                      <a16:colId xmlns:a16="http://schemas.microsoft.com/office/drawing/2014/main" val="588290366"/>
                    </a:ext>
                  </a:extLst>
                </a:gridCol>
                <a:gridCol w="2343169">
                  <a:extLst>
                    <a:ext uri="{9D8B030D-6E8A-4147-A177-3AD203B41FA5}">
                      <a16:colId xmlns:a16="http://schemas.microsoft.com/office/drawing/2014/main" val="888229684"/>
                    </a:ext>
                  </a:extLst>
                </a:gridCol>
                <a:gridCol w="2343169">
                  <a:extLst>
                    <a:ext uri="{9D8B030D-6E8A-4147-A177-3AD203B41FA5}">
                      <a16:colId xmlns:a16="http://schemas.microsoft.com/office/drawing/2014/main" val="367377254"/>
                    </a:ext>
                  </a:extLst>
                </a:gridCol>
              </a:tblGrid>
              <a:tr h="584723">
                <a:tc>
                  <a:txBody>
                    <a:bodyPr/>
                    <a:lstStyle/>
                    <a:p>
                      <a:pPr algn="l" fontAlgn="base"/>
                      <a:r>
                        <a:rPr lang="en-US" sz="1000" b="0" i="0" u="none" strike="noStrike">
                          <a:solidFill>
                            <a:srgbClr val="381D96"/>
                          </a:solidFill>
                          <a:effectLst/>
                          <a:latin typeface="Manrope"/>
                          <a:cs typeface="Segoe UI Semilight"/>
                        </a:rPr>
                        <a:t>Report on a bill-to and sell-to customer (partner / end user).</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IN" sz="1000">
                        <a:latin typeface="Manrope" pitchFamily="2" charset="0"/>
                        <a:cs typeface="Segoe UI"/>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048172"/>
                  </a:ext>
                </a:extLst>
              </a:tr>
              <a:tr h="584723">
                <a:tc>
                  <a:txBody>
                    <a:bodyPr/>
                    <a:lstStyle/>
                    <a:p>
                      <a:pPr algn="l" fontAlgn="base"/>
                      <a:r>
                        <a:rPr lang="en-US" sz="1000" b="0" i="0" kern="1200">
                          <a:solidFill>
                            <a:srgbClr val="381D96"/>
                          </a:solidFill>
                          <a:effectLst/>
                          <a:latin typeface="Manrope"/>
                          <a:ea typeface="+mn-ea"/>
                          <a:cs typeface="Segoe UI Semilight"/>
                        </a:rPr>
                        <a:t>Report on contract revenue (MRR, Profit Margin and more).</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804031"/>
                  </a:ext>
                </a:extLst>
              </a:tr>
              <a:tr h="584723">
                <a:tc>
                  <a:txBody>
                    <a:bodyPr/>
                    <a:lstStyle/>
                    <a:p>
                      <a:pPr algn="l" fontAlgn="base"/>
                      <a:r>
                        <a:rPr lang="en-US" sz="1000" b="0" i="0" kern="1200">
                          <a:solidFill>
                            <a:srgbClr val="381D96"/>
                          </a:solidFill>
                          <a:effectLst/>
                          <a:latin typeface="Manrope"/>
                          <a:ea typeface="+mn-ea"/>
                          <a:cs typeface="Segoe UI Semilight"/>
                        </a:rPr>
                        <a:t>Report on upcoming events (renewals, churn and more).</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103178"/>
                  </a:ext>
                </a:extLst>
              </a:tr>
              <a:tr h="584723">
                <a:tc>
                  <a:txBody>
                    <a:bodyPr/>
                    <a:lstStyle/>
                    <a:p>
                      <a:pPr algn="l" fontAlgn="base"/>
                      <a:r>
                        <a:rPr lang="en-US" sz="1000" b="0" i="0" kern="1200">
                          <a:solidFill>
                            <a:srgbClr val="381D96"/>
                          </a:solidFill>
                          <a:effectLst/>
                          <a:latin typeface="Manrope"/>
                          <a:ea typeface="+mn-ea"/>
                          <a:cs typeface="Segoe UI Semilight"/>
                        </a:rPr>
                        <a:t>Report on deferred and recognized revenue .</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006681"/>
                  </a:ext>
                </a:extLst>
              </a:tr>
              <a:tr h="584723">
                <a:tc>
                  <a:txBody>
                    <a:bodyPr/>
                    <a:lstStyle/>
                    <a:p>
                      <a:pPr algn="l" fontAlgn="base"/>
                      <a:r>
                        <a:rPr lang="en-US" sz="1000" b="0" i="0" kern="1200">
                          <a:solidFill>
                            <a:srgbClr val="381D96"/>
                          </a:solidFill>
                          <a:effectLst/>
                          <a:latin typeface="Manrope"/>
                          <a:ea typeface="+mn-ea"/>
                          <a:cs typeface="Segoe UI Semilight"/>
                        </a:rPr>
                        <a:t>Support audit trail functionality for contract/deferral change.</a:t>
                      </a:r>
                    </a:p>
                  </a:txBody>
                  <a:tcPr marL="79252" marR="79252" marT="39626" marB="39626"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sz="1000">
                        <a:latin typeface="Manrope" pitchFamily="2" charset="0"/>
                        <a:cs typeface="Segoe UI" panose="020B0502040204020203" pitchFamily="34" charset="0"/>
                      </a:endParaRPr>
                    </a:p>
                  </a:txBody>
                  <a:tcPr marL="79252" marR="79252" marT="39626" marB="3962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429215"/>
                  </a:ext>
                </a:extLst>
              </a:tr>
              <a:tr h="584723">
                <a:tc>
                  <a:txBody>
                    <a:bodyPr/>
                    <a:lstStyle/>
                    <a:p>
                      <a:pPr lvl="0" algn="l">
                        <a:buNone/>
                      </a:pPr>
                      <a:r>
                        <a:rPr lang="en-US" sz="1000" b="0" i="0" u="none" strike="noStrike" kern="1200" noProof="0">
                          <a:solidFill>
                            <a:srgbClr val="381D96"/>
                          </a:solidFill>
                          <a:effectLst/>
                          <a:latin typeface="Manrope"/>
                        </a:rPr>
                        <a:t>Custom reports powered by Solver</a:t>
                      </a:r>
                    </a:p>
                  </a:txBody>
                  <a:tcPr marL="79251" marR="79251" marT="39625" marB="39625" anchor="ctr">
                    <a:lnL w="0">
                      <a:noFill/>
                    </a:lnL>
                    <a:lnR w="28575">
                      <a:solidFill>
                        <a:schemeClr val="bg1"/>
                      </a:solidFill>
                    </a:lnR>
                    <a:lnT w="0">
                      <a:noFill/>
                    </a:lnT>
                    <a:lnB w="0">
                      <a:noFill/>
                    </a:lnB>
                    <a:lnTlToBr w="0">
                      <a:noFill/>
                    </a:lnTlToBr>
                    <a:lnBlToTr w="0">
                      <a:noFill/>
                    </a:lnBlToTr>
                    <a:noFill/>
                  </a:tcPr>
                </a:tc>
                <a:tc>
                  <a:txBody>
                    <a:bodyPr/>
                    <a:lstStyle/>
                    <a:p>
                      <a:pPr lvl="0">
                        <a:buNone/>
                      </a:pPr>
                      <a:endParaRPr lang="en-IN" sz="1000">
                        <a:latin typeface="Manrope"/>
                        <a:cs typeface="Segoe UI"/>
                      </a:endParaRPr>
                    </a:p>
                  </a:txBody>
                  <a:tcPr marL="79251" marR="79251" marT="39625" marB="39625">
                    <a:lnL w="28575">
                      <a:solidFill>
                        <a:schemeClr val="bg1"/>
                      </a:solidFill>
                    </a:lnL>
                    <a:lnR w="28575">
                      <a:solidFill>
                        <a:schemeClr val="bg1"/>
                      </a:solidFill>
                    </a:lnR>
                    <a:lnT w="0">
                      <a:noFill/>
                    </a:lnT>
                    <a:lnB w="0">
                      <a:noFill/>
                    </a:lnB>
                    <a:lnTlToBr w="0">
                      <a:noFill/>
                    </a:lnTlToBr>
                    <a:lnBlToTr w="0">
                      <a:noFill/>
                    </a:lnBlToTr>
                    <a:noFill/>
                  </a:tcPr>
                </a:tc>
                <a:tc>
                  <a:txBody>
                    <a:bodyPr/>
                    <a:lstStyle/>
                    <a:p>
                      <a:pPr lvl="0">
                        <a:buNone/>
                      </a:pPr>
                      <a:endParaRPr lang="en-IN" sz="1000">
                        <a:latin typeface="Manrope"/>
                        <a:cs typeface="Segoe UI"/>
                      </a:endParaRPr>
                    </a:p>
                  </a:txBody>
                  <a:tcPr marL="79251" marR="79251" marT="39625" marB="39625">
                    <a:lnL w="28575">
                      <a:solidFill>
                        <a:schemeClr val="bg1"/>
                      </a:solidFill>
                    </a:lnL>
                    <a:lnR w="0">
                      <a:noFill/>
                    </a:lnR>
                    <a:lnT w="0">
                      <a:noFill/>
                    </a:lnT>
                    <a:lnB w="0">
                      <a:noFill/>
                    </a:lnB>
                    <a:lnTlToBr w="0">
                      <a:noFill/>
                    </a:lnTlToBr>
                    <a:lnBlToTr w="0">
                      <a:noFill/>
                    </a:lnBlToTr>
                    <a:noFill/>
                  </a:tcPr>
                </a:tc>
                <a:extLst>
                  <a:ext uri="{0D108BD9-81ED-4DB2-BD59-A6C34878D82A}">
                    <a16:rowId xmlns:a16="http://schemas.microsoft.com/office/drawing/2014/main" val="3917993592"/>
                  </a:ext>
                </a:extLst>
              </a:tr>
            </a:tbl>
          </a:graphicData>
        </a:graphic>
      </p:graphicFrame>
      <p:sp>
        <p:nvSpPr>
          <p:cNvPr id="8" name="Rectangle: Rounded Corners 7">
            <a:extLst>
              <a:ext uri="{FF2B5EF4-FFF2-40B4-BE49-F238E27FC236}">
                <a16:creationId xmlns:a16="http://schemas.microsoft.com/office/drawing/2014/main" id="{8A3AD17E-0C0F-4E84-D1BE-6B7A947BF0D4}"/>
              </a:ext>
            </a:extLst>
          </p:cNvPr>
          <p:cNvSpPr/>
          <p:nvPr/>
        </p:nvSpPr>
        <p:spPr>
          <a:xfrm>
            <a:off x="1285875" y="1938476"/>
            <a:ext cx="10113264" cy="221794"/>
          </a:xfrm>
          <a:prstGeom prst="roundRect">
            <a:avLst>
              <a:gd name="adj" fmla="val 5000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44">
            <a:extLst>
              <a:ext uri="{FF2B5EF4-FFF2-40B4-BE49-F238E27FC236}">
                <a16:creationId xmlns:a16="http://schemas.microsoft.com/office/drawing/2014/main" id="{32B43686-EAEB-DEA4-3B45-22287E149B07}"/>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2435425"/>
            <a:ext cx="383642" cy="3836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DB532CEF-D856-2FA0-C4A2-B48F6DDAE625}"/>
              </a:ext>
            </a:extLst>
          </p:cNvPr>
          <p:cNvSpPr txBox="1">
            <a:spLocks/>
          </p:cNvSpPr>
          <p:nvPr/>
        </p:nvSpPr>
        <p:spPr>
          <a:xfrm>
            <a:off x="448056" y="368300"/>
            <a:ext cx="11850624"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Reporting.</a:t>
            </a:r>
          </a:p>
        </p:txBody>
      </p:sp>
      <p:pic>
        <p:nvPicPr>
          <p:cNvPr id="11" name="Picture 42" descr="A logo with blue circles and dots&#10;&#10;Description automatically generated">
            <a:extLst>
              <a:ext uri="{FF2B5EF4-FFF2-40B4-BE49-F238E27FC236}">
                <a16:creationId xmlns:a16="http://schemas.microsoft.com/office/drawing/2014/main" id="{BC05E603-44B4-04E6-55CB-527D81903C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37" b="28777"/>
          <a:stretch/>
        </p:blipFill>
        <p:spPr bwMode="auto">
          <a:xfrm>
            <a:off x="9137291" y="1394460"/>
            <a:ext cx="2186030" cy="537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ECC927C-F2CA-B576-8807-B2B46D061E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0837" y="1356189"/>
            <a:ext cx="1514523" cy="546254"/>
          </a:xfrm>
          <a:prstGeom prst="rect">
            <a:avLst/>
          </a:prstGeom>
        </p:spPr>
      </p:pic>
      <p:sp>
        <p:nvSpPr>
          <p:cNvPr id="13" name="Rectangle: Rounded Corners 12">
            <a:extLst>
              <a:ext uri="{FF2B5EF4-FFF2-40B4-BE49-F238E27FC236}">
                <a16:creationId xmlns:a16="http://schemas.microsoft.com/office/drawing/2014/main" id="{C6BA4A81-8BDE-AC85-81E0-96E878DD85AE}"/>
              </a:ext>
            </a:extLst>
          </p:cNvPr>
          <p:cNvSpPr/>
          <p:nvPr/>
        </p:nvSpPr>
        <p:spPr>
          <a:xfrm>
            <a:off x="1285875" y="2056797"/>
            <a:ext cx="10113264" cy="272918"/>
          </a:xfrm>
          <a:prstGeom prst="roundRect">
            <a:avLst>
              <a:gd name="adj" fmla="val 0"/>
            </a:avLst>
          </a:prstGeom>
          <a:gradFill>
            <a:gsLst>
              <a:gs pos="100000">
                <a:srgbClr val="214792"/>
              </a:gs>
              <a:gs pos="0">
                <a:srgbClr val="6D8BE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44">
            <a:extLst>
              <a:ext uri="{FF2B5EF4-FFF2-40B4-BE49-F238E27FC236}">
                <a16:creationId xmlns:a16="http://schemas.microsoft.com/office/drawing/2014/main" id="{0E7E9C3A-B478-934D-D44C-84EEA42E49D0}"/>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01454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4">
            <a:extLst>
              <a:ext uri="{FF2B5EF4-FFF2-40B4-BE49-F238E27FC236}">
                <a16:creationId xmlns:a16="http://schemas.microsoft.com/office/drawing/2014/main" id="{C4181690-8B06-0FC8-4984-CC3DEB31EFBA}"/>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359366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4">
            <a:extLst>
              <a:ext uri="{FF2B5EF4-FFF2-40B4-BE49-F238E27FC236}">
                <a16:creationId xmlns:a16="http://schemas.microsoft.com/office/drawing/2014/main" id="{3256B1A3-A274-2A4A-497B-DE449B841F04}"/>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17278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4">
            <a:extLst>
              <a:ext uri="{FF2B5EF4-FFF2-40B4-BE49-F238E27FC236}">
                <a16:creationId xmlns:a16="http://schemas.microsoft.com/office/drawing/2014/main" id="{6F04EC21-B9FF-738A-A8D6-E211EB28D210}"/>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3593665"/>
            <a:ext cx="383639" cy="3836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9439B08-6A33-B5E7-83C5-F4E0BC393A93}"/>
              </a:ext>
            </a:extLst>
          </p:cNvPr>
          <p:cNvSpPr txBox="1"/>
          <p:nvPr/>
        </p:nvSpPr>
        <p:spPr>
          <a:xfrm>
            <a:off x="1356550" y="1989538"/>
            <a:ext cx="6150076" cy="307777"/>
          </a:xfrm>
          <a:prstGeom prst="rect">
            <a:avLst/>
          </a:prstGeom>
          <a:noFill/>
        </p:spPr>
        <p:txBody>
          <a:bodyPr wrap="square">
            <a:spAutoFit/>
          </a:bodyPr>
          <a:lstStyle/>
          <a:p>
            <a:r>
              <a:rPr lang="en-US" sz="1400" b="1" i="0">
                <a:solidFill>
                  <a:schemeClr val="bg1"/>
                </a:solidFill>
                <a:effectLst/>
                <a:latin typeface="Manrope" pitchFamily="2" charset="0"/>
              </a:rPr>
              <a:t>Feature.</a:t>
            </a:r>
            <a:endParaRPr lang="en-IN" sz="1400">
              <a:solidFill>
                <a:schemeClr val="bg1"/>
              </a:solidFill>
              <a:latin typeface="Manrope" pitchFamily="2" charset="0"/>
            </a:endParaRPr>
          </a:p>
        </p:txBody>
      </p:sp>
      <p:pic>
        <p:nvPicPr>
          <p:cNvPr id="20" name="Picture 44">
            <a:extLst>
              <a:ext uri="{FF2B5EF4-FFF2-40B4-BE49-F238E27FC236}">
                <a16:creationId xmlns:a16="http://schemas.microsoft.com/office/drawing/2014/main" id="{08290A69-64E4-1831-B32A-0308159A004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4751904"/>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4">
            <a:extLst>
              <a:ext uri="{FF2B5EF4-FFF2-40B4-BE49-F238E27FC236}">
                <a16:creationId xmlns:a16="http://schemas.microsoft.com/office/drawing/2014/main" id="{951B0843-80AE-7361-9DBE-F64F16D8552C}"/>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8" y="2435425"/>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4">
            <a:extLst>
              <a:ext uri="{FF2B5EF4-FFF2-40B4-BE49-F238E27FC236}">
                <a16:creationId xmlns:a16="http://schemas.microsoft.com/office/drawing/2014/main" id="{2B172077-5C16-B10A-FDAB-D1251EC60D88}"/>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42203" y="4751904"/>
            <a:ext cx="383639" cy="3836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4">
            <a:extLst>
              <a:ext uri="{FF2B5EF4-FFF2-40B4-BE49-F238E27FC236}">
                <a16:creationId xmlns:a16="http://schemas.microsoft.com/office/drawing/2014/main" id="{89E124B4-6134-11B7-7793-A345EC85F266}"/>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45166" y="3042767"/>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4">
            <a:extLst>
              <a:ext uri="{FF2B5EF4-FFF2-40B4-BE49-F238E27FC236}">
                <a16:creationId xmlns:a16="http://schemas.microsoft.com/office/drawing/2014/main" id="{76531494-D8C3-C51B-3776-3690C8E9AC53}"/>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0045166" y="4172785"/>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4">
            <a:extLst>
              <a:ext uri="{FF2B5EF4-FFF2-40B4-BE49-F238E27FC236}">
                <a16:creationId xmlns:a16="http://schemas.microsoft.com/office/drawing/2014/main" id="{A81FC8A3-9326-E8E2-6BDB-4BBC97C7E0F0}"/>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7646277" y="5295182"/>
            <a:ext cx="383642" cy="3836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4" descr="A blue and black x in a circle&#10;&#10;AI-generated content may be incorrect.">
            <a:extLst>
              <a:ext uri="{FF2B5EF4-FFF2-40B4-BE49-F238E27FC236}">
                <a16:creationId xmlns:a16="http://schemas.microsoft.com/office/drawing/2014/main" id="{83693059-5B9D-09F9-AF0D-3DCDBD48EC5D}"/>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035147" y="5295182"/>
            <a:ext cx="383639" cy="38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951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a:extLst>
              <a:ext uri="{FF2B5EF4-FFF2-40B4-BE49-F238E27FC236}">
                <a16:creationId xmlns:a16="http://schemas.microsoft.com/office/drawing/2014/main" id="{74D010F9-3A14-7534-954A-4B803CEAB9F1}"/>
              </a:ext>
            </a:extLst>
          </p:cNvPr>
          <p:cNvSpPr txBox="1">
            <a:spLocks/>
          </p:cNvSpPr>
          <p:nvPr/>
        </p:nvSpPr>
        <p:spPr>
          <a:xfrm>
            <a:off x="586740" y="501058"/>
            <a:ext cx="12174220" cy="553998"/>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3600" b="0">
                <a:solidFill>
                  <a:srgbClr val="214792"/>
                </a:solidFill>
                <a:latin typeface="Manrope ExtraBold" pitchFamily="2" charset="0"/>
                <a:cs typeface="Segoe UI Semibold" panose="020B0702040204020203" pitchFamily="34" charset="0"/>
              </a:rPr>
              <a:t>Case Study Example (Service Industry)</a:t>
            </a:r>
            <a:r>
              <a:rPr lang="en-CA" sz="3600" b="0">
                <a:solidFill>
                  <a:srgbClr val="214792"/>
                </a:solidFill>
                <a:latin typeface="Manrope ExtraBold" pitchFamily="2" charset="0"/>
                <a:cs typeface="Segoe UI Semibold" panose="020B0702040204020203" pitchFamily="34" charset="0"/>
              </a:rPr>
              <a:t>.</a:t>
            </a:r>
            <a:endParaRPr lang="en-US" sz="3600" b="0">
              <a:solidFill>
                <a:srgbClr val="214792"/>
              </a:solidFill>
              <a:latin typeface="Manrope ExtraBold" pitchFamily="2" charset="0"/>
              <a:cs typeface="Segoe UI Semibold" panose="020B0702040204020203" pitchFamily="34" charset="0"/>
            </a:endParaRPr>
          </a:p>
        </p:txBody>
      </p:sp>
      <p:sp>
        <p:nvSpPr>
          <p:cNvPr id="74" name="Title 7">
            <a:extLst>
              <a:ext uri="{FF2B5EF4-FFF2-40B4-BE49-F238E27FC236}">
                <a16:creationId xmlns:a16="http://schemas.microsoft.com/office/drawing/2014/main" id="{0052B79C-337C-9EF7-2B08-26701424FBF3}"/>
              </a:ext>
            </a:extLst>
          </p:cNvPr>
          <p:cNvSpPr txBox="1">
            <a:spLocks/>
          </p:cNvSpPr>
          <p:nvPr/>
        </p:nvSpPr>
        <p:spPr>
          <a:xfrm>
            <a:off x="873332" y="1512129"/>
            <a:ext cx="3727477"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1600" u="sng">
                <a:solidFill>
                  <a:schemeClr val="accent1"/>
                </a:solidFill>
                <a:latin typeface="Manrope SemiBold" pitchFamily="2" charset="0"/>
                <a:cs typeface="Segoe UI Semibold"/>
              </a:rPr>
              <a:t>Situation:</a:t>
            </a:r>
          </a:p>
        </p:txBody>
      </p:sp>
      <p:sp>
        <p:nvSpPr>
          <p:cNvPr id="75" name="Rectangle: Rounded Corners 17">
            <a:extLst>
              <a:ext uri="{FF2B5EF4-FFF2-40B4-BE49-F238E27FC236}">
                <a16:creationId xmlns:a16="http://schemas.microsoft.com/office/drawing/2014/main" id="{8B5C4E48-F41B-25A9-0453-C82753B4CE9B}"/>
              </a:ext>
            </a:extLst>
          </p:cNvPr>
          <p:cNvSpPr/>
          <p:nvPr/>
        </p:nvSpPr>
        <p:spPr bwMode="auto">
          <a:xfrm>
            <a:off x="4682773" y="1351466"/>
            <a:ext cx="6741073" cy="2800768"/>
          </a:xfrm>
          <a:prstGeom prst="roundRect">
            <a:avLst>
              <a:gd name="adj" fmla="val 7429"/>
            </a:avLst>
          </a:prstGeom>
          <a:solidFill>
            <a:schemeClr val="bg1"/>
          </a:solidFill>
          <a:ln>
            <a:gradFill>
              <a:gsLst>
                <a:gs pos="0">
                  <a:srgbClr val="6D8BED"/>
                </a:gs>
                <a:gs pos="100000">
                  <a:srgbClr val="6AE6ED"/>
                </a:gs>
              </a:gsLst>
              <a:lin ang="5400000" scaled="1"/>
            </a:grad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latin typeface="Manrope" pitchFamily="2" charset="0"/>
              <a:ea typeface="Segoe UI" pitchFamily="34" charset="0"/>
              <a:cs typeface="Segoe Sans Text" pitchFamily="2" charset="0"/>
            </a:endParaRPr>
          </a:p>
        </p:txBody>
      </p:sp>
      <p:sp>
        <p:nvSpPr>
          <p:cNvPr id="76" name="TextBox 75">
            <a:extLst>
              <a:ext uri="{FF2B5EF4-FFF2-40B4-BE49-F238E27FC236}">
                <a16:creationId xmlns:a16="http://schemas.microsoft.com/office/drawing/2014/main" id="{093016EE-62EF-72AC-BBE7-ACE488CAA241}"/>
              </a:ext>
            </a:extLst>
          </p:cNvPr>
          <p:cNvSpPr txBox="1"/>
          <p:nvPr/>
        </p:nvSpPr>
        <p:spPr>
          <a:xfrm>
            <a:off x="4887401" y="1518103"/>
            <a:ext cx="6441440" cy="2800767"/>
          </a:xfrm>
          <a:prstGeom prst="rect">
            <a:avLst/>
          </a:prstGeom>
          <a:noFill/>
        </p:spPr>
        <p:txBody>
          <a:bodyPr wrap="square">
            <a:spAutoFit/>
          </a:bodyPr>
          <a:lstStyle/>
          <a:p>
            <a:pPr lvl="0" defTabSz="932472" fontAlgn="base">
              <a:spcBef>
                <a:spcPct val="0"/>
              </a:spcBef>
              <a:spcAft>
                <a:spcPts val="900"/>
              </a:spcAft>
              <a:defRPr/>
            </a:pPr>
            <a:r>
              <a:rPr lang="en-US" sz="1600" b="1" u="sng">
                <a:solidFill>
                  <a:schemeClr val="accent1"/>
                </a:solidFill>
                <a:latin typeface="Manrope" pitchFamily="2" charset="0"/>
                <a:cs typeface="Segoe UI" panose="020B0502040204020203" pitchFamily="34" charset="0"/>
              </a:rPr>
              <a:t>Scenario:</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Device Shipment &amp; Subscription Initiation: </a:t>
            </a:r>
            <a:r>
              <a:rPr lang="en-US" sz="1200">
                <a:solidFill>
                  <a:srgbClr val="381D96"/>
                </a:solidFill>
                <a:latin typeface="Manrope" pitchFamily="2" charset="0"/>
                <a:cs typeface="Segoe UI" panose="020B0502040204020203" pitchFamily="34" charset="0"/>
              </a:rPr>
              <a:t>Upon purchase, GPS devices are shipped, and a 3-year service contract begins. Each device has a unique serial number, which is included in the contract and invoice.</a:t>
            </a:r>
            <a:endParaRPr lang="en-US" sz="1200" b="1">
              <a:solidFill>
                <a:srgbClr val="004778"/>
              </a:solidFill>
              <a:latin typeface="Manrope ExtraBold" pitchFamily="2" charset="0"/>
              <a:cs typeface="Segoe UI" panose="020B0502040204020203" pitchFamily="34" charset="0"/>
            </a:endParaRP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
                <a:cs typeface="Segoe UI" panose="020B0502040204020203" pitchFamily="34" charset="0"/>
              </a:rPr>
              <a:t>Revenue &amp; Cost Accounting</a:t>
            </a:r>
            <a:r>
              <a:rPr lang="en-US" sz="1000" b="1">
                <a:solidFill>
                  <a:srgbClr val="381D96"/>
                </a:solidFill>
                <a:latin typeface="Manrope ExtraBold" pitchFamily="2" charset="0"/>
                <a:cs typeface="Segoe UI" panose="020B0502040204020203" pitchFamily="34" charset="0"/>
              </a:rPr>
              <a:t>:</a:t>
            </a:r>
            <a:r>
              <a:rPr lang="en-US" sz="1200" b="1">
                <a:solidFill>
                  <a:srgbClr val="381D96"/>
                </a:solidFill>
                <a:latin typeface="Manrope ExtraBold" pitchFamily="2" charset="0"/>
                <a:cs typeface="Segoe UI" panose="020B0502040204020203" pitchFamily="34" charset="0"/>
              </a:rPr>
              <a:t> </a:t>
            </a:r>
            <a:r>
              <a:rPr lang="en-US" sz="1200">
                <a:solidFill>
                  <a:srgbClr val="381D96"/>
                </a:solidFill>
                <a:latin typeface="Manrope" pitchFamily="2" charset="0"/>
                <a:cs typeface="Segoe UI" panose="020B0502040204020203" pitchFamily="34" charset="0"/>
              </a:rPr>
              <a:t>Revenue is recognized monthly, and the $900 device cost is amortized over 36 months, with $25/month recorded as COGS to match the ongoing service revenue.</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Return Merchandise Authorization Process: </a:t>
            </a:r>
            <a:r>
              <a:rPr lang="en-US" sz="1200">
                <a:solidFill>
                  <a:srgbClr val="381D96"/>
                </a:solidFill>
                <a:latin typeface="Manrope" pitchFamily="2" charset="0"/>
                <a:cs typeface="Segoe UI" panose="020B0502040204020203" pitchFamily="34" charset="0"/>
              </a:rPr>
              <a:t>If a contract is canceled or not renewed, the customer can initiate an RMA. The serial number tracks returns, updates the contract, and adjusts the deferral schedule. Journal entries adjust the costs based on the initial shipment and amortization.</a:t>
            </a:r>
          </a:p>
          <a:p>
            <a:pPr lvl="0" defTabSz="932472" fontAlgn="base">
              <a:spcBef>
                <a:spcPct val="0"/>
              </a:spcBef>
              <a:spcAft>
                <a:spcPts val="900"/>
              </a:spcAft>
              <a:defRPr/>
            </a:pPr>
            <a:endParaRPr lang="en-US" sz="1000">
              <a:solidFill>
                <a:srgbClr val="381D96"/>
              </a:solidFill>
              <a:latin typeface="Manrope" pitchFamily="2" charset="0"/>
              <a:cs typeface="Segoe UI" panose="020B0502040204020203" pitchFamily="34" charset="0"/>
            </a:endParaRPr>
          </a:p>
        </p:txBody>
      </p:sp>
      <p:sp>
        <p:nvSpPr>
          <p:cNvPr id="77" name="TextBox 76">
            <a:extLst>
              <a:ext uri="{FF2B5EF4-FFF2-40B4-BE49-F238E27FC236}">
                <a16:creationId xmlns:a16="http://schemas.microsoft.com/office/drawing/2014/main" id="{FB5A6272-C002-0708-1C59-799C1F1569D4}"/>
              </a:ext>
            </a:extLst>
          </p:cNvPr>
          <p:cNvSpPr txBox="1"/>
          <p:nvPr/>
        </p:nvSpPr>
        <p:spPr>
          <a:xfrm>
            <a:off x="768154" y="1843910"/>
            <a:ext cx="3615662" cy="2308324"/>
          </a:xfrm>
          <a:prstGeom prst="rect">
            <a:avLst/>
          </a:prstGeom>
          <a:noFill/>
        </p:spPr>
        <p:txBody>
          <a:bodyPr wrap="square">
            <a:spAutoFit/>
          </a:bodyPr>
          <a:lstStyle/>
          <a:p>
            <a:pPr lvl="0" defTabSz="932472" fontAlgn="base">
              <a:spcBef>
                <a:spcPct val="0"/>
              </a:spcBef>
              <a:spcAft>
                <a:spcPts val="900"/>
              </a:spcAft>
              <a:defRPr/>
            </a:pPr>
            <a:r>
              <a:rPr lang="en-US" sz="1200">
                <a:solidFill>
                  <a:srgbClr val="1A3660"/>
                </a:solidFill>
                <a:latin typeface="Manrope" pitchFamily="2" charset="0"/>
                <a:cs typeface="Segoe UI" panose="020B0502040204020203" pitchFamily="34" charset="0"/>
              </a:rPr>
              <a:t>XYZ Systems, a fleet management company, provides GPS tracking devices and related services to businesses with large vehicle fleets. Their products help customers optimize operations through real-time tracking, data analytics, and maintenance management. XYZ sells GPS devices alongside service contracts that include ongoing subscriptions, amortizing device costs over the contract's lifetime. They ship devices and activate service contracts immediately, requiring precise financial tracking to ensure profitability and customer satisfaction.</a:t>
            </a:r>
          </a:p>
        </p:txBody>
      </p:sp>
      <p:sp>
        <p:nvSpPr>
          <p:cNvPr id="78" name="Rectangle 77">
            <a:extLst>
              <a:ext uri="{FF2B5EF4-FFF2-40B4-BE49-F238E27FC236}">
                <a16:creationId xmlns:a16="http://schemas.microsoft.com/office/drawing/2014/main" id="{49D861A7-9BAB-3CD4-9E83-00B36C4787B4}"/>
              </a:ext>
            </a:extLst>
          </p:cNvPr>
          <p:cNvSpPr/>
          <p:nvPr/>
        </p:nvSpPr>
        <p:spPr bwMode="auto">
          <a:xfrm>
            <a:off x="3673629" y="4453230"/>
            <a:ext cx="4844741" cy="2631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14102" fontAlgn="base">
              <a:lnSpc>
                <a:spcPct val="95000"/>
              </a:lnSpc>
              <a:spcAft>
                <a:spcPct val="0"/>
              </a:spcAft>
              <a:defRPr/>
            </a:pPr>
            <a:r>
              <a:rPr lang="en-US" b="1" kern="0">
                <a:solidFill>
                  <a:srgbClr val="004778"/>
                </a:solidFill>
                <a:latin typeface="Segoe UI Semibold" panose="020B0702040204020203" pitchFamily="34" charset="0"/>
                <a:cs typeface="Segoe UI Semibold" panose="020B0702040204020203" pitchFamily="34" charset="0"/>
              </a:rPr>
              <a:t>Features Not Supported by CORE BC.</a:t>
            </a:r>
          </a:p>
        </p:txBody>
      </p:sp>
      <p:cxnSp>
        <p:nvCxnSpPr>
          <p:cNvPr id="79" name="Straight Arrow Connector 78">
            <a:extLst>
              <a:ext uri="{FF2B5EF4-FFF2-40B4-BE49-F238E27FC236}">
                <a16:creationId xmlns:a16="http://schemas.microsoft.com/office/drawing/2014/main" id="{AAF8B9FD-DAC3-ABEF-F118-103F3472E3B6}"/>
              </a:ext>
              <a:ext uri="{C183D7F6-B498-43B3-948B-1728B52AA6E4}">
                <adec:decorative xmlns:adec="http://schemas.microsoft.com/office/drawing/2017/decorative" val="1"/>
              </a:ext>
            </a:extLst>
          </p:cNvPr>
          <p:cNvCxnSpPr>
            <a:cxnSpLocks/>
          </p:cNvCxnSpPr>
          <p:nvPr/>
        </p:nvCxnSpPr>
        <p:spPr>
          <a:xfrm flipH="1">
            <a:off x="688026" y="4595708"/>
            <a:ext cx="3339964" cy="0"/>
          </a:xfrm>
          <a:prstGeom prst="straightConnector1">
            <a:avLst/>
          </a:prstGeom>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5C4B45D-E064-3B4B-242C-8130F8E6C77B}"/>
              </a:ext>
            </a:extLst>
          </p:cNvPr>
          <p:cNvSpPr txBox="1"/>
          <p:nvPr/>
        </p:nvSpPr>
        <p:spPr>
          <a:xfrm>
            <a:off x="586740" y="4888526"/>
            <a:ext cx="2176805" cy="523220"/>
          </a:xfrm>
          <a:prstGeom prst="rect">
            <a:avLst/>
          </a:prstGeom>
          <a:noFill/>
        </p:spPr>
        <p:txBody>
          <a:bodyPr wrap="square">
            <a:spAutoFit/>
          </a:bodyPr>
          <a:lstStyle/>
          <a:p>
            <a:pPr defTabSz="932472" fontAlgn="base">
              <a:spcBef>
                <a:spcPct val="0"/>
              </a:spcBef>
              <a:spcAft>
                <a:spcPct val="0"/>
              </a:spcAft>
            </a:pPr>
            <a:r>
              <a:rPr lang="en-US" sz="1400" b="1">
                <a:solidFill>
                  <a:srgbClr val="004778"/>
                </a:solidFill>
                <a:latin typeface="Manrope" pitchFamily="2" charset="0"/>
                <a:cs typeface="Segoe Sans Text" pitchFamily="2" charset="0"/>
              </a:rPr>
              <a:t>Automatic Billing</a:t>
            </a:r>
          </a:p>
          <a:p>
            <a:pPr defTabSz="932472" fontAlgn="base">
              <a:spcBef>
                <a:spcPct val="0"/>
              </a:spcBef>
              <a:spcAft>
                <a:spcPct val="0"/>
              </a:spcAft>
            </a:pPr>
            <a:r>
              <a:rPr lang="en-US" sz="1400" b="1">
                <a:solidFill>
                  <a:srgbClr val="004778"/>
                </a:solidFill>
                <a:latin typeface="Manrope" pitchFamily="2" charset="0"/>
                <a:cs typeface="Segoe Sans Text" pitchFamily="2" charset="0"/>
              </a:rPr>
              <a:t>Contract Creation.</a:t>
            </a:r>
          </a:p>
        </p:txBody>
      </p:sp>
      <p:sp>
        <p:nvSpPr>
          <p:cNvPr id="81" name="TextBox 80">
            <a:extLst>
              <a:ext uri="{FF2B5EF4-FFF2-40B4-BE49-F238E27FC236}">
                <a16:creationId xmlns:a16="http://schemas.microsoft.com/office/drawing/2014/main" id="{E21966A5-AA42-AD14-528E-E3F89BE51998}"/>
              </a:ext>
            </a:extLst>
          </p:cNvPr>
          <p:cNvSpPr txBox="1"/>
          <p:nvPr/>
        </p:nvSpPr>
        <p:spPr>
          <a:xfrm>
            <a:off x="732738" y="5394256"/>
            <a:ext cx="2045879" cy="646331"/>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Sales Order.</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Sales Invoice.</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From CRM.</a:t>
            </a:r>
          </a:p>
        </p:txBody>
      </p:sp>
      <p:sp>
        <p:nvSpPr>
          <p:cNvPr id="82" name="TextBox 81">
            <a:extLst>
              <a:ext uri="{FF2B5EF4-FFF2-40B4-BE49-F238E27FC236}">
                <a16:creationId xmlns:a16="http://schemas.microsoft.com/office/drawing/2014/main" id="{B5CDB7C5-52E3-900E-17C5-4CD03C6EB6DC}"/>
              </a:ext>
            </a:extLst>
          </p:cNvPr>
          <p:cNvSpPr txBox="1"/>
          <p:nvPr/>
        </p:nvSpPr>
        <p:spPr>
          <a:xfrm>
            <a:off x="3141852" y="4896043"/>
            <a:ext cx="2045879" cy="307777"/>
          </a:xfrm>
          <a:prstGeom prst="rect">
            <a:avLst/>
          </a:prstGeom>
          <a:noFill/>
        </p:spPr>
        <p:txBody>
          <a:bodyPr wrap="square">
            <a:spAutoFit/>
          </a:bodyPr>
          <a:lstStyle/>
          <a:p>
            <a:pPr defTabSz="932472" fontAlgn="base">
              <a:spcBef>
                <a:spcPct val="0"/>
              </a:spcBef>
              <a:spcAft>
                <a:spcPct val="0"/>
              </a:spcAft>
            </a:pPr>
            <a:r>
              <a:rPr lang="en-US" sz="1400" b="1">
                <a:solidFill>
                  <a:srgbClr val="004778"/>
                </a:solidFill>
                <a:latin typeface="Manrope" pitchFamily="2" charset="0"/>
                <a:cs typeface="Segoe Sans Text" pitchFamily="2" charset="0"/>
              </a:rPr>
              <a:t>Cost Tracking.</a:t>
            </a:r>
          </a:p>
        </p:txBody>
      </p:sp>
      <p:sp>
        <p:nvSpPr>
          <p:cNvPr id="83" name="TextBox 82">
            <a:extLst>
              <a:ext uri="{FF2B5EF4-FFF2-40B4-BE49-F238E27FC236}">
                <a16:creationId xmlns:a16="http://schemas.microsoft.com/office/drawing/2014/main" id="{646B6B31-8322-B82F-3E4A-9060774A822B}"/>
              </a:ext>
            </a:extLst>
          </p:cNvPr>
          <p:cNvSpPr txBox="1"/>
          <p:nvPr/>
        </p:nvSpPr>
        <p:spPr>
          <a:xfrm>
            <a:off x="3141852" y="5383808"/>
            <a:ext cx="2045879" cy="646331"/>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Amortize cost of device using COGS deferrals.</a:t>
            </a:r>
          </a:p>
        </p:txBody>
      </p:sp>
      <p:sp>
        <p:nvSpPr>
          <p:cNvPr id="84" name="TextBox 83">
            <a:extLst>
              <a:ext uri="{FF2B5EF4-FFF2-40B4-BE49-F238E27FC236}">
                <a16:creationId xmlns:a16="http://schemas.microsoft.com/office/drawing/2014/main" id="{4BCE30BC-91AE-EA77-FC9D-9943B4EE37C9}"/>
              </a:ext>
            </a:extLst>
          </p:cNvPr>
          <p:cNvSpPr txBox="1"/>
          <p:nvPr/>
        </p:nvSpPr>
        <p:spPr>
          <a:xfrm>
            <a:off x="5823853" y="4890004"/>
            <a:ext cx="2045879" cy="307777"/>
          </a:xfrm>
          <a:prstGeom prst="rect">
            <a:avLst/>
          </a:prstGeom>
          <a:noFill/>
        </p:spPr>
        <p:txBody>
          <a:bodyPr wrap="square">
            <a:spAutoFit/>
          </a:bodyPr>
          <a:lstStyle/>
          <a:p>
            <a:pPr defTabSz="932472" fontAlgn="base">
              <a:spcBef>
                <a:spcPct val="0"/>
              </a:spcBef>
              <a:spcAft>
                <a:spcPct val="0"/>
              </a:spcAft>
            </a:pPr>
            <a:r>
              <a:rPr lang="en-US" sz="1400" b="1">
                <a:solidFill>
                  <a:srgbClr val="004778"/>
                </a:solidFill>
                <a:latin typeface="Manrope" pitchFamily="2" charset="0"/>
                <a:cs typeface="Segoe Sans Text" pitchFamily="2" charset="0"/>
              </a:rPr>
              <a:t>Deferrals Method.</a:t>
            </a:r>
          </a:p>
        </p:txBody>
      </p:sp>
      <p:sp>
        <p:nvSpPr>
          <p:cNvPr id="85" name="TextBox 84">
            <a:extLst>
              <a:ext uri="{FF2B5EF4-FFF2-40B4-BE49-F238E27FC236}">
                <a16:creationId xmlns:a16="http://schemas.microsoft.com/office/drawing/2014/main" id="{86F06D31-10F0-B573-DA31-EFD2C6E56226}"/>
              </a:ext>
            </a:extLst>
          </p:cNvPr>
          <p:cNvSpPr txBox="1"/>
          <p:nvPr/>
        </p:nvSpPr>
        <p:spPr>
          <a:xfrm>
            <a:off x="5823854" y="5397797"/>
            <a:ext cx="2432657" cy="138499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200" dirty="0">
                <a:solidFill>
                  <a:schemeClr val="tx2"/>
                </a:solidFill>
                <a:latin typeface="Manrope"/>
                <a:cs typeface="Segoe UI"/>
              </a:rPr>
              <a:t>Deferral</a:t>
            </a:r>
            <a:r>
              <a:rPr lang="en-US" sz="1200">
                <a:solidFill>
                  <a:schemeClr val="tx2"/>
                </a:solidFill>
                <a:latin typeface="Manrope"/>
                <a:cs typeface="Segoe UI"/>
              </a:rPr>
              <a:t> of inventory</a:t>
            </a:r>
            <a:endParaRPr lang="en-US"/>
          </a:p>
          <a:p>
            <a:pPr marL="285750" indent="-285750">
              <a:buFont typeface="Arial" panose="020B0604020202020204" pitchFamily="34" charset="0"/>
              <a:buChar char="•"/>
            </a:pPr>
            <a:r>
              <a:rPr lang="en-US" sz="1200">
                <a:solidFill>
                  <a:schemeClr val="tx2"/>
                </a:solidFill>
                <a:latin typeface="Manrope"/>
                <a:cs typeface="Segoe UI"/>
              </a:rPr>
              <a:t>Separate</a:t>
            </a:r>
            <a:r>
              <a:rPr lang="en-US" sz="1200" b="0">
                <a:solidFill>
                  <a:schemeClr val="tx2"/>
                </a:solidFill>
                <a:latin typeface="Manrope"/>
                <a:cs typeface="Segoe UI"/>
              </a:rPr>
              <a:t> deferral amount in </a:t>
            </a:r>
            <a:r>
              <a:rPr lang="en-US" sz="1200" b="0" dirty="0">
                <a:solidFill>
                  <a:schemeClr val="tx2"/>
                </a:solidFill>
                <a:latin typeface="Manrope"/>
                <a:cs typeface="Segoe UI"/>
              </a:rPr>
              <a:t>Short-term and Long-term to stay compliant with GAAP, IFRS 15 and ASC 606.</a:t>
            </a:r>
            <a:endParaRPr lang="en-US">
              <a:solidFill>
                <a:schemeClr val="tx2"/>
              </a:solidFill>
            </a:endParaRPr>
          </a:p>
          <a:p>
            <a:pPr marL="285750" lvl="0" indent="-285750">
              <a:buFont typeface="Arial" panose="020B0604020202020204" pitchFamily="34" charset="0"/>
              <a:buChar char="•"/>
            </a:pPr>
            <a:r>
              <a:rPr lang="en-US" sz="1200" b="0" dirty="0">
                <a:solidFill>
                  <a:schemeClr val="tx2"/>
                </a:solidFill>
                <a:latin typeface="Manrope"/>
                <a:cs typeface="Segoe UI"/>
              </a:rPr>
              <a:t>Balance Sheet and Profit &amp; Loss.</a:t>
            </a:r>
          </a:p>
        </p:txBody>
      </p:sp>
      <p:sp>
        <p:nvSpPr>
          <p:cNvPr id="86" name="TextBox 85">
            <a:extLst>
              <a:ext uri="{FF2B5EF4-FFF2-40B4-BE49-F238E27FC236}">
                <a16:creationId xmlns:a16="http://schemas.microsoft.com/office/drawing/2014/main" id="{F52DE05A-C307-05D4-85F6-9EBF6930081C}"/>
              </a:ext>
            </a:extLst>
          </p:cNvPr>
          <p:cNvSpPr txBox="1"/>
          <p:nvPr/>
        </p:nvSpPr>
        <p:spPr>
          <a:xfrm>
            <a:off x="9087117" y="4890004"/>
            <a:ext cx="2711647" cy="307777"/>
          </a:xfrm>
          <a:prstGeom prst="rect">
            <a:avLst/>
          </a:prstGeom>
          <a:noFill/>
        </p:spPr>
        <p:txBody>
          <a:bodyPr wrap="square">
            <a:spAutoFit/>
          </a:bodyPr>
          <a:lstStyle/>
          <a:p>
            <a:pPr defTabSz="932472" fontAlgn="base">
              <a:spcBef>
                <a:spcPct val="0"/>
              </a:spcBef>
              <a:spcAft>
                <a:spcPct val="0"/>
              </a:spcAft>
            </a:pPr>
            <a:r>
              <a:rPr kumimoji="0" lang="en-US" sz="1400" b="1" i="0" u="none" strike="noStrike" kern="1200" cap="none" spc="0" normalizeH="0" baseline="0" noProof="0">
                <a:ln>
                  <a:noFill/>
                </a:ln>
                <a:solidFill>
                  <a:srgbClr val="004778"/>
                </a:solidFill>
                <a:effectLst/>
                <a:uLnTx/>
                <a:uFillTx/>
                <a:latin typeface="Manrope" pitchFamily="2" charset="0"/>
                <a:cs typeface="Segoe Sans Text" pitchFamily="2" charset="0"/>
              </a:rPr>
              <a:t>Equipment Management.</a:t>
            </a:r>
            <a:endParaRPr lang="en-US" sz="1400" b="1">
              <a:solidFill>
                <a:srgbClr val="004778"/>
              </a:solidFill>
              <a:latin typeface="Manrope" pitchFamily="2" charset="0"/>
              <a:cs typeface="Segoe Sans Text" pitchFamily="2" charset="0"/>
            </a:endParaRPr>
          </a:p>
        </p:txBody>
      </p:sp>
      <p:sp>
        <p:nvSpPr>
          <p:cNvPr id="87" name="TextBox 86">
            <a:extLst>
              <a:ext uri="{FF2B5EF4-FFF2-40B4-BE49-F238E27FC236}">
                <a16:creationId xmlns:a16="http://schemas.microsoft.com/office/drawing/2014/main" id="{728DFC29-577E-12E9-AA4C-C52B97F6AC52}"/>
              </a:ext>
            </a:extLst>
          </p:cNvPr>
          <p:cNvSpPr txBox="1"/>
          <p:nvPr/>
        </p:nvSpPr>
        <p:spPr>
          <a:xfrm>
            <a:off x="9087117" y="5387637"/>
            <a:ext cx="2187684" cy="830997"/>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Serialized Tracking.</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Equipment Return RMA Process.</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Cost Amortization.</a:t>
            </a:r>
          </a:p>
        </p:txBody>
      </p:sp>
      <p:cxnSp>
        <p:nvCxnSpPr>
          <p:cNvPr id="88" name="Straight Connector 87">
            <a:extLst>
              <a:ext uri="{FF2B5EF4-FFF2-40B4-BE49-F238E27FC236}">
                <a16:creationId xmlns:a16="http://schemas.microsoft.com/office/drawing/2014/main" id="{C3A1EF23-435F-D844-13F2-C05CFC3D5F5C}"/>
              </a:ext>
              <a:ext uri="{C183D7F6-B498-43B3-948B-1728B52AA6E4}">
                <adec:decorative xmlns:adec="http://schemas.microsoft.com/office/drawing/2017/decorative" val="1"/>
              </a:ext>
            </a:extLst>
          </p:cNvPr>
          <p:cNvCxnSpPr>
            <a:cxnSpLocks/>
          </p:cNvCxnSpPr>
          <p:nvPr/>
        </p:nvCxnSpPr>
        <p:spPr>
          <a:xfrm>
            <a:off x="2778617" y="4885444"/>
            <a:ext cx="0" cy="1600922"/>
          </a:xfrm>
          <a:prstGeom prst="line">
            <a:avLst/>
          </a:prstGeom>
          <a:ln w="15875">
            <a:gradFill>
              <a:gsLst>
                <a:gs pos="0">
                  <a:srgbClr val="6AE6ED"/>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65E1656-EA9F-EA04-1050-507DB094CE4B}"/>
              </a:ext>
              <a:ext uri="{C183D7F6-B498-43B3-948B-1728B52AA6E4}">
                <adec:decorative xmlns:adec="http://schemas.microsoft.com/office/drawing/2017/decorative" val="1"/>
              </a:ext>
            </a:extLst>
          </p:cNvPr>
          <p:cNvCxnSpPr>
            <a:cxnSpLocks/>
          </p:cNvCxnSpPr>
          <p:nvPr/>
        </p:nvCxnSpPr>
        <p:spPr>
          <a:xfrm>
            <a:off x="5318434" y="4877133"/>
            <a:ext cx="0" cy="1612610"/>
          </a:xfrm>
          <a:prstGeom prst="line">
            <a:avLst/>
          </a:prstGeom>
          <a:ln w="15875">
            <a:gradFill>
              <a:gsLst>
                <a:gs pos="0">
                  <a:srgbClr val="6AE6ED"/>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BDF213D-D68F-4FD5-DA3E-67F3BE00A735}"/>
              </a:ext>
              <a:ext uri="{C183D7F6-B498-43B3-948B-1728B52AA6E4}">
                <adec:decorative xmlns:adec="http://schemas.microsoft.com/office/drawing/2017/decorative" val="1"/>
              </a:ext>
            </a:extLst>
          </p:cNvPr>
          <p:cNvCxnSpPr>
            <a:cxnSpLocks/>
          </p:cNvCxnSpPr>
          <p:nvPr/>
        </p:nvCxnSpPr>
        <p:spPr>
          <a:xfrm>
            <a:off x="8512084" y="4893848"/>
            <a:ext cx="0" cy="1592518"/>
          </a:xfrm>
          <a:prstGeom prst="line">
            <a:avLst/>
          </a:prstGeom>
          <a:ln w="15875">
            <a:gradFill>
              <a:gsLst>
                <a:gs pos="0">
                  <a:srgbClr val="6AE6ED"/>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65914DF7-24BD-0A0C-B4E5-05AE94ED93E7}"/>
              </a:ext>
              <a:ext uri="{C183D7F6-B498-43B3-948B-1728B52AA6E4}">
                <adec:decorative xmlns:adec="http://schemas.microsoft.com/office/drawing/2017/decorative" val="1"/>
              </a:ext>
            </a:extLst>
          </p:cNvPr>
          <p:cNvCxnSpPr>
            <a:cxnSpLocks/>
          </p:cNvCxnSpPr>
          <p:nvPr/>
        </p:nvCxnSpPr>
        <p:spPr>
          <a:xfrm>
            <a:off x="8147789" y="4596379"/>
            <a:ext cx="3339964" cy="0"/>
          </a:xfrm>
          <a:prstGeom prst="straightConnector1">
            <a:avLst/>
          </a:prstGeom>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84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35" presetClass="path" presetSubtype="0" decel="100000" fill="hold" grpId="1" nodeType="withEffect">
                                  <p:stCondLst>
                                    <p:cond delay="100"/>
                                  </p:stCondLst>
                                  <p:childTnLst>
                                    <p:animMotion origin="layout" path="M -2.08333E-7 4.07407E-6 L -2.08333E-7 0.02615 " pathEditMode="relative" rAng="0" ptsTypes="AA">
                                      <p:cBhvr>
                                        <p:cTn id="9" dur="500" spd="-100000" fill="hold"/>
                                        <p:tgtEl>
                                          <p:spTgt spid="78"/>
                                        </p:tgtEl>
                                        <p:attrNameLst>
                                          <p:attrName>ppt_x</p:attrName>
                                          <p:attrName>ppt_y</p:attrName>
                                        </p:attrNameLst>
                                      </p:cBhvr>
                                      <p:rCtr x="0" y="1296"/>
                                    </p:animMotion>
                                  </p:childTnLst>
                                </p:cTn>
                              </p:par>
                              <p:par>
                                <p:cTn id="10" presetID="22" presetClass="entr" presetSubtype="8" fill="hold" nodeType="withEffect">
                                  <p:stCondLst>
                                    <p:cond delay="100"/>
                                  </p:stCondLst>
                                  <p:childTnLst>
                                    <p:set>
                                      <p:cBhvr>
                                        <p:cTn id="11" dur="1" fill="hold">
                                          <p:stCondLst>
                                            <p:cond delay="0"/>
                                          </p:stCondLst>
                                        </p:cTn>
                                        <p:tgtEl>
                                          <p:spTgt spid="79"/>
                                        </p:tgtEl>
                                        <p:attrNameLst>
                                          <p:attrName>style.visibility</p:attrName>
                                        </p:attrNameLst>
                                      </p:cBhvr>
                                      <p:to>
                                        <p:strVal val="visible"/>
                                      </p:to>
                                    </p:set>
                                    <p:animEffect transition="in" filter="wipe(left)">
                                      <p:cBhvr>
                                        <p:cTn id="12" dur="500"/>
                                        <p:tgtEl>
                                          <p:spTgt spid="79"/>
                                        </p:tgtEl>
                                      </p:cBhvr>
                                    </p:animEffect>
                                  </p:childTnLst>
                                </p:cTn>
                              </p:par>
                              <p:par>
                                <p:cTn id="13" presetID="10" presetClass="entr" presetSubtype="0" fill="hold" nodeType="withEffect">
                                  <p:stCondLst>
                                    <p:cond delay="60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par>
                                <p:cTn id="16" presetID="10" presetClass="entr" presetSubtype="0" fill="hold" nodeType="withEffect">
                                  <p:stCondLst>
                                    <p:cond delay="600"/>
                                  </p:stCondLst>
                                  <p:childTnLst>
                                    <p:set>
                                      <p:cBhvr>
                                        <p:cTn id="17" dur="1" fill="hold">
                                          <p:stCondLst>
                                            <p:cond delay="0"/>
                                          </p:stCondLst>
                                        </p:cTn>
                                        <p:tgtEl>
                                          <p:spTgt spid="89"/>
                                        </p:tgtEl>
                                        <p:attrNameLst>
                                          <p:attrName>style.visibility</p:attrName>
                                        </p:attrNameLst>
                                      </p:cBhvr>
                                      <p:to>
                                        <p:strVal val="visible"/>
                                      </p:to>
                                    </p:set>
                                    <p:animEffect transition="in" filter="fade">
                                      <p:cBhvr>
                                        <p:cTn id="18" dur="500"/>
                                        <p:tgtEl>
                                          <p:spTgt spid="89"/>
                                        </p:tgtEl>
                                      </p:cBhvr>
                                    </p:animEffect>
                                  </p:childTnLst>
                                </p:cTn>
                              </p:par>
                              <p:par>
                                <p:cTn id="19" presetID="10" presetClass="entr" presetSubtype="0" fill="hold" nodeType="withEffect">
                                  <p:stCondLst>
                                    <p:cond delay="60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500"/>
                                        <p:tgtEl>
                                          <p:spTgt spid="90"/>
                                        </p:tgtEl>
                                      </p:cBhvr>
                                    </p:animEffect>
                                  </p:childTnLst>
                                </p:cTn>
                              </p:par>
                              <p:par>
                                <p:cTn id="22" presetID="22" presetClass="entr" presetSubtype="8" fill="hold" nodeType="withEffect">
                                  <p:stCondLst>
                                    <p:cond delay="100"/>
                                  </p:stCondLst>
                                  <p:childTnLst>
                                    <p:set>
                                      <p:cBhvr>
                                        <p:cTn id="23" dur="1" fill="hold">
                                          <p:stCondLst>
                                            <p:cond delay="0"/>
                                          </p:stCondLst>
                                        </p:cTn>
                                        <p:tgtEl>
                                          <p:spTgt spid="91"/>
                                        </p:tgtEl>
                                        <p:attrNameLst>
                                          <p:attrName>style.visibility</p:attrName>
                                        </p:attrNameLst>
                                      </p:cBhvr>
                                      <p:to>
                                        <p:strVal val="visible"/>
                                      </p:to>
                                    </p:set>
                                    <p:animEffect transition="in" filter="wipe(left)">
                                      <p:cBhvr>
                                        <p:cTn id="2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90869F47-FCE9-BE6E-F237-BAE510477DAA}"/>
              </a:ext>
            </a:extLst>
          </p:cNvPr>
          <p:cNvSpPr txBox="1">
            <a:spLocks/>
          </p:cNvSpPr>
          <p:nvPr/>
        </p:nvSpPr>
        <p:spPr>
          <a:xfrm>
            <a:off x="586740" y="501058"/>
            <a:ext cx="12174220" cy="553998"/>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3600" b="0">
                <a:solidFill>
                  <a:srgbClr val="214792"/>
                </a:solidFill>
                <a:latin typeface="Manrope ExtraBold" pitchFamily="2" charset="0"/>
                <a:cs typeface="Segoe UI Semibold" panose="020B0702040204020203" pitchFamily="34" charset="0"/>
              </a:rPr>
              <a:t>Case Study Example (Software &amp; Tech Industry).</a:t>
            </a:r>
          </a:p>
        </p:txBody>
      </p:sp>
      <p:sp>
        <p:nvSpPr>
          <p:cNvPr id="23" name="Rectangle 22">
            <a:extLst>
              <a:ext uri="{FF2B5EF4-FFF2-40B4-BE49-F238E27FC236}">
                <a16:creationId xmlns:a16="http://schemas.microsoft.com/office/drawing/2014/main" id="{D39FE520-AA59-8C57-553A-8977566B1185}"/>
              </a:ext>
            </a:extLst>
          </p:cNvPr>
          <p:cNvSpPr/>
          <p:nvPr/>
        </p:nvSpPr>
        <p:spPr bwMode="auto">
          <a:xfrm>
            <a:off x="3673629" y="4453230"/>
            <a:ext cx="4844741" cy="2631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14102" fontAlgn="base">
              <a:lnSpc>
                <a:spcPct val="95000"/>
              </a:lnSpc>
              <a:spcAft>
                <a:spcPct val="0"/>
              </a:spcAft>
              <a:defRPr/>
            </a:pPr>
            <a:r>
              <a:rPr lang="en-US" b="1" kern="0">
                <a:solidFill>
                  <a:srgbClr val="004778"/>
                </a:solidFill>
                <a:latin typeface="Segoe UI Semibold" panose="020B0702040204020203" pitchFamily="34" charset="0"/>
                <a:cs typeface="Segoe UI Semibold" panose="020B0702040204020203" pitchFamily="34" charset="0"/>
              </a:rPr>
              <a:t>Features Not Supported by CORE BC.</a:t>
            </a:r>
          </a:p>
        </p:txBody>
      </p:sp>
      <p:cxnSp>
        <p:nvCxnSpPr>
          <p:cNvPr id="24" name="Straight Arrow Connector 23">
            <a:extLst>
              <a:ext uri="{FF2B5EF4-FFF2-40B4-BE49-F238E27FC236}">
                <a16:creationId xmlns:a16="http://schemas.microsoft.com/office/drawing/2014/main" id="{6DADE45D-DB22-02A5-D7EB-25A40A609749}"/>
              </a:ext>
              <a:ext uri="{C183D7F6-B498-43B3-948B-1728B52AA6E4}">
                <adec:decorative xmlns:adec="http://schemas.microsoft.com/office/drawing/2017/decorative" val="1"/>
              </a:ext>
            </a:extLst>
          </p:cNvPr>
          <p:cNvCxnSpPr>
            <a:cxnSpLocks/>
          </p:cNvCxnSpPr>
          <p:nvPr/>
        </p:nvCxnSpPr>
        <p:spPr>
          <a:xfrm flipH="1">
            <a:off x="688026" y="4595708"/>
            <a:ext cx="3339964" cy="0"/>
          </a:xfrm>
          <a:prstGeom prst="straightConnector1">
            <a:avLst/>
          </a:prstGeom>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01CB291-2F5B-D668-FC28-E86F81D57424}"/>
              </a:ext>
            </a:extLst>
          </p:cNvPr>
          <p:cNvSpPr txBox="1"/>
          <p:nvPr/>
        </p:nvSpPr>
        <p:spPr>
          <a:xfrm>
            <a:off x="586740" y="4888526"/>
            <a:ext cx="2176805" cy="523220"/>
          </a:xfrm>
          <a:prstGeom prst="rect">
            <a:avLst/>
          </a:prstGeom>
          <a:noFill/>
        </p:spPr>
        <p:txBody>
          <a:bodyPr wrap="square">
            <a:spAutoFit/>
          </a:bodyPr>
          <a:lstStyle/>
          <a:p>
            <a:pPr defTabSz="932472" fontAlgn="base">
              <a:spcBef>
                <a:spcPct val="0"/>
              </a:spcBef>
              <a:spcAft>
                <a:spcPct val="0"/>
              </a:spcAft>
            </a:pPr>
            <a:r>
              <a:rPr lang="en-US" sz="1400" b="1">
                <a:solidFill>
                  <a:srgbClr val="004778"/>
                </a:solidFill>
                <a:latin typeface="Manrope" pitchFamily="2" charset="0"/>
                <a:cs typeface="Segoe Sans Text" pitchFamily="2" charset="0"/>
              </a:rPr>
              <a:t>Automatic Billing</a:t>
            </a:r>
          </a:p>
          <a:p>
            <a:pPr defTabSz="932472" fontAlgn="base">
              <a:spcBef>
                <a:spcPct val="0"/>
              </a:spcBef>
              <a:spcAft>
                <a:spcPct val="0"/>
              </a:spcAft>
            </a:pPr>
            <a:r>
              <a:rPr lang="en-US" sz="1400" b="1">
                <a:solidFill>
                  <a:srgbClr val="004778"/>
                </a:solidFill>
                <a:latin typeface="Manrope" pitchFamily="2" charset="0"/>
                <a:cs typeface="Segoe Sans Text" pitchFamily="2" charset="0"/>
              </a:rPr>
              <a:t>Contract Creation.</a:t>
            </a:r>
          </a:p>
        </p:txBody>
      </p:sp>
      <p:sp>
        <p:nvSpPr>
          <p:cNvPr id="26" name="TextBox 25">
            <a:extLst>
              <a:ext uri="{FF2B5EF4-FFF2-40B4-BE49-F238E27FC236}">
                <a16:creationId xmlns:a16="http://schemas.microsoft.com/office/drawing/2014/main" id="{CB1C4E1B-5669-CB14-B5D1-FE7104CD50B7}"/>
              </a:ext>
            </a:extLst>
          </p:cNvPr>
          <p:cNvSpPr txBox="1"/>
          <p:nvPr/>
        </p:nvSpPr>
        <p:spPr>
          <a:xfrm>
            <a:off x="732738" y="5394256"/>
            <a:ext cx="2045879" cy="646331"/>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Sales Order.</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Sales Invoice.</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From CRM.</a:t>
            </a:r>
          </a:p>
        </p:txBody>
      </p:sp>
      <p:sp>
        <p:nvSpPr>
          <p:cNvPr id="27" name="TextBox 26">
            <a:extLst>
              <a:ext uri="{FF2B5EF4-FFF2-40B4-BE49-F238E27FC236}">
                <a16:creationId xmlns:a16="http://schemas.microsoft.com/office/drawing/2014/main" id="{0F4E03E3-4CA0-A1F0-0E69-790C65FD6829}"/>
              </a:ext>
            </a:extLst>
          </p:cNvPr>
          <p:cNvSpPr txBox="1"/>
          <p:nvPr/>
        </p:nvSpPr>
        <p:spPr>
          <a:xfrm>
            <a:off x="3141852" y="4896043"/>
            <a:ext cx="2045879" cy="307777"/>
          </a:xfrm>
          <a:prstGeom prst="rect">
            <a:avLst/>
          </a:prstGeom>
          <a:noFill/>
        </p:spPr>
        <p:txBody>
          <a:bodyPr wrap="square">
            <a:spAutoFit/>
          </a:bodyPr>
          <a:lstStyle/>
          <a:p>
            <a:pPr defTabSz="932472" fontAlgn="base">
              <a:spcBef>
                <a:spcPct val="0"/>
              </a:spcBef>
              <a:spcAft>
                <a:spcPct val="0"/>
              </a:spcAft>
            </a:pPr>
            <a:r>
              <a:rPr lang="en-US" sz="1400" b="1">
                <a:solidFill>
                  <a:srgbClr val="004778"/>
                </a:solidFill>
                <a:latin typeface="Manrope" pitchFamily="2" charset="0"/>
                <a:cs typeface="Segoe Sans Text" pitchFamily="2" charset="0"/>
              </a:rPr>
              <a:t>Milestone Billing.</a:t>
            </a:r>
          </a:p>
        </p:txBody>
      </p:sp>
      <p:sp>
        <p:nvSpPr>
          <p:cNvPr id="28" name="TextBox 27">
            <a:extLst>
              <a:ext uri="{FF2B5EF4-FFF2-40B4-BE49-F238E27FC236}">
                <a16:creationId xmlns:a16="http://schemas.microsoft.com/office/drawing/2014/main" id="{B588EFBF-1992-666A-2FBE-562CF81E70A7}"/>
              </a:ext>
            </a:extLst>
          </p:cNvPr>
          <p:cNvSpPr txBox="1"/>
          <p:nvPr/>
        </p:nvSpPr>
        <p:spPr>
          <a:xfrm>
            <a:off x="3141852" y="5383808"/>
            <a:ext cx="2045879" cy="461665"/>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Percentage Completion.</a:t>
            </a:r>
          </a:p>
        </p:txBody>
      </p:sp>
      <p:sp>
        <p:nvSpPr>
          <p:cNvPr id="29" name="TextBox 28">
            <a:extLst>
              <a:ext uri="{FF2B5EF4-FFF2-40B4-BE49-F238E27FC236}">
                <a16:creationId xmlns:a16="http://schemas.microsoft.com/office/drawing/2014/main" id="{58BF305B-D8AD-2BDE-19E8-83ED93BABE1F}"/>
              </a:ext>
            </a:extLst>
          </p:cNvPr>
          <p:cNvSpPr txBox="1"/>
          <p:nvPr/>
        </p:nvSpPr>
        <p:spPr>
          <a:xfrm>
            <a:off x="5823853" y="4890004"/>
            <a:ext cx="2045879" cy="307777"/>
          </a:xfrm>
          <a:prstGeom prst="rect">
            <a:avLst/>
          </a:prstGeom>
          <a:noFill/>
        </p:spPr>
        <p:txBody>
          <a:bodyPr wrap="square">
            <a:spAutoFit/>
          </a:bodyPr>
          <a:lstStyle/>
          <a:p>
            <a:pPr defTabSz="932472" fontAlgn="base">
              <a:spcBef>
                <a:spcPct val="0"/>
              </a:spcBef>
              <a:spcAft>
                <a:spcPct val="0"/>
              </a:spcAft>
            </a:pPr>
            <a:r>
              <a:rPr lang="en-US" sz="1400" b="1">
                <a:solidFill>
                  <a:srgbClr val="004778"/>
                </a:solidFill>
                <a:latin typeface="Manrope" pitchFamily="2" charset="0"/>
                <a:cs typeface="Segoe Sans Text" pitchFamily="2" charset="0"/>
              </a:rPr>
              <a:t>Deferrals Method.</a:t>
            </a:r>
          </a:p>
        </p:txBody>
      </p:sp>
      <p:sp>
        <p:nvSpPr>
          <p:cNvPr id="30" name="TextBox 29">
            <a:extLst>
              <a:ext uri="{FF2B5EF4-FFF2-40B4-BE49-F238E27FC236}">
                <a16:creationId xmlns:a16="http://schemas.microsoft.com/office/drawing/2014/main" id="{FFBD9294-11E5-64E8-C5ED-6C16DFD9A04D}"/>
              </a:ext>
            </a:extLst>
          </p:cNvPr>
          <p:cNvSpPr txBox="1"/>
          <p:nvPr/>
        </p:nvSpPr>
        <p:spPr>
          <a:xfrm>
            <a:off x="5823854" y="5397797"/>
            <a:ext cx="2432657" cy="1200329"/>
          </a:xfrm>
          <a:prstGeom prst="rect">
            <a:avLst/>
          </a:prstGeom>
          <a:noFill/>
        </p:spPr>
        <p:txBody>
          <a:bodyPr wrap="square">
            <a:spAutoFit/>
          </a:bodyPr>
          <a:lstStyle/>
          <a:p>
            <a:pPr marL="171450" lvl="0" indent="-1714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Balance sheet or Profit &amp; Loss</a:t>
            </a:r>
          </a:p>
          <a:p>
            <a:pPr marL="171450" lvl="0" indent="-1714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Event based deferral and Revenue Recognition (BC has only straight-line)</a:t>
            </a:r>
          </a:p>
          <a:p>
            <a:pPr marL="171450" lvl="0" indent="-1714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Move balance between deferral accounts.</a:t>
            </a:r>
          </a:p>
        </p:txBody>
      </p:sp>
      <p:sp>
        <p:nvSpPr>
          <p:cNvPr id="31" name="TextBox 30">
            <a:extLst>
              <a:ext uri="{FF2B5EF4-FFF2-40B4-BE49-F238E27FC236}">
                <a16:creationId xmlns:a16="http://schemas.microsoft.com/office/drawing/2014/main" id="{2FD74DB3-EEB6-D71D-0935-E4C991862379}"/>
              </a:ext>
            </a:extLst>
          </p:cNvPr>
          <p:cNvSpPr txBox="1"/>
          <p:nvPr/>
        </p:nvSpPr>
        <p:spPr>
          <a:xfrm>
            <a:off x="9087117" y="5387637"/>
            <a:ext cx="2187684" cy="830997"/>
          </a:xfrm>
          <a:prstGeom prst="rect">
            <a:avLst/>
          </a:prstGeom>
          <a:noFill/>
        </p:spPr>
        <p:txBody>
          <a:bodyPr wrap="square">
            <a:spAutoFit/>
          </a:bodyPr>
          <a:lstStyle/>
          <a:p>
            <a:pPr marL="171450" lvl="0" indent="-1714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Payment Collection.</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Payment History.</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Contract Update (Hold &amp; Termination).</a:t>
            </a:r>
          </a:p>
        </p:txBody>
      </p:sp>
      <p:cxnSp>
        <p:nvCxnSpPr>
          <p:cNvPr id="32" name="Straight Connector 31">
            <a:extLst>
              <a:ext uri="{FF2B5EF4-FFF2-40B4-BE49-F238E27FC236}">
                <a16:creationId xmlns:a16="http://schemas.microsoft.com/office/drawing/2014/main" id="{216B64C1-0DE9-F812-AEE8-5914951F00E5}"/>
              </a:ext>
              <a:ext uri="{C183D7F6-B498-43B3-948B-1728B52AA6E4}">
                <adec:decorative xmlns:adec="http://schemas.microsoft.com/office/drawing/2017/decorative" val="1"/>
              </a:ext>
            </a:extLst>
          </p:cNvPr>
          <p:cNvCxnSpPr>
            <a:cxnSpLocks/>
          </p:cNvCxnSpPr>
          <p:nvPr/>
        </p:nvCxnSpPr>
        <p:spPr>
          <a:xfrm>
            <a:off x="2778617" y="4885444"/>
            <a:ext cx="0" cy="1600922"/>
          </a:xfrm>
          <a:prstGeom prst="line">
            <a:avLst/>
          </a:prstGeom>
          <a:ln w="15875">
            <a:gradFill>
              <a:gsLst>
                <a:gs pos="0">
                  <a:srgbClr val="6AE6ED"/>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2DEA290-DE4A-BC48-9972-8A37FC58B781}"/>
              </a:ext>
              <a:ext uri="{C183D7F6-B498-43B3-948B-1728B52AA6E4}">
                <adec:decorative xmlns:adec="http://schemas.microsoft.com/office/drawing/2017/decorative" val="1"/>
              </a:ext>
            </a:extLst>
          </p:cNvPr>
          <p:cNvCxnSpPr>
            <a:cxnSpLocks/>
          </p:cNvCxnSpPr>
          <p:nvPr/>
        </p:nvCxnSpPr>
        <p:spPr>
          <a:xfrm>
            <a:off x="5318434" y="4877133"/>
            <a:ext cx="0" cy="1612610"/>
          </a:xfrm>
          <a:prstGeom prst="line">
            <a:avLst/>
          </a:prstGeom>
          <a:ln w="15875">
            <a:gradFill>
              <a:gsLst>
                <a:gs pos="0">
                  <a:srgbClr val="6AE6ED"/>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68A161C-084E-FB9A-1DEB-A495BF25A501}"/>
              </a:ext>
              <a:ext uri="{C183D7F6-B498-43B3-948B-1728B52AA6E4}">
                <adec:decorative xmlns:adec="http://schemas.microsoft.com/office/drawing/2017/decorative" val="1"/>
              </a:ext>
            </a:extLst>
          </p:cNvPr>
          <p:cNvCxnSpPr>
            <a:cxnSpLocks/>
          </p:cNvCxnSpPr>
          <p:nvPr/>
        </p:nvCxnSpPr>
        <p:spPr>
          <a:xfrm>
            <a:off x="8512084" y="4893848"/>
            <a:ext cx="0" cy="1592518"/>
          </a:xfrm>
          <a:prstGeom prst="line">
            <a:avLst/>
          </a:prstGeom>
          <a:ln w="15875">
            <a:gradFill>
              <a:gsLst>
                <a:gs pos="0">
                  <a:srgbClr val="6AE6ED"/>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E1DCCBC-B667-FCE6-400C-AB5FEF7DFA5A}"/>
              </a:ext>
              <a:ext uri="{C183D7F6-B498-43B3-948B-1728B52AA6E4}">
                <adec:decorative xmlns:adec="http://schemas.microsoft.com/office/drawing/2017/decorative" val="1"/>
              </a:ext>
            </a:extLst>
          </p:cNvPr>
          <p:cNvCxnSpPr>
            <a:cxnSpLocks/>
          </p:cNvCxnSpPr>
          <p:nvPr/>
        </p:nvCxnSpPr>
        <p:spPr>
          <a:xfrm>
            <a:off x="8147789" y="4596379"/>
            <a:ext cx="3339964" cy="0"/>
          </a:xfrm>
          <a:prstGeom prst="straightConnector1">
            <a:avLst/>
          </a:prstGeom>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0101ADB-EB49-75C1-CDD0-07726A3A9009}"/>
              </a:ext>
            </a:extLst>
          </p:cNvPr>
          <p:cNvSpPr txBox="1"/>
          <p:nvPr/>
        </p:nvSpPr>
        <p:spPr>
          <a:xfrm>
            <a:off x="9017502" y="4910029"/>
            <a:ext cx="2045879" cy="307777"/>
          </a:xfrm>
          <a:prstGeom prst="rect">
            <a:avLst/>
          </a:prstGeom>
          <a:noFill/>
        </p:spPr>
        <p:txBody>
          <a:bodyPr wrap="square">
            <a:spAutoFit/>
          </a:bodyPr>
          <a:lstStyle/>
          <a:p>
            <a:pPr defTabSz="932472" fontAlgn="base">
              <a:spcBef>
                <a:spcPct val="0"/>
              </a:spcBef>
              <a:spcAft>
                <a:spcPct val="0"/>
              </a:spcAft>
            </a:pPr>
            <a:r>
              <a:rPr kumimoji="0" lang="en-US" sz="1400" b="1" i="0" u="none" strike="noStrike" kern="1200" cap="none" spc="0" normalizeH="0" baseline="0" noProof="0">
                <a:ln>
                  <a:noFill/>
                </a:ln>
                <a:solidFill>
                  <a:srgbClr val="004778"/>
                </a:solidFill>
                <a:effectLst/>
                <a:uLnTx/>
                <a:uFillTx/>
                <a:latin typeface="Manrope" pitchFamily="2" charset="0"/>
                <a:cs typeface="Segoe Sans Text" pitchFamily="2" charset="0"/>
              </a:rPr>
              <a:t>Subscription Portal.</a:t>
            </a:r>
            <a:endParaRPr lang="en-US" sz="1400" b="1">
              <a:solidFill>
                <a:srgbClr val="004778"/>
              </a:solidFill>
              <a:latin typeface="Manrope" pitchFamily="2" charset="0"/>
              <a:cs typeface="Segoe Sans Text" pitchFamily="2" charset="0"/>
            </a:endParaRPr>
          </a:p>
        </p:txBody>
      </p:sp>
      <p:sp>
        <p:nvSpPr>
          <p:cNvPr id="37" name="Title 7">
            <a:extLst>
              <a:ext uri="{FF2B5EF4-FFF2-40B4-BE49-F238E27FC236}">
                <a16:creationId xmlns:a16="http://schemas.microsoft.com/office/drawing/2014/main" id="{7643ABAF-3168-A1D5-C0A7-443A52F440CD}"/>
              </a:ext>
            </a:extLst>
          </p:cNvPr>
          <p:cNvSpPr txBox="1">
            <a:spLocks/>
          </p:cNvSpPr>
          <p:nvPr/>
        </p:nvSpPr>
        <p:spPr>
          <a:xfrm>
            <a:off x="873332" y="1443305"/>
            <a:ext cx="3727477"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1600" u="sng">
                <a:solidFill>
                  <a:schemeClr val="accent1"/>
                </a:solidFill>
                <a:latin typeface="Manrope SemiBold" pitchFamily="2" charset="0"/>
                <a:cs typeface="Segoe UI Semibold"/>
              </a:rPr>
              <a:t>Situation:</a:t>
            </a:r>
          </a:p>
        </p:txBody>
      </p:sp>
      <p:sp>
        <p:nvSpPr>
          <p:cNvPr id="38" name="Rectangle: Rounded Corners 17">
            <a:extLst>
              <a:ext uri="{FF2B5EF4-FFF2-40B4-BE49-F238E27FC236}">
                <a16:creationId xmlns:a16="http://schemas.microsoft.com/office/drawing/2014/main" id="{BCAA10C2-0FDE-66E9-56E6-BBF0E63CB2AA}"/>
              </a:ext>
            </a:extLst>
          </p:cNvPr>
          <p:cNvSpPr/>
          <p:nvPr/>
        </p:nvSpPr>
        <p:spPr bwMode="auto">
          <a:xfrm>
            <a:off x="4682773" y="1282641"/>
            <a:ext cx="6741073" cy="2981761"/>
          </a:xfrm>
          <a:prstGeom prst="roundRect">
            <a:avLst>
              <a:gd name="adj" fmla="val 7429"/>
            </a:avLst>
          </a:prstGeom>
          <a:solidFill>
            <a:schemeClr val="bg1"/>
          </a:solidFill>
          <a:ln>
            <a:gradFill>
              <a:gsLst>
                <a:gs pos="0">
                  <a:srgbClr val="6D8BED"/>
                </a:gs>
                <a:gs pos="100000">
                  <a:srgbClr val="6AE6ED"/>
                </a:gs>
              </a:gsLst>
              <a:lin ang="5400000" scaled="1"/>
            </a:grad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latin typeface="Manrope" pitchFamily="2" charset="0"/>
              <a:ea typeface="Segoe UI" pitchFamily="34" charset="0"/>
              <a:cs typeface="Segoe Sans Text" pitchFamily="2" charset="0"/>
            </a:endParaRPr>
          </a:p>
        </p:txBody>
      </p:sp>
      <p:sp>
        <p:nvSpPr>
          <p:cNvPr id="39" name="TextBox 38">
            <a:extLst>
              <a:ext uri="{FF2B5EF4-FFF2-40B4-BE49-F238E27FC236}">
                <a16:creationId xmlns:a16="http://schemas.microsoft.com/office/drawing/2014/main" id="{FBCEF99B-4168-2BC0-BBCB-8F6F57BE95FB}"/>
              </a:ext>
            </a:extLst>
          </p:cNvPr>
          <p:cNvSpPr txBox="1"/>
          <p:nvPr/>
        </p:nvSpPr>
        <p:spPr>
          <a:xfrm>
            <a:off x="4887401" y="1409951"/>
            <a:ext cx="6441440" cy="2693045"/>
          </a:xfrm>
          <a:prstGeom prst="rect">
            <a:avLst/>
          </a:prstGeom>
          <a:noFill/>
        </p:spPr>
        <p:txBody>
          <a:bodyPr wrap="square">
            <a:spAutoFit/>
          </a:bodyPr>
          <a:lstStyle/>
          <a:p>
            <a:pPr lvl="0" defTabSz="932472" fontAlgn="base">
              <a:spcBef>
                <a:spcPct val="0"/>
              </a:spcBef>
              <a:spcAft>
                <a:spcPts val="900"/>
              </a:spcAft>
              <a:defRPr/>
            </a:pPr>
            <a:r>
              <a:rPr lang="en-US" sz="1600" b="1" u="sng">
                <a:solidFill>
                  <a:schemeClr val="accent1"/>
                </a:solidFill>
                <a:latin typeface="Manrope" pitchFamily="2" charset="0"/>
                <a:cs typeface="Segoe UI" panose="020B0502040204020203" pitchFamily="34" charset="0"/>
              </a:rPr>
              <a:t>Scenario:</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Contract Creation: </a:t>
            </a:r>
            <a:r>
              <a:rPr lang="en-US" sz="1200">
                <a:solidFill>
                  <a:srgbClr val="381D96"/>
                </a:solidFill>
                <a:latin typeface="Manrope" pitchFamily="2" charset="0"/>
                <a:cs typeface="Segoe UI" panose="020B0502040204020203" pitchFamily="34" charset="0"/>
              </a:rPr>
              <a:t>ABC Software Solutions generates subscription contracts via CRM, including milestone payments for implementation and ongoing support terms.</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Prepayment: </a:t>
            </a:r>
            <a:r>
              <a:rPr lang="en-US" sz="1200">
                <a:solidFill>
                  <a:srgbClr val="381D96"/>
                </a:solidFill>
                <a:latin typeface="Manrope" pitchFamily="2" charset="0"/>
                <a:cs typeface="Segoe UI" panose="020B0502040204020203" pitchFamily="34" charset="0"/>
              </a:rPr>
              <a:t>Upon signing, the customer is billed 50% of the project cost as a retainer.</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Installation Milestone: </a:t>
            </a:r>
            <a:r>
              <a:rPr lang="en-US" sz="1200">
                <a:solidFill>
                  <a:srgbClr val="381D96"/>
                </a:solidFill>
                <a:latin typeface="Manrope" pitchFamily="2" charset="0"/>
                <a:cs typeface="Segoe UI" panose="020B0502040204020203" pitchFamily="34" charset="0"/>
              </a:rPr>
              <a:t>After installation, a 25% invoice is generated.</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UAT Completion</a:t>
            </a:r>
            <a:r>
              <a:rPr lang="en-US" sz="1200">
                <a:solidFill>
                  <a:srgbClr val="381D96"/>
                </a:solidFill>
                <a:latin typeface="Manrope" pitchFamily="2" charset="0"/>
                <a:cs typeface="Segoe UI" panose="020B0502040204020203" pitchFamily="34" charset="0"/>
              </a:rPr>
              <a:t>: Upon UAT approval, the final 25% invoice is issued, transitioning the project to the subscription phase.</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Subscription Activation: </a:t>
            </a:r>
            <a:r>
              <a:rPr lang="en-US" sz="1200">
                <a:solidFill>
                  <a:srgbClr val="381D96"/>
                </a:solidFill>
                <a:latin typeface="Manrope" pitchFamily="2" charset="0"/>
                <a:cs typeface="Segoe UI" panose="020B0502040204020203" pitchFamily="34" charset="0"/>
              </a:rPr>
              <a:t>Monthly recurring billing begins for ongoing updates and support.</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Customer Portal: </a:t>
            </a:r>
            <a:r>
              <a:rPr lang="en-US" sz="1200">
                <a:solidFill>
                  <a:srgbClr val="381D96"/>
                </a:solidFill>
                <a:latin typeface="Manrope" pitchFamily="2" charset="0"/>
                <a:cs typeface="Segoe UI" panose="020B0502040204020203" pitchFamily="34" charset="0"/>
              </a:rPr>
              <a:t>Clients manage billing and subscriptions through a self-serve portal.</a:t>
            </a:r>
          </a:p>
        </p:txBody>
      </p:sp>
      <p:sp>
        <p:nvSpPr>
          <p:cNvPr id="40" name="TextBox 39">
            <a:extLst>
              <a:ext uri="{FF2B5EF4-FFF2-40B4-BE49-F238E27FC236}">
                <a16:creationId xmlns:a16="http://schemas.microsoft.com/office/drawing/2014/main" id="{27E61FBC-4FE4-7C96-6F7F-F0020BD87FF7}"/>
              </a:ext>
            </a:extLst>
          </p:cNvPr>
          <p:cNvSpPr txBox="1"/>
          <p:nvPr/>
        </p:nvSpPr>
        <p:spPr>
          <a:xfrm>
            <a:off x="786286" y="1775086"/>
            <a:ext cx="3615662" cy="1754326"/>
          </a:xfrm>
          <a:prstGeom prst="rect">
            <a:avLst/>
          </a:prstGeom>
          <a:noFill/>
        </p:spPr>
        <p:txBody>
          <a:bodyPr wrap="square">
            <a:spAutoFit/>
          </a:bodyPr>
          <a:lstStyle/>
          <a:p>
            <a:pPr lvl="0" defTabSz="932472" fontAlgn="base">
              <a:spcBef>
                <a:spcPct val="0"/>
              </a:spcBef>
              <a:spcAft>
                <a:spcPts val="900"/>
              </a:spcAft>
              <a:defRPr/>
            </a:pPr>
            <a:r>
              <a:rPr lang="en-US" sz="1200">
                <a:solidFill>
                  <a:srgbClr val="1A3660"/>
                </a:solidFill>
                <a:latin typeface="Manrope" pitchFamily="2" charset="0"/>
                <a:cs typeface="Segoe UI" panose="020B0502040204020203" pitchFamily="34" charset="0"/>
              </a:rPr>
              <a:t>ABC Software Solutions is a project-based company that sells customized software solutions and their implementation services to other businesses. These services include the initial software deployment, integration with the client’s existing systems, and ongoing support through a subscription model. Their revenue is deferred based on the completion of each milestone. </a:t>
            </a:r>
          </a:p>
        </p:txBody>
      </p:sp>
    </p:spTree>
    <p:extLst>
      <p:ext uri="{BB962C8B-B14F-4D97-AF65-F5344CB8AC3E}">
        <p14:creationId xmlns:p14="http://schemas.microsoft.com/office/powerpoint/2010/main" val="384150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35" presetClass="path" presetSubtype="0" decel="100000" fill="hold" grpId="1" nodeType="withEffect">
                                  <p:stCondLst>
                                    <p:cond delay="100"/>
                                  </p:stCondLst>
                                  <p:childTnLst>
                                    <p:animMotion origin="layout" path="M -2.08333E-7 4.07407E-6 L -2.08333E-7 0.02615 " pathEditMode="relative" rAng="0" ptsTypes="AA">
                                      <p:cBhvr>
                                        <p:cTn id="9" dur="500" spd="-100000" fill="hold"/>
                                        <p:tgtEl>
                                          <p:spTgt spid="23"/>
                                        </p:tgtEl>
                                        <p:attrNameLst>
                                          <p:attrName>ppt_x</p:attrName>
                                          <p:attrName>ppt_y</p:attrName>
                                        </p:attrNameLst>
                                      </p:cBhvr>
                                      <p:rCtr x="0" y="1296"/>
                                    </p:animMotion>
                                  </p:childTnLst>
                                </p:cTn>
                              </p:par>
                              <p:par>
                                <p:cTn id="10" presetID="22" presetClass="entr" presetSubtype="8" fill="hold" nodeType="withEffect">
                                  <p:stCondLst>
                                    <p:cond delay="10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10" presetClass="entr" presetSubtype="0" fill="hold" nodeType="withEffect">
                                  <p:stCondLst>
                                    <p:cond delay="6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60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6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22" presetClass="entr" presetSubtype="8" fill="hold" nodeType="withEffect">
                                  <p:stCondLst>
                                    <p:cond delay="10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7275A9-D61A-4598-B018-126DD02ECE29}"/>
              </a:ext>
            </a:extLst>
          </p:cNvPr>
          <p:cNvSpPr>
            <a:spLocks noGrp="1"/>
          </p:cNvSpPr>
          <p:nvPr>
            <p:ph type="title"/>
          </p:nvPr>
        </p:nvSpPr>
        <p:spPr>
          <a:xfrm>
            <a:off x="310101" y="730885"/>
            <a:ext cx="11441927" cy="795497"/>
          </a:xfrm>
        </p:spPr>
        <p:txBody>
          <a:bodyPr>
            <a:normAutofit/>
          </a:bodyPr>
          <a:lstStyle/>
          <a:p>
            <a:r>
              <a:rPr lang="en-US" sz="4000" spc="-50">
                <a:ln w="3175">
                  <a:noFill/>
                </a:ln>
                <a:latin typeface="Manrope ExtraBold"/>
                <a:ea typeface="+mj-lt"/>
                <a:cs typeface="Segoe UI Semibold"/>
              </a:rPr>
              <a:t>Key characteristics of subscription economy.</a:t>
            </a:r>
            <a:endParaRPr lang="en-US" sz="4000"/>
          </a:p>
        </p:txBody>
      </p:sp>
      <p:sp>
        <p:nvSpPr>
          <p:cNvPr id="2" name="TextBox 1">
            <a:extLst>
              <a:ext uri="{FF2B5EF4-FFF2-40B4-BE49-F238E27FC236}">
                <a16:creationId xmlns:a16="http://schemas.microsoft.com/office/drawing/2014/main" id="{6EDAD19D-CC1C-432B-A9DE-4AAB097A0097}"/>
              </a:ext>
            </a:extLst>
          </p:cNvPr>
          <p:cNvSpPr txBox="1"/>
          <p:nvPr/>
        </p:nvSpPr>
        <p:spPr>
          <a:xfrm>
            <a:off x="690160" y="3953483"/>
            <a:ext cx="1961600" cy="984885"/>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600">
                <a:solidFill>
                  <a:schemeClr val="accent1"/>
                </a:solidFill>
                <a:latin typeface="Manrope" pitchFamily="2" charset="0"/>
              </a:rPr>
              <a:t>Relying on customer payments and predictable recurring revenue .</a:t>
            </a:r>
            <a:endParaRPr kumimoji="0" lang="en-US" sz="1600" b="0" i="0" u="none" strike="noStrike" kern="1200" cap="none" spc="0" normalizeH="0" baseline="0" noProof="0">
              <a:ln>
                <a:noFill/>
              </a:ln>
              <a:solidFill>
                <a:schemeClr val="accent1"/>
              </a:solidFill>
              <a:effectLst/>
              <a:uLnTx/>
              <a:uFillTx/>
              <a:latin typeface="Manrope" pitchFamily="2" charset="0"/>
            </a:endParaRPr>
          </a:p>
        </p:txBody>
      </p:sp>
      <p:sp>
        <p:nvSpPr>
          <p:cNvPr id="9" name="TextBox 8">
            <a:extLst>
              <a:ext uri="{FF2B5EF4-FFF2-40B4-BE49-F238E27FC236}">
                <a16:creationId xmlns:a16="http://schemas.microsoft.com/office/drawing/2014/main" id="{D0F8BEDC-DD06-4426-A486-82F4CFAA1C2A}"/>
              </a:ext>
            </a:extLst>
          </p:cNvPr>
          <p:cNvSpPr txBox="1">
            <a:spLocks/>
          </p:cNvSpPr>
          <p:nvPr/>
        </p:nvSpPr>
        <p:spPr>
          <a:xfrm>
            <a:off x="3526225" y="3953483"/>
            <a:ext cx="2429856" cy="738664"/>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600">
                <a:solidFill>
                  <a:schemeClr val="accent1"/>
                </a:solidFill>
                <a:latin typeface="Manrope" pitchFamily="2" charset="0"/>
              </a:rPr>
              <a:t>Addressing customer churn with seamless payments.</a:t>
            </a:r>
            <a:endParaRPr kumimoji="0" lang="en-US" sz="1600" b="0" i="0" u="none" strike="noStrike" kern="1200" cap="none" spc="0" normalizeH="0" baseline="0" noProof="0">
              <a:ln>
                <a:noFill/>
              </a:ln>
              <a:solidFill>
                <a:schemeClr val="accent1"/>
              </a:solidFill>
              <a:effectLst/>
              <a:uLnTx/>
              <a:uFillTx/>
              <a:latin typeface="Manrope" pitchFamily="2" charset="0"/>
            </a:endParaRPr>
          </a:p>
        </p:txBody>
      </p:sp>
      <p:sp>
        <p:nvSpPr>
          <p:cNvPr id="10" name="TextBox 9">
            <a:extLst>
              <a:ext uri="{FF2B5EF4-FFF2-40B4-BE49-F238E27FC236}">
                <a16:creationId xmlns:a16="http://schemas.microsoft.com/office/drawing/2014/main" id="{15489E6F-3AC8-4C09-87BD-BFA8EE06A507}"/>
              </a:ext>
            </a:extLst>
          </p:cNvPr>
          <p:cNvSpPr txBox="1">
            <a:spLocks/>
          </p:cNvSpPr>
          <p:nvPr/>
        </p:nvSpPr>
        <p:spPr>
          <a:xfrm>
            <a:off x="6362290" y="3953483"/>
            <a:ext cx="2154693" cy="984885"/>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600">
                <a:solidFill>
                  <a:schemeClr val="accent1"/>
                </a:solidFill>
                <a:latin typeface="Manrope" pitchFamily="2" charset="0"/>
              </a:rPr>
              <a:t>Provide ongoing value to consumers with regular updates and new features.</a:t>
            </a:r>
            <a:endParaRPr kumimoji="0" lang="en-US" sz="1600" b="0" i="0" u="none" strike="noStrike" kern="1200" cap="none" spc="0" normalizeH="0" baseline="0" noProof="0">
              <a:ln>
                <a:noFill/>
              </a:ln>
              <a:solidFill>
                <a:schemeClr val="accent1"/>
              </a:solidFill>
              <a:effectLst/>
              <a:uLnTx/>
              <a:uFillTx/>
              <a:latin typeface="Manrope" pitchFamily="2" charset="0"/>
            </a:endParaRPr>
          </a:p>
        </p:txBody>
      </p:sp>
      <p:sp>
        <p:nvSpPr>
          <p:cNvPr id="11" name="TextBox 10">
            <a:extLst>
              <a:ext uri="{FF2B5EF4-FFF2-40B4-BE49-F238E27FC236}">
                <a16:creationId xmlns:a16="http://schemas.microsoft.com/office/drawing/2014/main" id="{65F1687A-F093-426C-803A-DD15677F52A5}"/>
              </a:ext>
            </a:extLst>
          </p:cNvPr>
          <p:cNvSpPr txBox="1">
            <a:spLocks/>
          </p:cNvSpPr>
          <p:nvPr/>
        </p:nvSpPr>
        <p:spPr>
          <a:xfrm>
            <a:off x="9166823" y="3953483"/>
            <a:ext cx="2369367" cy="738664"/>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600">
                <a:solidFill>
                  <a:schemeClr val="accent1"/>
                </a:solidFill>
                <a:latin typeface="Manrope" pitchFamily="2" charset="0"/>
              </a:rPr>
              <a:t>Focus on customer engagement and satisfaction </a:t>
            </a:r>
          </a:p>
        </p:txBody>
      </p:sp>
      <p:sp>
        <p:nvSpPr>
          <p:cNvPr id="3" name="TextBox 2">
            <a:extLst>
              <a:ext uri="{FF2B5EF4-FFF2-40B4-BE49-F238E27FC236}">
                <a16:creationId xmlns:a16="http://schemas.microsoft.com/office/drawing/2014/main" id="{8B662432-6685-755C-2AA3-BED26A218AAC}"/>
              </a:ext>
            </a:extLst>
          </p:cNvPr>
          <p:cNvSpPr txBox="1"/>
          <p:nvPr/>
        </p:nvSpPr>
        <p:spPr>
          <a:xfrm>
            <a:off x="658629" y="3170179"/>
            <a:ext cx="2147633" cy="61555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2000" b="1">
                <a:solidFill>
                  <a:srgbClr val="214792"/>
                </a:solidFill>
                <a:latin typeface="Manrope" pitchFamily="2" charset="0"/>
              </a:rPr>
              <a:t>Recurring Revenue model.</a:t>
            </a:r>
            <a:endParaRPr kumimoji="0" lang="en-US" sz="2000" b="1" i="0" u="none" strike="noStrike" kern="1200" cap="none" spc="0" normalizeH="0" baseline="0" noProof="0">
              <a:ln>
                <a:noFill/>
              </a:ln>
              <a:solidFill>
                <a:srgbClr val="214792"/>
              </a:solidFill>
              <a:effectLst/>
              <a:uLnTx/>
              <a:uFillTx/>
              <a:latin typeface="Manrope" pitchFamily="2" charset="0"/>
            </a:endParaRPr>
          </a:p>
        </p:txBody>
      </p:sp>
      <p:sp>
        <p:nvSpPr>
          <p:cNvPr id="4" name="TextBox 3">
            <a:extLst>
              <a:ext uri="{FF2B5EF4-FFF2-40B4-BE49-F238E27FC236}">
                <a16:creationId xmlns:a16="http://schemas.microsoft.com/office/drawing/2014/main" id="{4940DA98-EAB4-9AC9-4FC7-1ED61931D4C4}"/>
              </a:ext>
            </a:extLst>
          </p:cNvPr>
          <p:cNvSpPr txBox="1"/>
          <p:nvPr/>
        </p:nvSpPr>
        <p:spPr>
          <a:xfrm>
            <a:off x="6326455" y="3191624"/>
            <a:ext cx="2177465" cy="61555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14792"/>
                </a:solidFill>
                <a:effectLst/>
                <a:uLnTx/>
                <a:uFillTx/>
                <a:latin typeface="Manrope" pitchFamily="2" charset="0"/>
              </a:rPr>
              <a:t>Continuous </a:t>
            </a:r>
          </a:p>
          <a:p>
            <a:pPr marL="0" marR="0" lvl="0" indent="0"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14792"/>
                </a:solidFill>
                <a:effectLst/>
                <a:uLnTx/>
                <a:uFillTx/>
                <a:latin typeface="Manrope" pitchFamily="2" charset="0"/>
              </a:rPr>
              <a:t>value </a:t>
            </a:r>
            <a:r>
              <a:rPr lang="en-US" sz="2000" b="1">
                <a:solidFill>
                  <a:srgbClr val="214792"/>
                </a:solidFill>
                <a:latin typeface="Manrope" pitchFamily="2" charset="0"/>
              </a:rPr>
              <a:t>d</a:t>
            </a:r>
            <a:r>
              <a:rPr kumimoji="0" lang="en-US" sz="2000" b="1" i="0" u="none" strike="noStrike" kern="1200" cap="none" spc="0" normalizeH="0" baseline="0" noProof="0" err="1">
                <a:ln>
                  <a:noFill/>
                </a:ln>
                <a:solidFill>
                  <a:srgbClr val="214792"/>
                </a:solidFill>
                <a:effectLst/>
                <a:uLnTx/>
                <a:uFillTx/>
                <a:latin typeface="Manrope" pitchFamily="2" charset="0"/>
              </a:rPr>
              <a:t>elivery</a:t>
            </a:r>
            <a:r>
              <a:rPr kumimoji="0" lang="en-US" sz="2000" b="1" i="0" u="none" strike="noStrike" kern="1200" cap="none" spc="0" normalizeH="0" baseline="0" noProof="0">
                <a:ln>
                  <a:noFill/>
                </a:ln>
                <a:solidFill>
                  <a:srgbClr val="214792"/>
                </a:solidFill>
                <a:effectLst/>
                <a:uLnTx/>
                <a:uFillTx/>
                <a:latin typeface="Manrope" pitchFamily="2" charset="0"/>
              </a:rPr>
              <a:t>.</a:t>
            </a:r>
          </a:p>
        </p:txBody>
      </p:sp>
      <p:sp>
        <p:nvSpPr>
          <p:cNvPr id="5" name="TextBox 4">
            <a:extLst>
              <a:ext uri="{FF2B5EF4-FFF2-40B4-BE49-F238E27FC236}">
                <a16:creationId xmlns:a16="http://schemas.microsoft.com/office/drawing/2014/main" id="{B3BA3522-AA72-2478-F6CA-56384B5295A4}"/>
              </a:ext>
            </a:extLst>
          </p:cNvPr>
          <p:cNvSpPr txBox="1"/>
          <p:nvPr/>
        </p:nvSpPr>
        <p:spPr>
          <a:xfrm>
            <a:off x="9166823" y="3188717"/>
            <a:ext cx="2158674" cy="61555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2000" b="1">
                <a:solidFill>
                  <a:srgbClr val="214792"/>
                </a:solidFill>
                <a:latin typeface="Manrope" pitchFamily="2" charset="0"/>
              </a:rPr>
              <a:t>Customer centric focus.</a:t>
            </a:r>
            <a:endParaRPr kumimoji="0" lang="en-US" sz="2000" b="1" i="0" u="none" strike="noStrike" kern="1200" cap="none" spc="0" normalizeH="0" baseline="0" noProof="0">
              <a:ln>
                <a:noFill/>
              </a:ln>
              <a:solidFill>
                <a:srgbClr val="214792"/>
              </a:solidFill>
              <a:effectLst/>
              <a:uLnTx/>
              <a:uFillTx/>
              <a:latin typeface="Manrope" pitchFamily="2" charset="0"/>
            </a:endParaRPr>
          </a:p>
        </p:txBody>
      </p:sp>
      <p:sp>
        <p:nvSpPr>
          <p:cNvPr id="6" name="TextBox 5">
            <a:extLst>
              <a:ext uri="{FF2B5EF4-FFF2-40B4-BE49-F238E27FC236}">
                <a16:creationId xmlns:a16="http://schemas.microsoft.com/office/drawing/2014/main" id="{68BB6BB9-81DD-67CF-E7FD-82118C4E207F}"/>
              </a:ext>
            </a:extLst>
          </p:cNvPr>
          <p:cNvSpPr txBox="1"/>
          <p:nvPr/>
        </p:nvSpPr>
        <p:spPr>
          <a:xfrm>
            <a:off x="3524938" y="3188717"/>
            <a:ext cx="2369368" cy="61555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14792"/>
                </a:solidFill>
                <a:effectLst/>
                <a:uLnTx/>
                <a:uFillTx/>
                <a:latin typeface="Manrope" pitchFamily="2" charset="0"/>
              </a:rPr>
              <a:t>Payment portal </a:t>
            </a:r>
            <a:r>
              <a:rPr lang="en-US" sz="2000" b="1">
                <a:solidFill>
                  <a:srgbClr val="214792"/>
                </a:solidFill>
                <a:latin typeface="Manrope" pitchFamily="2" charset="0"/>
              </a:rPr>
              <a:t>e</a:t>
            </a:r>
            <a:r>
              <a:rPr kumimoji="0" lang="en-US" sz="2000" b="1" i="0" u="none" strike="noStrike" kern="1200" cap="none" spc="0" normalizeH="0" baseline="0" noProof="0" err="1">
                <a:ln>
                  <a:noFill/>
                </a:ln>
                <a:solidFill>
                  <a:srgbClr val="214792"/>
                </a:solidFill>
                <a:effectLst/>
                <a:uLnTx/>
                <a:uFillTx/>
                <a:latin typeface="Manrope" pitchFamily="2" charset="0"/>
              </a:rPr>
              <a:t>xperience</a:t>
            </a:r>
            <a:r>
              <a:rPr kumimoji="0" lang="en-US" sz="2000" b="1" i="0" u="none" strike="noStrike" kern="1200" cap="none" spc="0" normalizeH="0" baseline="0" noProof="0">
                <a:ln>
                  <a:noFill/>
                </a:ln>
                <a:solidFill>
                  <a:srgbClr val="214792"/>
                </a:solidFill>
                <a:effectLst/>
                <a:uLnTx/>
                <a:uFillTx/>
                <a:latin typeface="Manrope" pitchFamily="2" charset="0"/>
              </a:rPr>
              <a:t>.</a:t>
            </a:r>
          </a:p>
        </p:txBody>
      </p:sp>
      <p:cxnSp>
        <p:nvCxnSpPr>
          <p:cNvPr id="8" name="Straight Connector 7">
            <a:extLst>
              <a:ext uri="{FF2B5EF4-FFF2-40B4-BE49-F238E27FC236}">
                <a16:creationId xmlns:a16="http://schemas.microsoft.com/office/drawing/2014/main" id="{183504B9-03A1-1268-93F3-EDE56341E260}"/>
              </a:ext>
              <a:ext uri="{C183D7F6-B498-43B3-948B-1728B52AA6E4}">
                <adec:decorative xmlns:adec="http://schemas.microsoft.com/office/drawing/2017/decorative" val="1"/>
              </a:ext>
            </a:extLst>
          </p:cNvPr>
          <p:cNvCxnSpPr>
            <a:cxnSpLocks/>
          </p:cNvCxnSpPr>
          <p:nvPr/>
        </p:nvCxnSpPr>
        <p:spPr>
          <a:xfrm>
            <a:off x="3077927" y="2468880"/>
            <a:ext cx="0" cy="2359152"/>
          </a:xfrm>
          <a:prstGeom prst="line">
            <a:avLst/>
          </a:prstGeom>
          <a:ln w="12700">
            <a:gradFill>
              <a:gsLst>
                <a:gs pos="0">
                  <a:schemeClr val="accent2"/>
                </a:gs>
                <a:gs pos="100000">
                  <a:schemeClr val="accent5"/>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AB670E-EE68-A21D-6B3E-212F38E6AD85}"/>
              </a:ext>
              <a:ext uri="{C183D7F6-B498-43B3-948B-1728B52AA6E4}">
                <adec:decorative xmlns:adec="http://schemas.microsoft.com/office/drawing/2017/decorative" val="1"/>
              </a:ext>
            </a:extLst>
          </p:cNvPr>
          <p:cNvCxnSpPr>
            <a:cxnSpLocks/>
          </p:cNvCxnSpPr>
          <p:nvPr/>
        </p:nvCxnSpPr>
        <p:spPr>
          <a:xfrm>
            <a:off x="5860316" y="2547257"/>
            <a:ext cx="0" cy="2354272"/>
          </a:xfrm>
          <a:prstGeom prst="line">
            <a:avLst/>
          </a:prstGeom>
          <a:ln w="12700">
            <a:gradFill>
              <a:gsLst>
                <a:gs pos="0">
                  <a:schemeClr val="accent2"/>
                </a:gs>
                <a:gs pos="100000">
                  <a:schemeClr val="accent5"/>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910AAE-AE1C-9948-81D7-66988C414328}"/>
              </a:ext>
              <a:ext uri="{C183D7F6-B498-43B3-948B-1728B52AA6E4}">
                <adec:decorative xmlns:adec="http://schemas.microsoft.com/office/drawing/2017/decorative" val="1"/>
              </a:ext>
            </a:extLst>
          </p:cNvPr>
          <p:cNvCxnSpPr>
            <a:cxnSpLocks/>
          </p:cNvCxnSpPr>
          <p:nvPr/>
        </p:nvCxnSpPr>
        <p:spPr>
          <a:xfrm>
            <a:off x="8851710" y="2547257"/>
            <a:ext cx="0" cy="2354272"/>
          </a:xfrm>
          <a:prstGeom prst="line">
            <a:avLst/>
          </a:prstGeom>
          <a:ln w="12700">
            <a:gradFill>
              <a:gsLst>
                <a:gs pos="0">
                  <a:schemeClr val="accent2"/>
                </a:gs>
                <a:gs pos="100000">
                  <a:schemeClr val="accent5"/>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Graphic 33">
            <a:extLst>
              <a:ext uri="{FF2B5EF4-FFF2-40B4-BE49-F238E27FC236}">
                <a16:creationId xmlns:a16="http://schemas.microsoft.com/office/drawing/2014/main" id="{01110670-DFED-77FD-24D3-16EBFF01CEF7}"/>
              </a:ext>
            </a:extLst>
          </p:cNvPr>
          <p:cNvSpPr/>
          <p:nvPr/>
        </p:nvSpPr>
        <p:spPr>
          <a:xfrm>
            <a:off x="9199821" y="2618002"/>
            <a:ext cx="361236" cy="343602"/>
          </a:xfrm>
          <a:custGeom>
            <a:avLst/>
            <a:gdLst>
              <a:gd name="connsiteX0" fmla="*/ 187587 w 361236"/>
              <a:gd name="connsiteY0" fmla="*/ 2961 h 343602"/>
              <a:gd name="connsiteX1" fmla="*/ 190400 w 361236"/>
              <a:gd name="connsiteY1" fmla="*/ 131 h 343602"/>
              <a:gd name="connsiteX2" fmla="*/ 239199 w 361236"/>
              <a:gd name="connsiteY2" fmla="*/ 131 h 343602"/>
              <a:gd name="connsiteX3" fmla="*/ 239875 w 361236"/>
              <a:gd name="connsiteY3" fmla="*/ 115 h 343602"/>
              <a:gd name="connsiteX4" fmla="*/ 249574 w 361236"/>
              <a:gd name="connsiteY4" fmla="*/ 115 h 343602"/>
              <a:gd name="connsiteX5" fmla="*/ 250252 w 361236"/>
              <a:gd name="connsiteY5" fmla="*/ 131 h 343602"/>
              <a:gd name="connsiteX6" fmla="*/ 250981 w 361236"/>
              <a:gd name="connsiteY6" fmla="*/ 131 h 343602"/>
              <a:gd name="connsiteX7" fmla="*/ 281578 w 361236"/>
              <a:gd name="connsiteY7" fmla="*/ 6824 h 343602"/>
              <a:gd name="connsiteX8" fmla="*/ 282326 w 361236"/>
              <a:gd name="connsiteY8" fmla="*/ 7144 h 343602"/>
              <a:gd name="connsiteX9" fmla="*/ 326899 w 361236"/>
              <a:gd name="connsiteY9" fmla="*/ 41861 h 343602"/>
              <a:gd name="connsiteX10" fmla="*/ 342231 w 361236"/>
              <a:gd name="connsiteY10" fmla="*/ 124693 h 343602"/>
              <a:gd name="connsiteX11" fmla="*/ 279716 w 361236"/>
              <a:gd name="connsiteY11" fmla="*/ 63017 h 343602"/>
              <a:gd name="connsiteX12" fmla="*/ 269683 w 361236"/>
              <a:gd name="connsiteY12" fmla="*/ 58901 h 343602"/>
              <a:gd name="connsiteX13" fmla="*/ 179294 w 361236"/>
              <a:gd name="connsiteY13" fmla="*/ 58901 h 343602"/>
              <a:gd name="connsiteX14" fmla="*/ 178709 w 361236"/>
              <a:gd name="connsiteY14" fmla="*/ 58912 h 343602"/>
              <a:gd name="connsiteX15" fmla="*/ 170665 w 361236"/>
              <a:gd name="connsiteY15" fmla="*/ 61800 h 343602"/>
              <a:gd name="connsiteX16" fmla="*/ 134765 w 361236"/>
              <a:gd name="connsiteY16" fmla="*/ 89000 h 343602"/>
              <a:gd name="connsiteX17" fmla="*/ 131582 w 361236"/>
              <a:gd name="connsiteY17" fmla="*/ 90941 h 343602"/>
              <a:gd name="connsiteX18" fmla="*/ 108898 w 361236"/>
              <a:gd name="connsiteY18" fmla="*/ 85499 h 343602"/>
              <a:gd name="connsiteX19" fmla="*/ 106954 w 361236"/>
              <a:gd name="connsiteY19" fmla="*/ 82349 h 343602"/>
              <a:gd name="connsiteX20" fmla="*/ 112355 w 361236"/>
              <a:gd name="connsiteY20" fmla="*/ 59960 h 343602"/>
              <a:gd name="connsiteX21" fmla="*/ 187587 w 361236"/>
              <a:gd name="connsiteY21" fmla="*/ 2961 h 343602"/>
              <a:gd name="connsiteX22" fmla="*/ 93557 w 361236"/>
              <a:gd name="connsiteY22" fmla="*/ 213909 h 343602"/>
              <a:gd name="connsiteX23" fmla="*/ 93305 w 361236"/>
              <a:gd name="connsiteY23" fmla="*/ 214159 h 343602"/>
              <a:gd name="connsiteX24" fmla="*/ 74748 w 361236"/>
              <a:gd name="connsiteY24" fmla="*/ 232596 h 343602"/>
              <a:gd name="connsiteX25" fmla="*/ 74505 w 361236"/>
              <a:gd name="connsiteY25" fmla="*/ 232839 h 343602"/>
              <a:gd name="connsiteX26" fmla="*/ 50467 w 361236"/>
              <a:gd name="connsiteY26" fmla="*/ 232596 h 343602"/>
              <a:gd name="connsiteX27" fmla="*/ 50467 w 361236"/>
              <a:gd name="connsiteY27" fmla="*/ 208461 h 343602"/>
              <a:gd name="connsiteX28" fmla="*/ 69023 w 361236"/>
              <a:gd name="connsiteY28" fmla="*/ 190023 h 343602"/>
              <a:gd name="connsiteX29" fmla="*/ 93313 w 361236"/>
              <a:gd name="connsiteY29" fmla="*/ 190023 h 343602"/>
              <a:gd name="connsiteX30" fmla="*/ 93557 w 361236"/>
              <a:gd name="connsiteY30" fmla="*/ 213909 h 343602"/>
              <a:gd name="connsiteX31" fmla="*/ 88018 w 361236"/>
              <a:gd name="connsiteY31" fmla="*/ 246270 h 343602"/>
              <a:gd name="connsiteX32" fmla="*/ 88262 w 361236"/>
              <a:gd name="connsiteY32" fmla="*/ 270158 h 343602"/>
              <a:gd name="connsiteX33" fmla="*/ 112552 w 361236"/>
              <a:gd name="connsiteY33" fmla="*/ 270158 h 343602"/>
              <a:gd name="connsiteX34" fmla="*/ 131108 w 361236"/>
              <a:gd name="connsiteY34" fmla="*/ 251720 h 343602"/>
              <a:gd name="connsiteX35" fmla="*/ 131108 w 361236"/>
              <a:gd name="connsiteY35" fmla="*/ 227585 h 343602"/>
              <a:gd name="connsiteX36" fmla="*/ 128449 w 361236"/>
              <a:gd name="connsiteY36" fmla="*/ 225421 h 343602"/>
              <a:gd name="connsiteX37" fmla="*/ 107070 w 361236"/>
              <a:gd name="connsiteY37" fmla="*/ 227340 h 343602"/>
              <a:gd name="connsiteX38" fmla="*/ 106826 w 361236"/>
              <a:gd name="connsiteY38" fmla="*/ 227584 h 343602"/>
              <a:gd name="connsiteX39" fmla="*/ 88270 w 361236"/>
              <a:gd name="connsiteY39" fmla="*/ 246022 h 343602"/>
              <a:gd name="connsiteX40" fmla="*/ 88018 w 361236"/>
              <a:gd name="connsiteY40" fmla="*/ 246270 h 343602"/>
              <a:gd name="connsiteX41" fmla="*/ 47877 w 361236"/>
              <a:gd name="connsiteY41" fmla="*/ 160040 h 343602"/>
              <a:gd name="connsiteX42" fmla="*/ 47877 w 361236"/>
              <a:gd name="connsiteY42" fmla="*/ 184174 h 343602"/>
              <a:gd name="connsiteX43" fmla="*/ 29321 w 361236"/>
              <a:gd name="connsiteY43" fmla="*/ 202613 h 343602"/>
              <a:gd name="connsiteX44" fmla="*/ 5031 w 361236"/>
              <a:gd name="connsiteY44" fmla="*/ 202613 h 343602"/>
              <a:gd name="connsiteX45" fmla="*/ 5031 w 361236"/>
              <a:gd name="connsiteY45" fmla="*/ 178478 h 343602"/>
              <a:gd name="connsiteX46" fmla="*/ 23587 w 361236"/>
              <a:gd name="connsiteY46" fmla="*/ 160040 h 343602"/>
              <a:gd name="connsiteX47" fmla="*/ 47877 w 361236"/>
              <a:gd name="connsiteY47" fmla="*/ 160040 h 343602"/>
              <a:gd name="connsiteX48" fmla="*/ 168912 w 361236"/>
              <a:gd name="connsiteY48" fmla="*/ 265146 h 343602"/>
              <a:gd name="connsiteX49" fmla="*/ 168912 w 361236"/>
              <a:gd name="connsiteY49" fmla="*/ 289281 h 343602"/>
              <a:gd name="connsiteX50" fmla="*/ 150355 w 361236"/>
              <a:gd name="connsiteY50" fmla="*/ 307719 h 343602"/>
              <a:gd name="connsiteX51" fmla="*/ 145774 w 361236"/>
              <a:gd name="connsiteY51" fmla="*/ 310979 h 343602"/>
              <a:gd name="connsiteX52" fmla="*/ 126066 w 361236"/>
              <a:gd name="connsiteY52" fmla="*/ 307719 h 343602"/>
              <a:gd name="connsiteX53" fmla="*/ 122785 w 361236"/>
              <a:gd name="connsiteY53" fmla="*/ 288138 h 343602"/>
              <a:gd name="connsiteX54" fmla="*/ 122809 w 361236"/>
              <a:gd name="connsiteY54" fmla="*/ 288088 h 343602"/>
              <a:gd name="connsiteX55" fmla="*/ 126066 w 361236"/>
              <a:gd name="connsiteY55" fmla="*/ 283585 h 343602"/>
              <a:gd name="connsiteX56" fmla="*/ 144623 w 361236"/>
              <a:gd name="connsiteY56" fmla="*/ 265146 h 343602"/>
              <a:gd name="connsiteX57" fmla="*/ 168912 w 361236"/>
              <a:gd name="connsiteY57" fmla="*/ 265146 h 343602"/>
              <a:gd name="connsiteX58" fmla="*/ 44892 w 361236"/>
              <a:gd name="connsiteY58" fmla="*/ 34752 h 343602"/>
              <a:gd name="connsiteX59" fmla="*/ 142278 w 361236"/>
              <a:gd name="connsiteY59" fmla="*/ 1439 h 343602"/>
              <a:gd name="connsiteX60" fmla="*/ 95099 w 361236"/>
              <a:gd name="connsiteY60" fmla="*/ 37184 h 343602"/>
              <a:gd name="connsiteX61" fmla="*/ 86209 w 361236"/>
              <a:gd name="connsiteY61" fmla="*/ 102868 h 343602"/>
              <a:gd name="connsiteX62" fmla="*/ 152020 w 361236"/>
              <a:gd name="connsiteY62" fmla="*/ 111776 h 343602"/>
              <a:gd name="connsiteX63" fmla="*/ 184095 w 361236"/>
              <a:gd name="connsiteY63" fmla="*/ 87476 h 343602"/>
              <a:gd name="connsiteX64" fmla="*/ 263821 w 361236"/>
              <a:gd name="connsiteY64" fmla="*/ 87476 h 343602"/>
              <a:gd name="connsiteX65" fmla="*/ 330618 w 361236"/>
              <a:gd name="connsiteY65" fmla="*/ 153378 h 343602"/>
              <a:gd name="connsiteX66" fmla="*/ 331302 w 361236"/>
              <a:gd name="connsiteY66" fmla="*/ 154138 h 343602"/>
              <a:gd name="connsiteX67" fmla="*/ 353209 w 361236"/>
              <a:gd name="connsiteY67" fmla="*/ 176046 h 343602"/>
              <a:gd name="connsiteX68" fmla="*/ 353209 w 361236"/>
              <a:gd name="connsiteY68" fmla="*/ 214803 h 343602"/>
              <a:gd name="connsiteX69" fmla="*/ 316344 w 361236"/>
              <a:gd name="connsiteY69" fmla="*/ 216527 h 343602"/>
              <a:gd name="connsiteX70" fmla="*/ 314509 w 361236"/>
              <a:gd name="connsiteY70" fmla="*/ 214692 h 343602"/>
              <a:gd name="connsiteX71" fmla="*/ 313364 w 361236"/>
              <a:gd name="connsiteY71" fmla="*/ 213713 h 343602"/>
              <a:gd name="connsiteX72" fmla="*/ 292547 w 361236"/>
              <a:gd name="connsiteY72" fmla="*/ 192895 h 343602"/>
              <a:gd name="connsiteX73" fmla="*/ 279076 w 361236"/>
              <a:gd name="connsiteY73" fmla="*/ 192895 h 343602"/>
              <a:gd name="connsiteX74" fmla="*/ 279076 w 361236"/>
              <a:gd name="connsiteY74" fmla="*/ 206366 h 343602"/>
              <a:gd name="connsiteX75" fmla="*/ 300982 w 361236"/>
              <a:gd name="connsiteY75" fmla="*/ 228273 h 343602"/>
              <a:gd name="connsiteX76" fmla="*/ 303422 w 361236"/>
              <a:gd name="connsiteY76" fmla="*/ 230546 h 343602"/>
              <a:gd name="connsiteX77" fmla="*/ 304257 w 361236"/>
              <a:gd name="connsiteY77" fmla="*/ 231380 h 343602"/>
              <a:gd name="connsiteX78" fmla="*/ 304257 w 361236"/>
              <a:gd name="connsiteY78" fmla="*/ 258835 h 343602"/>
              <a:gd name="connsiteX79" fmla="*/ 276802 w 361236"/>
              <a:gd name="connsiteY79" fmla="*/ 258835 h 343602"/>
              <a:gd name="connsiteX80" fmla="*/ 273584 w 361236"/>
              <a:gd name="connsiteY80" fmla="*/ 255617 h 343602"/>
              <a:gd name="connsiteX81" fmla="*/ 260114 w 361236"/>
              <a:gd name="connsiteY81" fmla="*/ 255617 h 343602"/>
              <a:gd name="connsiteX82" fmla="*/ 257327 w 361236"/>
              <a:gd name="connsiteY82" fmla="*/ 262538 h 343602"/>
              <a:gd name="connsiteX83" fmla="*/ 260114 w 361236"/>
              <a:gd name="connsiteY83" fmla="*/ 269488 h 343602"/>
              <a:gd name="connsiteX84" fmla="*/ 264362 w 361236"/>
              <a:gd name="connsiteY84" fmla="*/ 273736 h 343602"/>
              <a:gd name="connsiteX85" fmla="*/ 264362 w 361236"/>
              <a:gd name="connsiteY85" fmla="*/ 299130 h 343602"/>
              <a:gd name="connsiteX86" fmla="*/ 238968 w 361236"/>
              <a:gd name="connsiteY86" fmla="*/ 299130 h 343602"/>
              <a:gd name="connsiteX87" fmla="*/ 238947 w 361236"/>
              <a:gd name="connsiteY87" fmla="*/ 299109 h 343602"/>
              <a:gd name="connsiteX88" fmla="*/ 238723 w 361236"/>
              <a:gd name="connsiteY88" fmla="*/ 298882 h 343602"/>
              <a:gd name="connsiteX89" fmla="*/ 234722 w 361236"/>
              <a:gd name="connsiteY89" fmla="*/ 294881 h 343602"/>
              <a:gd name="connsiteX90" fmla="*/ 229861 w 361236"/>
              <a:gd name="connsiteY90" fmla="*/ 292277 h 343602"/>
              <a:gd name="connsiteX91" fmla="*/ 221250 w 361236"/>
              <a:gd name="connsiteY91" fmla="*/ 294881 h 343602"/>
              <a:gd name="connsiteX92" fmla="*/ 221250 w 361236"/>
              <a:gd name="connsiteY92" fmla="*/ 308352 h 343602"/>
              <a:gd name="connsiteX93" fmla="*/ 225411 w 361236"/>
              <a:gd name="connsiteY93" fmla="*/ 312512 h 343602"/>
              <a:gd name="connsiteX94" fmla="*/ 225252 w 361236"/>
              <a:gd name="connsiteY94" fmla="*/ 338241 h 343602"/>
              <a:gd name="connsiteX95" fmla="*/ 199699 w 361236"/>
              <a:gd name="connsiteY95" fmla="*/ 338565 h 343602"/>
              <a:gd name="connsiteX96" fmla="*/ 172425 w 361236"/>
              <a:gd name="connsiteY96" fmla="*/ 312646 h 343602"/>
              <a:gd name="connsiteX97" fmla="*/ 182426 w 361236"/>
              <a:gd name="connsiteY97" fmla="*/ 302709 h 343602"/>
              <a:gd name="connsiteX98" fmla="*/ 182426 w 361236"/>
              <a:gd name="connsiteY98" fmla="*/ 251720 h 343602"/>
              <a:gd name="connsiteX99" fmla="*/ 155217 w 361236"/>
              <a:gd name="connsiteY99" fmla="*/ 241193 h 343602"/>
              <a:gd name="connsiteX100" fmla="*/ 144621 w 361236"/>
              <a:gd name="connsiteY100" fmla="*/ 214159 h 343602"/>
              <a:gd name="connsiteX101" fmla="*/ 117422 w 361236"/>
              <a:gd name="connsiteY101" fmla="*/ 203630 h 343602"/>
              <a:gd name="connsiteX102" fmla="*/ 106826 w 361236"/>
              <a:gd name="connsiteY102" fmla="*/ 176596 h 343602"/>
              <a:gd name="connsiteX103" fmla="*/ 71693 w 361236"/>
              <a:gd name="connsiteY103" fmla="*/ 167281 h 343602"/>
              <a:gd name="connsiteX104" fmla="*/ 61390 w 361236"/>
              <a:gd name="connsiteY104" fmla="*/ 146613 h 343602"/>
              <a:gd name="connsiteX105" fmla="*/ 13505 w 361236"/>
              <a:gd name="connsiteY105" fmla="*/ 143603 h 343602"/>
              <a:gd name="connsiteX106" fmla="*/ 44892 w 361236"/>
              <a:gd name="connsiteY106" fmla="*/ 34752 h 3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61236" h="343602">
                <a:moveTo>
                  <a:pt x="187587" y="2961"/>
                </a:moveTo>
                <a:cubicBezTo>
                  <a:pt x="188665" y="2144"/>
                  <a:pt x="189608" y="1190"/>
                  <a:pt x="190400" y="131"/>
                </a:cubicBezTo>
                <a:lnTo>
                  <a:pt x="239199" y="131"/>
                </a:lnTo>
                <a:cubicBezTo>
                  <a:pt x="239424" y="131"/>
                  <a:pt x="239650" y="126"/>
                  <a:pt x="239875" y="115"/>
                </a:cubicBezTo>
                <a:cubicBezTo>
                  <a:pt x="243114" y="-39"/>
                  <a:pt x="246350" y="-38"/>
                  <a:pt x="249574" y="115"/>
                </a:cubicBezTo>
                <a:cubicBezTo>
                  <a:pt x="249800" y="126"/>
                  <a:pt x="250025" y="131"/>
                  <a:pt x="250252" y="131"/>
                </a:cubicBezTo>
                <a:lnTo>
                  <a:pt x="250981" y="131"/>
                </a:lnTo>
                <a:cubicBezTo>
                  <a:pt x="261935" y="131"/>
                  <a:pt x="272289" y="2532"/>
                  <a:pt x="281578" y="6824"/>
                </a:cubicBezTo>
                <a:cubicBezTo>
                  <a:pt x="281823" y="6938"/>
                  <a:pt x="282073" y="7044"/>
                  <a:pt x="282326" y="7144"/>
                </a:cubicBezTo>
                <a:cubicBezTo>
                  <a:pt x="299805" y="14042"/>
                  <a:pt x="315408" y="25794"/>
                  <a:pt x="326899" y="41861"/>
                </a:cubicBezTo>
                <a:cubicBezTo>
                  <a:pt x="344216" y="66080"/>
                  <a:pt x="349618" y="96444"/>
                  <a:pt x="342231" y="124693"/>
                </a:cubicBezTo>
                <a:lnTo>
                  <a:pt x="279716" y="63017"/>
                </a:lnTo>
                <a:cubicBezTo>
                  <a:pt x="277042" y="60379"/>
                  <a:pt x="273438" y="58901"/>
                  <a:pt x="269683" y="58901"/>
                </a:cubicBezTo>
                <a:lnTo>
                  <a:pt x="179294" y="58901"/>
                </a:lnTo>
                <a:cubicBezTo>
                  <a:pt x="179098" y="58901"/>
                  <a:pt x="178904" y="58905"/>
                  <a:pt x="178709" y="58912"/>
                </a:cubicBezTo>
                <a:cubicBezTo>
                  <a:pt x="175802" y="59031"/>
                  <a:pt x="172993" y="60036"/>
                  <a:pt x="170665" y="61800"/>
                </a:cubicBezTo>
                <a:lnTo>
                  <a:pt x="134765" y="89000"/>
                </a:lnTo>
                <a:cubicBezTo>
                  <a:pt x="133753" y="89766"/>
                  <a:pt x="132686" y="90413"/>
                  <a:pt x="131582" y="90941"/>
                </a:cubicBezTo>
                <a:cubicBezTo>
                  <a:pt x="123855" y="94639"/>
                  <a:pt x="114300" y="92555"/>
                  <a:pt x="108898" y="85499"/>
                </a:cubicBezTo>
                <a:cubicBezTo>
                  <a:pt x="108131" y="84496"/>
                  <a:pt x="107484" y="83440"/>
                  <a:pt x="106954" y="82349"/>
                </a:cubicBezTo>
                <a:cubicBezTo>
                  <a:pt x="103247" y="74706"/>
                  <a:pt x="105310" y="65298"/>
                  <a:pt x="112355" y="59960"/>
                </a:cubicBezTo>
                <a:lnTo>
                  <a:pt x="187587" y="2961"/>
                </a:lnTo>
                <a:close/>
                <a:moveTo>
                  <a:pt x="93557" y="213909"/>
                </a:moveTo>
                <a:lnTo>
                  <a:pt x="93305" y="214159"/>
                </a:lnTo>
                <a:lnTo>
                  <a:pt x="74748" y="232596"/>
                </a:lnTo>
                <a:lnTo>
                  <a:pt x="74505" y="232839"/>
                </a:lnTo>
                <a:cubicBezTo>
                  <a:pt x="67779" y="239257"/>
                  <a:pt x="57091" y="239177"/>
                  <a:pt x="50467" y="232596"/>
                </a:cubicBezTo>
                <a:cubicBezTo>
                  <a:pt x="43759" y="225930"/>
                  <a:pt x="43759" y="215125"/>
                  <a:pt x="50467" y="208461"/>
                </a:cubicBezTo>
                <a:lnTo>
                  <a:pt x="69023" y="190023"/>
                </a:lnTo>
                <a:cubicBezTo>
                  <a:pt x="75731" y="183359"/>
                  <a:pt x="86605" y="183359"/>
                  <a:pt x="93313" y="190023"/>
                </a:cubicBezTo>
                <a:cubicBezTo>
                  <a:pt x="99938" y="196606"/>
                  <a:pt x="100019" y="207229"/>
                  <a:pt x="93557" y="213909"/>
                </a:cubicBezTo>
                <a:close/>
                <a:moveTo>
                  <a:pt x="88018" y="246270"/>
                </a:moveTo>
                <a:cubicBezTo>
                  <a:pt x="81555" y="252952"/>
                  <a:pt x="81637" y="263575"/>
                  <a:pt x="88262" y="270158"/>
                </a:cubicBezTo>
                <a:cubicBezTo>
                  <a:pt x="94969" y="276822"/>
                  <a:pt x="105844" y="276822"/>
                  <a:pt x="112552" y="270158"/>
                </a:cubicBezTo>
                <a:lnTo>
                  <a:pt x="131108" y="251720"/>
                </a:lnTo>
                <a:cubicBezTo>
                  <a:pt x="137815" y="245056"/>
                  <a:pt x="137815" y="234251"/>
                  <a:pt x="131108" y="227585"/>
                </a:cubicBezTo>
                <a:cubicBezTo>
                  <a:pt x="130280" y="226762"/>
                  <a:pt x="129388" y="226042"/>
                  <a:pt x="128449" y="225421"/>
                </a:cubicBezTo>
                <a:cubicBezTo>
                  <a:pt x="121874" y="221086"/>
                  <a:pt x="112954" y="221724"/>
                  <a:pt x="107070" y="227340"/>
                </a:cubicBezTo>
                <a:lnTo>
                  <a:pt x="106826" y="227584"/>
                </a:lnTo>
                <a:lnTo>
                  <a:pt x="88270" y="246022"/>
                </a:lnTo>
                <a:lnTo>
                  <a:pt x="88018" y="246270"/>
                </a:lnTo>
                <a:close/>
                <a:moveTo>
                  <a:pt x="47877" y="160040"/>
                </a:moveTo>
                <a:cubicBezTo>
                  <a:pt x="54584" y="166705"/>
                  <a:pt x="54584" y="177511"/>
                  <a:pt x="47877" y="184174"/>
                </a:cubicBezTo>
                <a:lnTo>
                  <a:pt x="29321" y="202613"/>
                </a:lnTo>
                <a:cubicBezTo>
                  <a:pt x="22613" y="209276"/>
                  <a:pt x="11738" y="209276"/>
                  <a:pt x="5031" y="202613"/>
                </a:cubicBezTo>
                <a:cubicBezTo>
                  <a:pt x="-1677" y="195947"/>
                  <a:pt x="-1677" y="185142"/>
                  <a:pt x="5031" y="178478"/>
                </a:cubicBezTo>
                <a:lnTo>
                  <a:pt x="23587" y="160040"/>
                </a:lnTo>
                <a:cubicBezTo>
                  <a:pt x="30294" y="153376"/>
                  <a:pt x="41169" y="153376"/>
                  <a:pt x="47877" y="160040"/>
                </a:cubicBezTo>
                <a:close/>
                <a:moveTo>
                  <a:pt x="168912" y="265146"/>
                </a:moveTo>
                <a:cubicBezTo>
                  <a:pt x="175620" y="271812"/>
                  <a:pt x="175620" y="282617"/>
                  <a:pt x="168912" y="289281"/>
                </a:cubicBezTo>
                <a:lnTo>
                  <a:pt x="150355" y="307719"/>
                </a:lnTo>
                <a:cubicBezTo>
                  <a:pt x="148980" y="309087"/>
                  <a:pt x="147429" y="310173"/>
                  <a:pt x="145774" y="310979"/>
                </a:cubicBezTo>
                <a:cubicBezTo>
                  <a:pt x="139362" y="314103"/>
                  <a:pt x="131398" y="313017"/>
                  <a:pt x="126066" y="307719"/>
                </a:cubicBezTo>
                <a:cubicBezTo>
                  <a:pt x="120735" y="302421"/>
                  <a:pt x="119641" y="294508"/>
                  <a:pt x="122785" y="288138"/>
                </a:cubicBezTo>
                <a:lnTo>
                  <a:pt x="122809" y="288088"/>
                </a:lnTo>
                <a:cubicBezTo>
                  <a:pt x="123618" y="286463"/>
                  <a:pt x="124704" y="284937"/>
                  <a:pt x="126066" y="283585"/>
                </a:cubicBezTo>
                <a:lnTo>
                  <a:pt x="144623" y="265146"/>
                </a:lnTo>
                <a:cubicBezTo>
                  <a:pt x="151331" y="258483"/>
                  <a:pt x="162205" y="258483"/>
                  <a:pt x="168912" y="265146"/>
                </a:cubicBezTo>
                <a:close/>
                <a:moveTo>
                  <a:pt x="44892" y="34752"/>
                </a:moveTo>
                <a:cubicBezTo>
                  <a:pt x="71479" y="8335"/>
                  <a:pt x="107641" y="-2769"/>
                  <a:pt x="142278" y="1439"/>
                </a:cubicBezTo>
                <a:lnTo>
                  <a:pt x="95099" y="37184"/>
                </a:lnTo>
                <a:cubicBezTo>
                  <a:pt x="74424" y="52848"/>
                  <a:pt x="70442" y="82272"/>
                  <a:pt x="86209" y="102868"/>
                </a:cubicBezTo>
                <a:cubicBezTo>
                  <a:pt x="101941" y="123420"/>
                  <a:pt x="131391" y="127406"/>
                  <a:pt x="152020" y="111776"/>
                </a:cubicBezTo>
                <a:lnTo>
                  <a:pt x="184095" y="87476"/>
                </a:lnTo>
                <a:lnTo>
                  <a:pt x="263821" y="87476"/>
                </a:lnTo>
                <a:lnTo>
                  <a:pt x="330618" y="153378"/>
                </a:lnTo>
                <a:cubicBezTo>
                  <a:pt x="330829" y="153641"/>
                  <a:pt x="331058" y="153894"/>
                  <a:pt x="331302" y="154138"/>
                </a:cubicBezTo>
                <a:lnTo>
                  <a:pt x="353209" y="176046"/>
                </a:lnTo>
                <a:cubicBezTo>
                  <a:pt x="363912" y="186748"/>
                  <a:pt x="363912" y="204101"/>
                  <a:pt x="353209" y="214803"/>
                </a:cubicBezTo>
                <a:cubicBezTo>
                  <a:pt x="343117" y="224896"/>
                  <a:pt x="327111" y="225469"/>
                  <a:pt x="316344" y="216527"/>
                </a:cubicBezTo>
                <a:lnTo>
                  <a:pt x="314509" y="214692"/>
                </a:lnTo>
                <a:cubicBezTo>
                  <a:pt x="314149" y="214332"/>
                  <a:pt x="313766" y="214005"/>
                  <a:pt x="313364" y="213713"/>
                </a:cubicBezTo>
                <a:lnTo>
                  <a:pt x="292547" y="192895"/>
                </a:lnTo>
                <a:cubicBezTo>
                  <a:pt x="288826" y="189175"/>
                  <a:pt x="282795" y="189175"/>
                  <a:pt x="279076" y="192895"/>
                </a:cubicBezTo>
                <a:cubicBezTo>
                  <a:pt x="275356" y="196616"/>
                  <a:pt x="275356" y="202645"/>
                  <a:pt x="279076" y="206366"/>
                </a:cubicBezTo>
                <a:lnTo>
                  <a:pt x="300982" y="228273"/>
                </a:lnTo>
                <a:cubicBezTo>
                  <a:pt x="301774" y="229066"/>
                  <a:pt x="302590" y="229822"/>
                  <a:pt x="303422" y="230546"/>
                </a:cubicBezTo>
                <a:lnTo>
                  <a:pt x="304257" y="231380"/>
                </a:lnTo>
                <a:cubicBezTo>
                  <a:pt x="311839" y="238962"/>
                  <a:pt x="311839" y="251255"/>
                  <a:pt x="304257" y="258835"/>
                </a:cubicBezTo>
                <a:cubicBezTo>
                  <a:pt x="296675" y="266417"/>
                  <a:pt x="284384" y="266417"/>
                  <a:pt x="276802" y="258835"/>
                </a:cubicBezTo>
                <a:lnTo>
                  <a:pt x="273584" y="255617"/>
                </a:lnTo>
                <a:cubicBezTo>
                  <a:pt x="269866" y="251899"/>
                  <a:pt x="263834" y="251899"/>
                  <a:pt x="260114" y="255617"/>
                </a:cubicBezTo>
                <a:cubicBezTo>
                  <a:pt x="258207" y="257524"/>
                  <a:pt x="257277" y="260039"/>
                  <a:pt x="257327" y="262538"/>
                </a:cubicBezTo>
                <a:cubicBezTo>
                  <a:pt x="257270" y="265047"/>
                  <a:pt x="258199" y="267573"/>
                  <a:pt x="260114" y="269488"/>
                </a:cubicBezTo>
                <a:lnTo>
                  <a:pt x="264362" y="273736"/>
                </a:lnTo>
                <a:cubicBezTo>
                  <a:pt x="271374" y="280748"/>
                  <a:pt x="271374" y="292117"/>
                  <a:pt x="264362" y="299130"/>
                </a:cubicBezTo>
                <a:cubicBezTo>
                  <a:pt x="257350" y="306142"/>
                  <a:pt x="245981" y="306142"/>
                  <a:pt x="238968" y="299130"/>
                </a:cubicBezTo>
                <a:lnTo>
                  <a:pt x="238947" y="299109"/>
                </a:lnTo>
                <a:lnTo>
                  <a:pt x="238723" y="298882"/>
                </a:lnTo>
                <a:lnTo>
                  <a:pt x="234722" y="294881"/>
                </a:lnTo>
                <a:cubicBezTo>
                  <a:pt x="233341" y="293500"/>
                  <a:pt x="231642" y="292632"/>
                  <a:pt x="229861" y="292277"/>
                </a:cubicBezTo>
                <a:cubicBezTo>
                  <a:pt x="226843" y="291673"/>
                  <a:pt x="223589" y="292542"/>
                  <a:pt x="221250" y="294881"/>
                </a:cubicBezTo>
                <a:cubicBezTo>
                  <a:pt x="217530" y="298600"/>
                  <a:pt x="217530" y="304631"/>
                  <a:pt x="221250" y="308352"/>
                </a:cubicBezTo>
                <a:lnTo>
                  <a:pt x="225411" y="312512"/>
                </a:lnTo>
                <a:cubicBezTo>
                  <a:pt x="232402" y="319673"/>
                  <a:pt x="232349" y="331145"/>
                  <a:pt x="225252" y="338241"/>
                </a:cubicBezTo>
                <a:cubicBezTo>
                  <a:pt x="218233" y="345261"/>
                  <a:pt x="206896" y="345406"/>
                  <a:pt x="199699" y="338565"/>
                </a:cubicBezTo>
                <a:lnTo>
                  <a:pt x="172425" y="312646"/>
                </a:lnTo>
                <a:lnTo>
                  <a:pt x="182426" y="302709"/>
                </a:lnTo>
                <a:cubicBezTo>
                  <a:pt x="196597" y="288629"/>
                  <a:pt x="196597" y="265800"/>
                  <a:pt x="182426" y="251720"/>
                </a:cubicBezTo>
                <a:cubicBezTo>
                  <a:pt x="174945" y="244288"/>
                  <a:pt x="165013" y="240779"/>
                  <a:pt x="155217" y="241193"/>
                </a:cubicBezTo>
                <a:cubicBezTo>
                  <a:pt x="155632" y="231458"/>
                  <a:pt x="152100" y="221590"/>
                  <a:pt x="144621" y="214159"/>
                </a:cubicBezTo>
                <a:cubicBezTo>
                  <a:pt x="137144" y="206729"/>
                  <a:pt x="127215" y="203219"/>
                  <a:pt x="117422" y="203630"/>
                </a:cubicBezTo>
                <a:cubicBezTo>
                  <a:pt x="117838" y="193897"/>
                  <a:pt x="114306" y="184028"/>
                  <a:pt x="106826" y="176596"/>
                </a:cubicBezTo>
                <a:cubicBezTo>
                  <a:pt x="97309" y="167140"/>
                  <a:pt x="83820" y="164035"/>
                  <a:pt x="71693" y="167281"/>
                </a:cubicBezTo>
                <a:cubicBezTo>
                  <a:pt x="70671" y="159722"/>
                  <a:pt x="67237" y="152424"/>
                  <a:pt x="61390" y="146613"/>
                </a:cubicBezTo>
                <a:cubicBezTo>
                  <a:pt x="48314" y="133621"/>
                  <a:pt x="27740" y="132617"/>
                  <a:pt x="13505" y="143603"/>
                </a:cubicBezTo>
                <a:cubicBezTo>
                  <a:pt x="4709" y="105703"/>
                  <a:pt x="15171" y="64282"/>
                  <a:pt x="44892" y="34752"/>
                </a:cubicBezTo>
                <a:close/>
              </a:path>
            </a:pathLst>
          </a:custGeom>
          <a:gradFill>
            <a:gsLst>
              <a:gs pos="100000">
                <a:schemeClr val="accent2"/>
              </a:gs>
              <a:gs pos="0">
                <a:srgbClr val="214792"/>
              </a:gs>
            </a:gsLst>
            <a:lin ang="2700000" scaled="0"/>
          </a:gradFill>
          <a:ln w="19050" cap="flat">
            <a:noFill/>
            <a:prstDash val="solid"/>
            <a:miter/>
          </a:ln>
        </p:spPr>
        <p:txBody>
          <a:bodyPr rtlCol="0" anchor="ctr"/>
          <a:lstStyle/>
          <a:p>
            <a:endParaRPr lang="en-US"/>
          </a:p>
        </p:txBody>
      </p:sp>
      <p:sp>
        <p:nvSpPr>
          <p:cNvPr id="38" name="Graphic 36">
            <a:extLst>
              <a:ext uri="{FF2B5EF4-FFF2-40B4-BE49-F238E27FC236}">
                <a16:creationId xmlns:a16="http://schemas.microsoft.com/office/drawing/2014/main" id="{CEE1E34C-198A-7AFB-B7B3-669E1152BBDF}"/>
              </a:ext>
            </a:extLst>
          </p:cNvPr>
          <p:cNvSpPr/>
          <p:nvPr/>
        </p:nvSpPr>
        <p:spPr>
          <a:xfrm>
            <a:off x="6280042" y="2589825"/>
            <a:ext cx="342835" cy="399957"/>
          </a:xfrm>
          <a:custGeom>
            <a:avLst/>
            <a:gdLst>
              <a:gd name="connsiteX0" fmla="*/ 171385 w 342835"/>
              <a:gd name="connsiteY0" fmla="*/ 266607 h 399957"/>
              <a:gd name="connsiteX1" fmla="*/ 179310 w 342835"/>
              <a:gd name="connsiteY1" fmla="*/ 228511 h 399957"/>
              <a:gd name="connsiteX2" fmla="*/ 42841 w 342835"/>
              <a:gd name="connsiteY2" fmla="*/ 228511 h 399957"/>
              <a:gd name="connsiteX3" fmla="*/ 0 w 342835"/>
              <a:gd name="connsiteY3" fmla="*/ 271352 h 399957"/>
              <a:gd name="connsiteX4" fmla="*/ 0 w 342835"/>
              <a:gd name="connsiteY4" fmla="*/ 288877 h 399957"/>
              <a:gd name="connsiteX5" fmla="*/ 9722 w 342835"/>
              <a:gd name="connsiteY5" fmla="*/ 319276 h 399957"/>
              <a:gd name="connsiteX6" fmla="*/ 152333 w 342835"/>
              <a:gd name="connsiteY6" fmla="*/ 380932 h 399957"/>
              <a:gd name="connsiteX7" fmla="*/ 213379 w 342835"/>
              <a:gd name="connsiteY7" fmla="*/ 373689 h 399957"/>
              <a:gd name="connsiteX8" fmla="*/ 206782 w 342835"/>
              <a:gd name="connsiteY8" fmla="*/ 340706 h 399957"/>
              <a:gd name="connsiteX9" fmla="*/ 171385 w 342835"/>
              <a:gd name="connsiteY9" fmla="*/ 266607 h 399957"/>
              <a:gd name="connsiteX10" fmla="*/ 247583 w 342835"/>
              <a:gd name="connsiteY10" fmla="*/ 95250 h 399957"/>
              <a:gd name="connsiteX11" fmla="*/ 152333 w 342835"/>
              <a:gd name="connsiteY11" fmla="*/ 0 h 399957"/>
              <a:gd name="connsiteX12" fmla="*/ 57082 w 342835"/>
              <a:gd name="connsiteY12" fmla="*/ 95250 h 399957"/>
              <a:gd name="connsiteX13" fmla="*/ 152333 w 342835"/>
              <a:gd name="connsiteY13" fmla="*/ 190500 h 399957"/>
              <a:gd name="connsiteX14" fmla="*/ 247583 w 342835"/>
              <a:gd name="connsiteY14" fmla="*/ 95250 h 399957"/>
              <a:gd name="connsiteX15" fmla="*/ 342835 w 342835"/>
              <a:gd name="connsiteY15" fmla="*/ 266607 h 399957"/>
              <a:gd name="connsiteX16" fmla="*/ 309242 w 342835"/>
              <a:gd name="connsiteY16" fmla="*/ 329790 h 399957"/>
              <a:gd name="connsiteX17" fmla="*/ 306640 w 342835"/>
              <a:gd name="connsiteY17" fmla="*/ 342807 h 399957"/>
              <a:gd name="connsiteX18" fmla="*/ 226630 w 342835"/>
              <a:gd name="connsiteY18" fmla="*/ 342807 h 399957"/>
              <a:gd name="connsiteX19" fmla="*/ 224026 w 342835"/>
              <a:gd name="connsiteY19" fmla="*/ 329790 h 399957"/>
              <a:gd name="connsiteX20" fmla="*/ 190435 w 342835"/>
              <a:gd name="connsiteY20" fmla="*/ 266607 h 399957"/>
              <a:gd name="connsiteX21" fmla="*/ 266635 w 342835"/>
              <a:gd name="connsiteY21" fmla="*/ 190407 h 399957"/>
              <a:gd name="connsiteX22" fmla="*/ 342835 w 342835"/>
              <a:gd name="connsiteY22" fmla="*/ 266607 h 399957"/>
              <a:gd name="connsiteX23" fmla="*/ 230440 w 342835"/>
              <a:gd name="connsiteY23" fmla="*/ 361857 h 399957"/>
              <a:gd name="connsiteX24" fmla="*/ 233465 w 342835"/>
              <a:gd name="connsiteY24" fmla="*/ 376987 h 399957"/>
              <a:gd name="connsiteX25" fmla="*/ 261486 w 342835"/>
              <a:gd name="connsiteY25" fmla="*/ 399957 h 399957"/>
              <a:gd name="connsiteX26" fmla="*/ 271784 w 342835"/>
              <a:gd name="connsiteY26" fmla="*/ 399957 h 399957"/>
              <a:gd name="connsiteX27" fmla="*/ 299805 w 342835"/>
              <a:gd name="connsiteY27" fmla="*/ 376987 h 399957"/>
              <a:gd name="connsiteX28" fmla="*/ 302830 w 342835"/>
              <a:gd name="connsiteY28" fmla="*/ 361857 h 399957"/>
              <a:gd name="connsiteX29" fmla="*/ 230440 w 342835"/>
              <a:gd name="connsiteY29" fmla="*/ 361857 h 39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835" h="399957">
                <a:moveTo>
                  <a:pt x="171385" y="266607"/>
                </a:moveTo>
                <a:cubicBezTo>
                  <a:pt x="171385" y="253062"/>
                  <a:pt x="174212" y="240177"/>
                  <a:pt x="179310" y="228511"/>
                </a:cubicBezTo>
                <a:lnTo>
                  <a:pt x="42841" y="228511"/>
                </a:lnTo>
                <a:cubicBezTo>
                  <a:pt x="19180" y="228511"/>
                  <a:pt x="0" y="247690"/>
                  <a:pt x="0" y="271352"/>
                </a:cubicBezTo>
                <a:lnTo>
                  <a:pt x="0" y="288877"/>
                </a:lnTo>
                <a:cubicBezTo>
                  <a:pt x="0" y="299775"/>
                  <a:pt x="3399" y="310401"/>
                  <a:pt x="9722" y="319276"/>
                </a:cubicBezTo>
                <a:cubicBezTo>
                  <a:pt x="39101" y="360508"/>
                  <a:pt x="87163" y="380932"/>
                  <a:pt x="152333" y="380932"/>
                </a:cubicBezTo>
                <a:cubicBezTo>
                  <a:pt x="174717" y="380932"/>
                  <a:pt x="195087" y="378522"/>
                  <a:pt x="213379" y="373689"/>
                </a:cubicBezTo>
                <a:lnTo>
                  <a:pt x="206782" y="340706"/>
                </a:lnTo>
                <a:cubicBezTo>
                  <a:pt x="185221" y="323267"/>
                  <a:pt x="171385" y="296556"/>
                  <a:pt x="171385" y="266607"/>
                </a:cubicBezTo>
                <a:close/>
                <a:moveTo>
                  <a:pt x="247583" y="95250"/>
                </a:moveTo>
                <a:cubicBezTo>
                  <a:pt x="247583" y="42645"/>
                  <a:pt x="204938" y="0"/>
                  <a:pt x="152333" y="0"/>
                </a:cubicBezTo>
                <a:cubicBezTo>
                  <a:pt x="99727" y="0"/>
                  <a:pt x="57082" y="42645"/>
                  <a:pt x="57082" y="95250"/>
                </a:cubicBezTo>
                <a:cubicBezTo>
                  <a:pt x="57082" y="147855"/>
                  <a:pt x="99727" y="190500"/>
                  <a:pt x="152333" y="190500"/>
                </a:cubicBezTo>
                <a:cubicBezTo>
                  <a:pt x="204938" y="190500"/>
                  <a:pt x="247583" y="147855"/>
                  <a:pt x="247583" y="95250"/>
                </a:cubicBezTo>
                <a:close/>
                <a:moveTo>
                  <a:pt x="342835" y="266607"/>
                </a:moveTo>
                <a:cubicBezTo>
                  <a:pt x="342835" y="292907"/>
                  <a:pt x="329510" y="316097"/>
                  <a:pt x="309242" y="329790"/>
                </a:cubicBezTo>
                <a:lnTo>
                  <a:pt x="306640" y="342807"/>
                </a:lnTo>
                <a:lnTo>
                  <a:pt x="226630" y="342807"/>
                </a:lnTo>
                <a:lnTo>
                  <a:pt x="224026" y="329790"/>
                </a:lnTo>
                <a:cubicBezTo>
                  <a:pt x="203759" y="316097"/>
                  <a:pt x="190435" y="292907"/>
                  <a:pt x="190435" y="266607"/>
                </a:cubicBezTo>
                <a:cubicBezTo>
                  <a:pt x="190435" y="224524"/>
                  <a:pt x="224550" y="190407"/>
                  <a:pt x="266635" y="190407"/>
                </a:cubicBezTo>
                <a:cubicBezTo>
                  <a:pt x="308718" y="190407"/>
                  <a:pt x="342835" y="224524"/>
                  <a:pt x="342835" y="266607"/>
                </a:cubicBezTo>
                <a:close/>
                <a:moveTo>
                  <a:pt x="230440" y="361857"/>
                </a:moveTo>
                <a:lnTo>
                  <a:pt x="233465" y="376987"/>
                </a:lnTo>
                <a:cubicBezTo>
                  <a:pt x="236138" y="390343"/>
                  <a:pt x="247865" y="399957"/>
                  <a:pt x="261486" y="399957"/>
                </a:cubicBezTo>
                <a:lnTo>
                  <a:pt x="271784" y="399957"/>
                </a:lnTo>
                <a:cubicBezTo>
                  <a:pt x="285405" y="399957"/>
                  <a:pt x="297132" y="390343"/>
                  <a:pt x="299805" y="376987"/>
                </a:cubicBezTo>
                <a:lnTo>
                  <a:pt x="302830" y="361857"/>
                </a:lnTo>
                <a:lnTo>
                  <a:pt x="230440" y="361857"/>
                </a:lnTo>
                <a:close/>
              </a:path>
            </a:pathLst>
          </a:custGeom>
          <a:gradFill>
            <a:gsLst>
              <a:gs pos="100000">
                <a:schemeClr val="accent2"/>
              </a:gs>
              <a:gs pos="0">
                <a:srgbClr val="214792"/>
              </a:gs>
            </a:gsLst>
            <a:lin ang="2700000" scaled="0"/>
          </a:gradFill>
          <a:ln w="19050" cap="flat">
            <a:noFill/>
            <a:prstDash val="solid"/>
            <a:miter/>
          </a:ln>
        </p:spPr>
        <p:txBody>
          <a:bodyPr rtlCol="0" anchor="ctr"/>
          <a:lstStyle/>
          <a:p>
            <a:endParaRPr lang="en-US"/>
          </a:p>
        </p:txBody>
      </p:sp>
      <p:sp>
        <p:nvSpPr>
          <p:cNvPr id="41" name="Graphic 39">
            <a:extLst>
              <a:ext uri="{FF2B5EF4-FFF2-40B4-BE49-F238E27FC236}">
                <a16:creationId xmlns:a16="http://schemas.microsoft.com/office/drawing/2014/main" id="{1DD1B5A7-83D1-59B6-47E3-59AED24DC006}"/>
              </a:ext>
            </a:extLst>
          </p:cNvPr>
          <p:cNvSpPr/>
          <p:nvPr/>
        </p:nvSpPr>
        <p:spPr>
          <a:xfrm>
            <a:off x="710201" y="2606979"/>
            <a:ext cx="406491" cy="365648"/>
          </a:xfrm>
          <a:custGeom>
            <a:avLst/>
            <a:gdLst>
              <a:gd name="connsiteX0" fmla="*/ 284572 w 406491"/>
              <a:gd name="connsiteY0" fmla="*/ 60960 h 365648"/>
              <a:gd name="connsiteX1" fmla="*/ 345532 w 406491"/>
              <a:gd name="connsiteY1" fmla="*/ 0 h 365648"/>
              <a:gd name="connsiteX2" fmla="*/ 406492 w 406491"/>
              <a:gd name="connsiteY2" fmla="*/ 60960 h 365648"/>
              <a:gd name="connsiteX3" fmla="*/ 345532 w 406491"/>
              <a:gd name="connsiteY3" fmla="*/ 121920 h 365648"/>
              <a:gd name="connsiteX4" fmla="*/ 335778 w 406491"/>
              <a:gd name="connsiteY4" fmla="*/ 121107 h 365648"/>
              <a:gd name="connsiteX5" fmla="*/ 294325 w 406491"/>
              <a:gd name="connsiteY5" fmla="*/ 189382 h 365648"/>
              <a:gd name="connsiteX6" fmla="*/ 278069 w 406491"/>
              <a:gd name="connsiteY6" fmla="*/ 274117 h 365648"/>
              <a:gd name="connsiteX7" fmla="*/ 197805 w 406491"/>
              <a:gd name="connsiteY7" fmla="*/ 263550 h 365648"/>
              <a:gd name="connsiteX8" fmla="*/ 121808 w 406491"/>
              <a:gd name="connsiteY8" fmla="*/ 301549 h 365648"/>
              <a:gd name="connsiteX9" fmla="*/ 64099 w 406491"/>
              <a:gd name="connsiteY9" fmla="*/ 365557 h 365648"/>
              <a:gd name="connsiteX10" fmla="*/ 91 w 406491"/>
              <a:gd name="connsiteY10" fmla="*/ 307848 h 365648"/>
              <a:gd name="connsiteX11" fmla="*/ 57800 w 406491"/>
              <a:gd name="connsiteY11" fmla="*/ 243840 h 365648"/>
              <a:gd name="connsiteX12" fmla="*/ 112461 w 406491"/>
              <a:gd name="connsiteY12" fmla="*/ 272085 h 365648"/>
              <a:gd name="connsiteX13" fmla="*/ 184191 w 406491"/>
              <a:gd name="connsiteY13" fmla="*/ 236118 h 365648"/>
              <a:gd name="connsiteX14" fmla="*/ 230927 w 406491"/>
              <a:gd name="connsiteY14" fmla="*/ 163779 h 365648"/>
              <a:gd name="connsiteX15" fmla="*/ 270957 w 406491"/>
              <a:gd name="connsiteY15" fmla="*/ 168859 h 365648"/>
              <a:gd name="connsiteX16" fmla="*/ 307533 w 406491"/>
              <a:gd name="connsiteY16" fmla="*/ 108712 h 365648"/>
              <a:gd name="connsiteX17" fmla="*/ 284368 w 406491"/>
              <a:gd name="connsiteY17" fmla="*/ 60960 h 36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491" h="365648">
                <a:moveTo>
                  <a:pt x="284572" y="60960"/>
                </a:moveTo>
                <a:cubicBezTo>
                  <a:pt x="284572" y="27229"/>
                  <a:pt x="311800" y="0"/>
                  <a:pt x="345532" y="0"/>
                </a:cubicBezTo>
                <a:cubicBezTo>
                  <a:pt x="379263" y="0"/>
                  <a:pt x="406492" y="27229"/>
                  <a:pt x="406492" y="60960"/>
                </a:cubicBezTo>
                <a:cubicBezTo>
                  <a:pt x="406492" y="94691"/>
                  <a:pt x="379263" y="121920"/>
                  <a:pt x="345532" y="121920"/>
                </a:cubicBezTo>
                <a:cubicBezTo>
                  <a:pt x="342280" y="121920"/>
                  <a:pt x="339029" y="121717"/>
                  <a:pt x="335778" y="121107"/>
                </a:cubicBezTo>
                <a:lnTo>
                  <a:pt x="294325" y="189382"/>
                </a:lnTo>
                <a:cubicBezTo>
                  <a:pt x="313223" y="217221"/>
                  <a:pt x="305908" y="255219"/>
                  <a:pt x="278069" y="274117"/>
                </a:cubicBezTo>
                <a:cubicBezTo>
                  <a:pt x="252466" y="291389"/>
                  <a:pt x="217922" y="286918"/>
                  <a:pt x="197805" y="263550"/>
                </a:cubicBezTo>
                <a:lnTo>
                  <a:pt x="121808" y="301549"/>
                </a:lnTo>
                <a:cubicBezTo>
                  <a:pt x="123637" y="335077"/>
                  <a:pt x="97831" y="363931"/>
                  <a:pt x="64099" y="365557"/>
                </a:cubicBezTo>
                <a:cubicBezTo>
                  <a:pt x="30571" y="367386"/>
                  <a:pt x="1717" y="341579"/>
                  <a:pt x="91" y="307848"/>
                </a:cubicBezTo>
                <a:cubicBezTo>
                  <a:pt x="-1737" y="274320"/>
                  <a:pt x="24069" y="245466"/>
                  <a:pt x="57800" y="243840"/>
                </a:cubicBezTo>
                <a:cubicBezTo>
                  <a:pt x="79746" y="242621"/>
                  <a:pt x="100675" y="253390"/>
                  <a:pt x="112461" y="272085"/>
                </a:cubicBezTo>
                <a:lnTo>
                  <a:pt x="184191" y="236118"/>
                </a:lnTo>
                <a:cubicBezTo>
                  <a:pt x="177079" y="203200"/>
                  <a:pt x="198008" y="170688"/>
                  <a:pt x="230927" y="163779"/>
                </a:cubicBezTo>
                <a:cubicBezTo>
                  <a:pt x="244541" y="160934"/>
                  <a:pt x="258562" y="162763"/>
                  <a:pt x="270957" y="168859"/>
                </a:cubicBezTo>
                <a:lnTo>
                  <a:pt x="307533" y="108712"/>
                </a:lnTo>
                <a:cubicBezTo>
                  <a:pt x="292903" y="97130"/>
                  <a:pt x="284368" y="79451"/>
                  <a:pt x="284368" y="60960"/>
                </a:cubicBezTo>
                <a:close/>
              </a:path>
            </a:pathLst>
          </a:custGeom>
          <a:gradFill>
            <a:gsLst>
              <a:gs pos="100000">
                <a:schemeClr val="accent2"/>
              </a:gs>
              <a:gs pos="0">
                <a:srgbClr val="214792"/>
              </a:gs>
            </a:gsLst>
            <a:lin ang="2700000" scaled="0"/>
          </a:gradFill>
          <a:ln w="20003" cap="flat">
            <a:noFill/>
            <a:prstDash val="solid"/>
            <a:miter/>
          </a:ln>
        </p:spPr>
        <p:txBody>
          <a:bodyPr rtlCol="0" anchor="ctr"/>
          <a:lstStyle/>
          <a:p>
            <a:endParaRPr lang="en-US"/>
          </a:p>
        </p:txBody>
      </p:sp>
      <p:pic>
        <p:nvPicPr>
          <p:cNvPr id="43" name="Graphic 42">
            <a:extLst>
              <a:ext uri="{FF2B5EF4-FFF2-40B4-BE49-F238E27FC236}">
                <a16:creationId xmlns:a16="http://schemas.microsoft.com/office/drawing/2014/main" id="{6ED1D9ED-1EC5-0EED-05F4-6D483B04E2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2420" y="2606923"/>
            <a:ext cx="365760" cy="365760"/>
          </a:xfrm>
          <a:prstGeom prst="rect">
            <a:avLst/>
          </a:prstGeom>
        </p:spPr>
      </p:pic>
    </p:spTree>
    <p:extLst>
      <p:ext uri="{BB962C8B-B14F-4D97-AF65-F5344CB8AC3E}">
        <p14:creationId xmlns:p14="http://schemas.microsoft.com/office/powerpoint/2010/main" val="78566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1234D5-B11C-5018-D2BB-D68F08A2ED74}"/>
              </a:ext>
            </a:extLst>
          </p:cNvPr>
          <p:cNvSpPr txBox="1">
            <a:spLocks/>
          </p:cNvSpPr>
          <p:nvPr/>
        </p:nvSpPr>
        <p:spPr>
          <a:xfrm>
            <a:off x="586740" y="501058"/>
            <a:ext cx="12174220" cy="553998"/>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3600" b="0">
                <a:solidFill>
                  <a:srgbClr val="214792"/>
                </a:solidFill>
                <a:latin typeface="Manrope ExtraBold" pitchFamily="2" charset="0"/>
                <a:cs typeface="Segoe UI Semibold" panose="020B0702040204020203" pitchFamily="34" charset="0"/>
              </a:rPr>
              <a:t>Case Study Example (Software &amp; Tech Industry).</a:t>
            </a:r>
          </a:p>
        </p:txBody>
      </p:sp>
      <p:sp>
        <p:nvSpPr>
          <p:cNvPr id="5" name="Rectangle 4">
            <a:extLst>
              <a:ext uri="{FF2B5EF4-FFF2-40B4-BE49-F238E27FC236}">
                <a16:creationId xmlns:a16="http://schemas.microsoft.com/office/drawing/2014/main" id="{6475E20A-54B0-4E2D-8A17-878CDB2A00B0}"/>
              </a:ext>
            </a:extLst>
          </p:cNvPr>
          <p:cNvSpPr/>
          <p:nvPr/>
        </p:nvSpPr>
        <p:spPr bwMode="auto">
          <a:xfrm>
            <a:off x="3260674" y="4563084"/>
            <a:ext cx="4844741" cy="2631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14102" fontAlgn="base">
              <a:lnSpc>
                <a:spcPct val="95000"/>
              </a:lnSpc>
              <a:spcAft>
                <a:spcPct val="0"/>
              </a:spcAft>
              <a:defRPr/>
            </a:pPr>
            <a:r>
              <a:rPr lang="en-US" b="1" kern="0">
                <a:solidFill>
                  <a:srgbClr val="004778"/>
                </a:solidFill>
                <a:latin typeface="Segoe UI Semibold" panose="020B0702040204020203" pitchFamily="34" charset="0"/>
                <a:cs typeface="Segoe UI Semibold" panose="020B0702040204020203" pitchFamily="34" charset="0"/>
              </a:rPr>
              <a:t>Features Not Supported by CORE BC.</a:t>
            </a:r>
          </a:p>
        </p:txBody>
      </p:sp>
      <p:cxnSp>
        <p:nvCxnSpPr>
          <p:cNvPr id="6" name="Straight Arrow Connector 5">
            <a:extLst>
              <a:ext uri="{FF2B5EF4-FFF2-40B4-BE49-F238E27FC236}">
                <a16:creationId xmlns:a16="http://schemas.microsoft.com/office/drawing/2014/main" id="{E31D17EF-8517-A3A5-B4A0-854C0CD04748}"/>
              </a:ext>
              <a:ext uri="{C183D7F6-B498-43B3-948B-1728B52AA6E4}">
                <adec:decorative xmlns:adec="http://schemas.microsoft.com/office/drawing/2017/decorative" val="1"/>
              </a:ext>
            </a:extLst>
          </p:cNvPr>
          <p:cNvCxnSpPr>
            <a:cxnSpLocks/>
          </p:cNvCxnSpPr>
          <p:nvPr/>
        </p:nvCxnSpPr>
        <p:spPr>
          <a:xfrm flipH="1">
            <a:off x="1307690" y="4705562"/>
            <a:ext cx="2307345" cy="0"/>
          </a:xfrm>
          <a:prstGeom prst="straightConnector1">
            <a:avLst/>
          </a:prstGeom>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7344E06-A18E-9CAA-B3BD-1ACE2A39CA2B}"/>
              </a:ext>
            </a:extLst>
          </p:cNvPr>
          <p:cNvSpPr txBox="1"/>
          <p:nvPr/>
        </p:nvSpPr>
        <p:spPr>
          <a:xfrm>
            <a:off x="2093013" y="4960752"/>
            <a:ext cx="2176805" cy="307777"/>
          </a:xfrm>
          <a:prstGeom prst="rect">
            <a:avLst/>
          </a:prstGeom>
          <a:noFill/>
        </p:spPr>
        <p:txBody>
          <a:bodyPr wrap="square">
            <a:spAutoFit/>
          </a:bodyPr>
          <a:lstStyle/>
          <a:p>
            <a:pPr defTabSz="932472" fontAlgn="base">
              <a:spcBef>
                <a:spcPct val="0"/>
              </a:spcBef>
              <a:spcAft>
                <a:spcPct val="0"/>
              </a:spcAft>
            </a:pPr>
            <a:r>
              <a:rPr lang="en-US" sz="1400" b="1">
                <a:solidFill>
                  <a:srgbClr val="004778"/>
                </a:solidFill>
                <a:latin typeface="Manrope" pitchFamily="2" charset="0"/>
                <a:cs typeface="Segoe Sans Text" pitchFamily="2" charset="0"/>
              </a:rPr>
              <a:t>Price Management.</a:t>
            </a:r>
          </a:p>
        </p:txBody>
      </p:sp>
      <p:sp>
        <p:nvSpPr>
          <p:cNvPr id="8" name="TextBox 7">
            <a:extLst>
              <a:ext uri="{FF2B5EF4-FFF2-40B4-BE49-F238E27FC236}">
                <a16:creationId xmlns:a16="http://schemas.microsoft.com/office/drawing/2014/main" id="{CE994845-756D-06D4-1A41-39605C3B7220}"/>
              </a:ext>
            </a:extLst>
          </p:cNvPr>
          <p:cNvSpPr txBox="1"/>
          <p:nvPr/>
        </p:nvSpPr>
        <p:spPr>
          <a:xfrm>
            <a:off x="2239011" y="5466482"/>
            <a:ext cx="2045879" cy="830997"/>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Minimum Commitment.</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Overage Billing.</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Tiered Pricing.</a:t>
            </a:r>
          </a:p>
        </p:txBody>
      </p:sp>
      <p:sp>
        <p:nvSpPr>
          <p:cNvPr id="9" name="TextBox 8">
            <a:extLst>
              <a:ext uri="{FF2B5EF4-FFF2-40B4-BE49-F238E27FC236}">
                <a16:creationId xmlns:a16="http://schemas.microsoft.com/office/drawing/2014/main" id="{1F6867E4-C1CB-AA0F-FFC8-F5AC5EEDD909}"/>
              </a:ext>
            </a:extLst>
          </p:cNvPr>
          <p:cNvSpPr txBox="1"/>
          <p:nvPr/>
        </p:nvSpPr>
        <p:spPr>
          <a:xfrm>
            <a:off x="7298189" y="4973292"/>
            <a:ext cx="2045879" cy="307777"/>
          </a:xfrm>
          <a:prstGeom prst="rect">
            <a:avLst/>
          </a:prstGeom>
          <a:noFill/>
        </p:spPr>
        <p:txBody>
          <a:bodyPr wrap="square">
            <a:spAutoFit/>
          </a:bodyPr>
          <a:lstStyle/>
          <a:p>
            <a:pPr defTabSz="932472" fontAlgn="base">
              <a:spcBef>
                <a:spcPct val="0"/>
              </a:spcBef>
              <a:spcAft>
                <a:spcPct val="0"/>
              </a:spcAft>
            </a:pPr>
            <a:r>
              <a:rPr lang="en-US" sz="1400" b="1">
                <a:solidFill>
                  <a:srgbClr val="004778"/>
                </a:solidFill>
                <a:latin typeface="Manrope" pitchFamily="2" charset="0"/>
                <a:cs typeface="Segoe Sans Text" pitchFamily="2" charset="0"/>
              </a:rPr>
              <a:t>Usage Billing.</a:t>
            </a:r>
          </a:p>
        </p:txBody>
      </p:sp>
      <p:sp>
        <p:nvSpPr>
          <p:cNvPr id="10" name="TextBox 9">
            <a:extLst>
              <a:ext uri="{FF2B5EF4-FFF2-40B4-BE49-F238E27FC236}">
                <a16:creationId xmlns:a16="http://schemas.microsoft.com/office/drawing/2014/main" id="{42A8C1C3-3A10-9CFD-2E84-7D611462F315}"/>
              </a:ext>
            </a:extLst>
          </p:cNvPr>
          <p:cNvSpPr txBox="1"/>
          <p:nvPr/>
        </p:nvSpPr>
        <p:spPr>
          <a:xfrm>
            <a:off x="7298189" y="5461057"/>
            <a:ext cx="3750561" cy="830997"/>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Direct upload to contract from Excel CVS files.</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Usage billing details in contract.</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Edit Consumption in contract.</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Invoicing usage items from contract.</a:t>
            </a:r>
          </a:p>
        </p:txBody>
      </p:sp>
      <p:cxnSp>
        <p:nvCxnSpPr>
          <p:cNvPr id="11" name="Straight Connector 10">
            <a:extLst>
              <a:ext uri="{FF2B5EF4-FFF2-40B4-BE49-F238E27FC236}">
                <a16:creationId xmlns:a16="http://schemas.microsoft.com/office/drawing/2014/main" id="{AEE7FD99-EA3F-A382-EFAE-27C8B00F2602}"/>
              </a:ext>
              <a:ext uri="{C183D7F6-B498-43B3-948B-1728B52AA6E4}">
                <adec:decorative xmlns:adec="http://schemas.microsoft.com/office/drawing/2017/decorative" val="1"/>
              </a:ext>
            </a:extLst>
          </p:cNvPr>
          <p:cNvCxnSpPr>
            <a:cxnSpLocks/>
          </p:cNvCxnSpPr>
          <p:nvPr/>
        </p:nvCxnSpPr>
        <p:spPr>
          <a:xfrm>
            <a:off x="5580810" y="4973292"/>
            <a:ext cx="0" cy="1560080"/>
          </a:xfrm>
          <a:prstGeom prst="line">
            <a:avLst/>
          </a:prstGeom>
          <a:ln w="15875">
            <a:gradFill>
              <a:gsLst>
                <a:gs pos="0">
                  <a:srgbClr val="6AE6ED"/>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itle 7">
            <a:extLst>
              <a:ext uri="{FF2B5EF4-FFF2-40B4-BE49-F238E27FC236}">
                <a16:creationId xmlns:a16="http://schemas.microsoft.com/office/drawing/2014/main" id="{AA884C54-1E08-6FD6-F161-A8089B567901}"/>
              </a:ext>
            </a:extLst>
          </p:cNvPr>
          <p:cNvSpPr txBox="1">
            <a:spLocks/>
          </p:cNvSpPr>
          <p:nvPr/>
        </p:nvSpPr>
        <p:spPr>
          <a:xfrm>
            <a:off x="873332" y="1443305"/>
            <a:ext cx="3727477"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1600" u="sng">
                <a:solidFill>
                  <a:schemeClr val="accent1"/>
                </a:solidFill>
                <a:latin typeface="Manrope SemiBold" pitchFamily="2" charset="0"/>
                <a:cs typeface="Segoe UI Semibold"/>
              </a:rPr>
              <a:t>Situation:</a:t>
            </a:r>
          </a:p>
        </p:txBody>
      </p:sp>
      <p:sp>
        <p:nvSpPr>
          <p:cNvPr id="13" name="Rectangle: Rounded Corners 17">
            <a:extLst>
              <a:ext uri="{FF2B5EF4-FFF2-40B4-BE49-F238E27FC236}">
                <a16:creationId xmlns:a16="http://schemas.microsoft.com/office/drawing/2014/main" id="{41410EE3-3681-EF27-DC8D-1682415FBCB4}"/>
              </a:ext>
            </a:extLst>
          </p:cNvPr>
          <p:cNvSpPr/>
          <p:nvPr/>
        </p:nvSpPr>
        <p:spPr bwMode="auto">
          <a:xfrm>
            <a:off x="4682773" y="1282641"/>
            <a:ext cx="6741073" cy="2981761"/>
          </a:xfrm>
          <a:prstGeom prst="roundRect">
            <a:avLst>
              <a:gd name="adj" fmla="val 7429"/>
            </a:avLst>
          </a:prstGeom>
          <a:solidFill>
            <a:schemeClr val="bg1"/>
          </a:solidFill>
          <a:ln>
            <a:gradFill>
              <a:gsLst>
                <a:gs pos="0">
                  <a:srgbClr val="6D8BED"/>
                </a:gs>
                <a:gs pos="100000">
                  <a:srgbClr val="6AE6ED"/>
                </a:gs>
              </a:gsLst>
              <a:lin ang="5400000" scaled="1"/>
            </a:grad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latin typeface="Manrope" pitchFamily="2" charset="0"/>
              <a:ea typeface="Segoe UI" pitchFamily="34" charset="0"/>
              <a:cs typeface="Segoe Sans Text" pitchFamily="2" charset="0"/>
            </a:endParaRPr>
          </a:p>
        </p:txBody>
      </p:sp>
      <p:sp>
        <p:nvSpPr>
          <p:cNvPr id="14" name="TextBox 13">
            <a:extLst>
              <a:ext uri="{FF2B5EF4-FFF2-40B4-BE49-F238E27FC236}">
                <a16:creationId xmlns:a16="http://schemas.microsoft.com/office/drawing/2014/main" id="{E88A17D3-214B-8BC8-AEEF-B98381A535DF}"/>
              </a:ext>
            </a:extLst>
          </p:cNvPr>
          <p:cNvSpPr txBox="1"/>
          <p:nvPr/>
        </p:nvSpPr>
        <p:spPr>
          <a:xfrm>
            <a:off x="4887401" y="1409951"/>
            <a:ext cx="6441440" cy="2646878"/>
          </a:xfrm>
          <a:prstGeom prst="rect">
            <a:avLst/>
          </a:prstGeom>
          <a:noFill/>
        </p:spPr>
        <p:txBody>
          <a:bodyPr wrap="square">
            <a:spAutoFit/>
          </a:bodyPr>
          <a:lstStyle/>
          <a:p>
            <a:pPr lvl="0" defTabSz="932472" fontAlgn="base">
              <a:spcBef>
                <a:spcPct val="0"/>
              </a:spcBef>
              <a:spcAft>
                <a:spcPts val="900"/>
              </a:spcAft>
              <a:defRPr/>
            </a:pPr>
            <a:r>
              <a:rPr lang="en-US" sz="1600" b="1" u="sng">
                <a:solidFill>
                  <a:schemeClr val="accent1"/>
                </a:solidFill>
                <a:latin typeface="Manrope" pitchFamily="2" charset="0"/>
                <a:cs typeface="Segoe UI" panose="020B0502040204020203" pitchFamily="34" charset="0"/>
              </a:rPr>
              <a:t>Scenario:</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Usage-Based Billing: </a:t>
            </a:r>
            <a:r>
              <a:rPr lang="en-US" sz="1200">
                <a:solidFill>
                  <a:srgbClr val="381D96"/>
                </a:solidFill>
                <a:latin typeface="Manrope" pitchFamily="2" charset="0"/>
                <a:cs typeface="Segoe UI" panose="020B0502040204020203" pitchFamily="34" charset="0"/>
              </a:rPr>
              <a:t>The photocopiers track the number of copies made and then this usage data is imported to the contract for tracking purpose and accurate billing.</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Minimum Commitment: </a:t>
            </a:r>
            <a:r>
              <a:rPr lang="en-US" sz="1200">
                <a:solidFill>
                  <a:srgbClr val="381D96"/>
                </a:solidFill>
                <a:latin typeface="Manrope" pitchFamily="2" charset="0"/>
                <a:cs typeface="Segoe UI" panose="020B0502040204020203" pitchFamily="34" charset="0"/>
              </a:rPr>
              <a:t>Using the min/max functionality, the contract generate a base invoice for the minimum commitment of 10,000 copies, regardless of whether this quantity is fully utilized.</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Overage Billing: </a:t>
            </a:r>
            <a:r>
              <a:rPr lang="en-US" sz="1200">
                <a:solidFill>
                  <a:srgbClr val="381D96"/>
                </a:solidFill>
                <a:latin typeface="Manrope" pitchFamily="2" charset="0"/>
                <a:cs typeface="Segoe UI" panose="020B0502040204020203" pitchFamily="34" charset="0"/>
              </a:rPr>
              <a:t>If a client exceeds the minimum commitment, the system should calculate the additional charges based on the actual usage up to the cap of 50,000 copies.</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Tiered Pricing: </a:t>
            </a:r>
            <a:r>
              <a:rPr lang="en-US" sz="1200">
                <a:solidFill>
                  <a:srgbClr val="381D96"/>
                </a:solidFill>
                <a:latin typeface="Manrope" pitchFamily="2" charset="0"/>
                <a:cs typeface="Segoe UI" panose="020B0502040204020203" pitchFamily="34" charset="0"/>
              </a:rPr>
              <a:t>Once the cap of 50,000 copies is reached, the contract applies a premium rate for additional copies.</a:t>
            </a:r>
          </a:p>
        </p:txBody>
      </p:sp>
      <p:sp>
        <p:nvSpPr>
          <p:cNvPr id="15" name="TextBox 14">
            <a:extLst>
              <a:ext uri="{FF2B5EF4-FFF2-40B4-BE49-F238E27FC236}">
                <a16:creationId xmlns:a16="http://schemas.microsoft.com/office/drawing/2014/main" id="{91395DBC-0ABA-C4B4-B88E-FB5C82DEC7D2}"/>
              </a:ext>
            </a:extLst>
          </p:cNvPr>
          <p:cNvSpPr txBox="1"/>
          <p:nvPr/>
        </p:nvSpPr>
        <p:spPr>
          <a:xfrm>
            <a:off x="796446" y="1775086"/>
            <a:ext cx="3615662" cy="2308324"/>
          </a:xfrm>
          <a:prstGeom prst="rect">
            <a:avLst/>
          </a:prstGeom>
          <a:noFill/>
        </p:spPr>
        <p:txBody>
          <a:bodyPr wrap="square">
            <a:spAutoFit/>
          </a:bodyPr>
          <a:lstStyle/>
          <a:p>
            <a:pPr lvl="0" defTabSz="932472" fontAlgn="base">
              <a:spcBef>
                <a:spcPct val="0"/>
              </a:spcBef>
              <a:spcAft>
                <a:spcPts val="900"/>
              </a:spcAft>
              <a:defRPr/>
            </a:pPr>
            <a:r>
              <a:rPr lang="en-US" sz="1200">
                <a:solidFill>
                  <a:srgbClr val="1A3660"/>
                </a:solidFill>
                <a:latin typeface="Manrope" pitchFamily="2" charset="0"/>
                <a:cs typeface="Segoe UI" panose="020B0502040204020203" pitchFamily="34" charset="0"/>
              </a:rPr>
              <a:t>Copyright Solutions offers photocopier leasing services to businesses that require high-volume document copying solutions. Their services include not only the leasing and installation of photocopiers but also ongoing maintenance. The core of their business model is usage-based billing, where clients are charged based on the number of copies made each month. Copyright solutions is capable of creating and customizing contracts that feature specific terms such as minimum commitments, usage-based billing and volume pricing. </a:t>
            </a:r>
          </a:p>
        </p:txBody>
      </p:sp>
      <p:cxnSp>
        <p:nvCxnSpPr>
          <p:cNvPr id="16" name="Straight Arrow Connector 15">
            <a:extLst>
              <a:ext uri="{FF2B5EF4-FFF2-40B4-BE49-F238E27FC236}">
                <a16:creationId xmlns:a16="http://schemas.microsoft.com/office/drawing/2014/main" id="{AE96F695-C005-87E4-0C0A-D15B7CAACE72}"/>
              </a:ext>
              <a:ext uri="{C183D7F6-B498-43B3-948B-1728B52AA6E4}">
                <adec:decorative xmlns:adec="http://schemas.microsoft.com/office/drawing/2017/decorative" val="1"/>
              </a:ext>
            </a:extLst>
          </p:cNvPr>
          <p:cNvCxnSpPr>
            <a:cxnSpLocks/>
          </p:cNvCxnSpPr>
          <p:nvPr/>
        </p:nvCxnSpPr>
        <p:spPr>
          <a:xfrm>
            <a:off x="7733094" y="4705562"/>
            <a:ext cx="2307345" cy="0"/>
          </a:xfrm>
          <a:prstGeom prst="straightConnector1">
            <a:avLst/>
          </a:prstGeom>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55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grpId="1" nodeType="withEffect">
                                  <p:stCondLst>
                                    <p:cond delay="100"/>
                                  </p:stCondLst>
                                  <p:childTnLst>
                                    <p:animMotion origin="layout" path="M -2.08333E-7 4.07407E-6 L -2.08333E-7 0.02615 " pathEditMode="relative" rAng="0" ptsTypes="AA">
                                      <p:cBhvr>
                                        <p:cTn id="9" dur="500" spd="-100000" fill="hold"/>
                                        <p:tgtEl>
                                          <p:spTgt spid="5"/>
                                        </p:tgtEl>
                                        <p:attrNameLst>
                                          <p:attrName>ppt_x</p:attrName>
                                          <p:attrName>ppt_y</p:attrName>
                                        </p:attrNameLst>
                                      </p:cBhvr>
                                      <p:rCtr x="0" y="1296"/>
                                    </p:animMotion>
                                  </p:childTnLst>
                                </p:cTn>
                              </p:par>
                              <p:par>
                                <p:cTn id="10" presetID="22" presetClass="entr" presetSubtype="8" fill="hold"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10" presetClass="entr" presetSubtype="0" fill="hold" nodeType="withEffect">
                                  <p:stCondLst>
                                    <p:cond delay="6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22" presetClass="entr" presetSubtype="8" fill="hold" nodeType="withEffect">
                                  <p:stCondLst>
                                    <p:cond delay="10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5469C7-C8C6-FBA6-EB96-E68CC881EA44}"/>
              </a:ext>
            </a:extLst>
          </p:cNvPr>
          <p:cNvSpPr txBox="1">
            <a:spLocks/>
          </p:cNvSpPr>
          <p:nvPr/>
        </p:nvSpPr>
        <p:spPr>
          <a:xfrm>
            <a:off x="586740" y="501058"/>
            <a:ext cx="12174220" cy="553998"/>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3600" b="0">
                <a:solidFill>
                  <a:srgbClr val="214792"/>
                </a:solidFill>
                <a:latin typeface="Manrope ExtraBold" pitchFamily="2" charset="0"/>
                <a:cs typeface="Segoe UI Semibold" panose="020B0702040204020203" pitchFamily="34" charset="0"/>
              </a:rPr>
              <a:t>Case Study Example (Software &amp; Tech Industry).</a:t>
            </a:r>
          </a:p>
        </p:txBody>
      </p:sp>
      <p:sp>
        <p:nvSpPr>
          <p:cNvPr id="5" name="Title 7">
            <a:extLst>
              <a:ext uri="{FF2B5EF4-FFF2-40B4-BE49-F238E27FC236}">
                <a16:creationId xmlns:a16="http://schemas.microsoft.com/office/drawing/2014/main" id="{2546D582-6481-FC25-F6AB-AB973FE0FBB1}"/>
              </a:ext>
            </a:extLst>
          </p:cNvPr>
          <p:cNvSpPr txBox="1">
            <a:spLocks/>
          </p:cNvSpPr>
          <p:nvPr/>
        </p:nvSpPr>
        <p:spPr>
          <a:xfrm>
            <a:off x="873332" y="1443305"/>
            <a:ext cx="3727477"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1600" u="sng">
                <a:solidFill>
                  <a:schemeClr val="accent1"/>
                </a:solidFill>
                <a:latin typeface="Manrope SemiBold" pitchFamily="2" charset="0"/>
                <a:cs typeface="Segoe UI Semibold"/>
              </a:rPr>
              <a:t>Situation:</a:t>
            </a:r>
          </a:p>
        </p:txBody>
      </p:sp>
      <p:sp>
        <p:nvSpPr>
          <p:cNvPr id="6" name="Rectangle: Rounded Corners 17">
            <a:extLst>
              <a:ext uri="{FF2B5EF4-FFF2-40B4-BE49-F238E27FC236}">
                <a16:creationId xmlns:a16="http://schemas.microsoft.com/office/drawing/2014/main" id="{4F79CB88-3B93-A6C3-31C9-E5C60DF474C9}"/>
              </a:ext>
            </a:extLst>
          </p:cNvPr>
          <p:cNvSpPr/>
          <p:nvPr/>
        </p:nvSpPr>
        <p:spPr bwMode="auto">
          <a:xfrm>
            <a:off x="4682773" y="1282641"/>
            <a:ext cx="6741073" cy="2616103"/>
          </a:xfrm>
          <a:prstGeom prst="roundRect">
            <a:avLst>
              <a:gd name="adj" fmla="val 7429"/>
            </a:avLst>
          </a:prstGeom>
          <a:solidFill>
            <a:schemeClr val="bg1"/>
          </a:solidFill>
          <a:ln>
            <a:gradFill>
              <a:gsLst>
                <a:gs pos="0">
                  <a:srgbClr val="6D8BED"/>
                </a:gs>
                <a:gs pos="100000">
                  <a:srgbClr val="6AE6ED"/>
                </a:gs>
              </a:gsLst>
              <a:lin ang="5400000" scaled="1"/>
            </a:grad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latin typeface="Manrope" pitchFamily="2" charset="0"/>
              <a:ea typeface="Segoe UI" pitchFamily="34" charset="0"/>
              <a:cs typeface="Segoe Sans Text" pitchFamily="2" charset="0"/>
            </a:endParaRPr>
          </a:p>
        </p:txBody>
      </p:sp>
      <p:sp>
        <p:nvSpPr>
          <p:cNvPr id="7" name="TextBox 6">
            <a:extLst>
              <a:ext uri="{FF2B5EF4-FFF2-40B4-BE49-F238E27FC236}">
                <a16:creationId xmlns:a16="http://schemas.microsoft.com/office/drawing/2014/main" id="{73639B00-6D9C-E4C0-0981-9F104918C3FE}"/>
              </a:ext>
            </a:extLst>
          </p:cNvPr>
          <p:cNvSpPr txBox="1"/>
          <p:nvPr/>
        </p:nvSpPr>
        <p:spPr>
          <a:xfrm>
            <a:off x="4887401" y="1409951"/>
            <a:ext cx="6441440" cy="2277547"/>
          </a:xfrm>
          <a:prstGeom prst="rect">
            <a:avLst/>
          </a:prstGeom>
          <a:noFill/>
        </p:spPr>
        <p:txBody>
          <a:bodyPr wrap="square">
            <a:spAutoFit/>
          </a:bodyPr>
          <a:lstStyle/>
          <a:p>
            <a:pPr lvl="0" defTabSz="932472" fontAlgn="base">
              <a:spcBef>
                <a:spcPct val="0"/>
              </a:spcBef>
              <a:spcAft>
                <a:spcPts val="900"/>
              </a:spcAft>
              <a:defRPr/>
            </a:pPr>
            <a:r>
              <a:rPr lang="en-US" sz="1600" b="1" u="sng">
                <a:solidFill>
                  <a:schemeClr val="accent1"/>
                </a:solidFill>
                <a:latin typeface="Manrope" pitchFamily="2" charset="0"/>
                <a:cs typeface="Segoe UI" panose="020B0502040204020203" pitchFamily="34" charset="0"/>
              </a:rPr>
              <a:t>Scenario:</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Promotional Period: </a:t>
            </a:r>
            <a:r>
              <a:rPr lang="en-US" sz="1200" err="1">
                <a:solidFill>
                  <a:srgbClr val="381D96"/>
                </a:solidFill>
                <a:latin typeface="Manrope" pitchFamily="2" charset="0"/>
                <a:cs typeface="Segoe UI" panose="020B0502040204020203" pitchFamily="34" charset="0"/>
              </a:rPr>
              <a:t>ServiceX</a:t>
            </a:r>
            <a:r>
              <a:rPr lang="en-US" sz="1200">
                <a:solidFill>
                  <a:srgbClr val="381D96"/>
                </a:solidFill>
                <a:latin typeface="Manrope" pitchFamily="2" charset="0"/>
                <a:cs typeface="Segoe UI" panose="020B0502040204020203" pitchFamily="34" charset="0"/>
              </a:rPr>
              <a:t> offers 3 months of free support for clients with a 2-year prepaid contract, deferring revenue.</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Revenue &amp; Discount Deferral: </a:t>
            </a:r>
            <a:r>
              <a:rPr lang="en-US" sz="1200">
                <a:solidFill>
                  <a:srgbClr val="381D96"/>
                </a:solidFill>
                <a:latin typeface="Manrope" pitchFamily="2" charset="0"/>
                <a:cs typeface="Segoe UI" panose="020B0502040204020203" pitchFamily="34" charset="0"/>
              </a:rPr>
              <a:t>Revenue and discounts are deferred and recognized monthly over the contract's duration, ensuring GAAP compliance.</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Automatic Renewal</a:t>
            </a:r>
            <a:r>
              <a:rPr lang="en-US" sz="1200">
                <a:solidFill>
                  <a:srgbClr val="381D96"/>
                </a:solidFill>
                <a:latin typeface="Manrope" pitchFamily="2" charset="0"/>
                <a:cs typeface="Segoe UI" panose="020B0502040204020203" pitchFamily="34" charset="0"/>
              </a:rPr>
              <a:t>: Contracts auto-renew before expiration, based on the customer's renewal level.</a:t>
            </a:r>
          </a:p>
          <a:p>
            <a:pPr marL="171450" lvl="0" indent="-171450" defTabSz="932472" fontAlgn="base">
              <a:spcBef>
                <a:spcPct val="0"/>
              </a:spcBef>
              <a:spcAft>
                <a:spcPts val="900"/>
              </a:spcAft>
              <a:buFont typeface="Arial" panose="020B0604020202020204" pitchFamily="34" charset="0"/>
              <a:buChar char="•"/>
              <a:defRPr/>
            </a:pPr>
            <a:r>
              <a:rPr lang="en-US" sz="1200" b="1">
                <a:solidFill>
                  <a:srgbClr val="004778"/>
                </a:solidFill>
                <a:latin typeface="Manrope" pitchFamily="2" charset="0"/>
                <a:cs typeface="Segoe UI" panose="020B0502040204020203" pitchFamily="34" charset="0"/>
              </a:rPr>
              <a:t>Contract Health Tracking: </a:t>
            </a:r>
            <a:r>
              <a:rPr lang="en-US" sz="1200" err="1">
                <a:solidFill>
                  <a:srgbClr val="381D96"/>
                </a:solidFill>
                <a:latin typeface="Manrope" pitchFamily="2" charset="0"/>
                <a:cs typeface="Segoe UI" panose="020B0502040204020203" pitchFamily="34" charset="0"/>
              </a:rPr>
              <a:t>ServiceX</a:t>
            </a:r>
            <a:r>
              <a:rPr lang="en-US" sz="1200">
                <a:solidFill>
                  <a:srgbClr val="381D96"/>
                </a:solidFill>
                <a:latin typeface="Manrope" pitchFamily="2" charset="0"/>
                <a:cs typeface="Segoe UI" panose="020B0502040204020203" pitchFamily="34" charset="0"/>
              </a:rPr>
              <a:t> uses reports to monitor renewals and revenue, including the Contract Renewal Summary and Revenue Waterfall reports.</a:t>
            </a:r>
          </a:p>
        </p:txBody>
      </p:sp>
      <p:sp>
        <p:nvSpPr>
          <p:cNvPr id="8" name="TextBox 7">
            <a:extLst>
              <a:ext uri="{FF2B5EF4-FFF2-40B4-BE49-F238E27FC236}">
                <a16:creationId xmlns:a16="http://schemas.microsoft.com/office/drawing/2014/main" id="{4D75AE29-AF9B-0D4A-320E-C5E812E2B120}"/>
              </a:ext>
            </a:extLst>
          </p:cNvPr>
          <p:cNvSpPr txBox="1"/>
          <p:nvPr/>
        </p:nvSpPr>
        <p:spPr>
          <a:xfrm>
            <a:off x="776125" y="1775086"/>
            <a:ext cx="3773883" cy="2123658"/>
          </a:xfrm>
          <a:prstGeom prst="rect">
            <a:avLst/>
          </a:prstGeom>
          <a:noFill/>
        </p:spPr>
        <p:txBody>
          <a:bodyPr wrap="square">
            <a:spAutoFit/>
          </a:bodyPr>
          <a:lstStyle/>
          <a:p>
            <a:pPr lvl="0" defTabSz="932472" fontAlgn="base">
              <a:spcBef>
                <a:spcPct val="0"/>
              </a:spcBef>
              <a:spcAft>
                <a:spcPts val="900"/>
              </a:spcAft>
              <a:defRPr/>
            </a:pPr>
            <a:r>
              <a:rPr lang="en-US" sz="1200" err="1">
                <a:solidFill>
                  <a:srgbClr val="1A3660"/>
                </a:solidFill>
                <a:latin typeface="Manrope" pitchFamily="2" charset="0"/>
                <a:cs typeface="Segoe UI" panose="020B0502040204020203" pitchFamily="34" charset="0"/>
              </a:rPr>
              <a:t>ServiceX</a:t>
            </a:r>
            <a:r>
              <a:rPr lang="en-US" sz="1200">
                <a:solidFill>
                  <a:srgbClr val="1A3660"/>
                </a:solidFill>
                <a:latin typeface="Manrope" pitchFamily="2" charset="0"/>
                <a:cs typeface="Segoe UI" panose="020B0502040204020203" pitchFamily="34" charset="0"/>
              </a:rPr>
              <a:t> Solutions offers a range of subscription-based IT support services essential for businesses. Their business model emphasizes long-term contracts with built-in pricing flexibility designed to ensure customer retention and predictable revenue growth. By offering service maintenance packages – Unlimited (40%), Gold (25%),, Silver (20%), and Bronze (15%) – </a:t>
            </a:r>
            <a:r>
              <a:rPr lang="en-US" sz="1200" err="1">
                <a:solidFill>
                  <a:srgbClr val="1A3660"/>
                </a:solidFill>
                <a:latin typeface="Manrope" pitchFamily="2" charset="0"/>
                <a:cs typeface="Segoe UI" panose="020B0502040204020203" pitchFamily="34" charset="0"/>
              </a:rPr>
              <a:t>ServiceX</a:t>
            </a:r>
            <a:r>
              <a:rPr lang="en-US" sz="1200">
                <a:solidFill>
                  <a:srgbClr val="1A3660"/>
                </a:solidFill>
                <a:latin typeface="Manrope" pitchFamily="2" charset="0"/>
                <a:cs typeface="Segoe UI" panose="020B0502040204020203" pitchFamily="34" charset="0"/>
              </a:rPr>
              <a:t> Solutions caters to a wide range of business sizes and needs. Each package comes with the option for a promotional period. </a:t>
            </a:r>
          </a:p>
        </p:txBody>
      </p:sp>
      <p:sp>
        <p:nvSpPr>
          <p:cNvPr id="9" name="Rectangle 8">
            <a:extLst>
              <a:ext uri="{FF2B5EF4-FFF2-40B4-BE49-F238E27FC236}">
                <a16:creationId xmlns:a16="http://schemas.microsoft.com/office/drawing/2014/main" id="{A67C7820-71C4-3D05-97A2-50AC7DA28973}"/>
              </a:ext>
            </a:extLst>
          </p:cNvPr>
          <p:cNvSpPr/>
          <p:nvPr/>
        </p:nvSpPr>
        <p:spPr bwMode="auto">
          <a:xfrm>
            <a:off x="3673629" y="4138598"/>
            <a:ext cx="4844741" cy="2631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14102" fontAlgn="base">
              <a:lnSpc>
                <a:spcPct val="95000"/>
              </a:lnSpc>
              <a:spcAft>
                <a:spcPct val="0"/>
              </a:spcAft>
              <a:defRPr/>
            </a:pPr>
            <a:r>
              <a:rPr lang="en-US" b="1" kern="0">
                <a:solidFill>
                  <a:srgbClr val="004778"/>
                </a:solidFill>
                <a:latin typeface="Segoe UI Semibold" panose="020B0702040204020203" pitchFamily="34" charset="0"/>
                <a:cs typeface="Segoe UI Semibold" panose="020B0702040204020203" pitchFamily="34" charset="0"/>
              </a:rPr>
              <a:t>Features Not Supported by CORE BC.</a:t>
            </a:r>
          </a:p>
        </p:txBody>
      </p:sp>
      <p:cxnSp>
        <p:nvCxnSpPr>
          <p:cNvPr id="10" name="Straight Arrow Connector 9">
            <a:extLst>
              <a:ext uri="{FF2B5EF4-FFF2-40B4-BE49-F238E27FC236}">
                <a16:creationId xmlns:a16="http://schemas.microsoft.com/office/drawing/2014/main" id="{AB63EB66-D9CD-5BE4-92CF-11A321433E3E}"/>
              </a:ext>
              <a:ext uri="{C183D7F6-B498-43B3-948B-1728B52AA6E4}">
                <adec:decorative xmlns:adec="http://schemas.microsoft.com/office/drawing/2017/decorative" val="1"/>
              </a:ext>
            </a:extLst>
          </p:cNvPr>
          <p:cNvCxnSpPr>
            <a:cxnSpLocks/>
          </p:cNvCxnSpPr>
          <p:nvPr/>
        </p:nvCxnSpPr>
        <p:spPr>
          <a:xfrm flipH="1">
            <a:off x="688026" y="4281076"/>
            <a:ext cx="3339964" cy="0"/>
          </a:xfrm>
          <a:prstGeom prst="straightConnector1">
            <a:avLst/>
          </a:prstGeom>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7646F7E-C54E-88D9-CAA2-E43D36F7CE67}"/>
              </a:ext>
            </a:extLst>
          </p:cNvPr>
          <p:cNvSpPr txBox="1"/>
          <p:nvPr/>
        </p:nvSpPr>
        <p:spPr>
          <a:xfrm>
            <a:off x="688026" y="4591244"/>
            <a:ext cx="2176805" cy="307777"/>
          </a:xfrm>
          <a:prstGeom prst="rect">
            <a:avLst/>
          </a:prstGeom>
          <a:noFill/>
        </p:spPr>
        <p:txBody>
          <a:bodyPr wrap="square">
            <a:spAutoFit/>
          </a:bodyPr>
          <a:lstStyle/>
          <a:p>
            <a:pPr defTabSz="932472" fontAlgn="base">
              <a:spcBef>
                <a:spcPct val="0"/>
              </a:spcBef>
              <a:spcAft>
                <a:spcPct val="0"/>
              </a:spcAft>
            </a:pPr>
            <a:r>
              <a:rPr lang="en-US" sz="1400" b="1">
                <a:solidFill>
                  <a:srgbClr val="004778"/>
                </a:solidFill>
                <a:latin typeface="Manrope" pitchFamily="2" charset="0"/>
                <a:cs typeface="Segoe Sans Text" pitchFamily="2" charset="0"/>
              </a:rPr>
              <a:t>Price Management.</a:t>
            </a:r>
          </a:p>
        </p:txBody>
      </p:sp>
      <p:sp>
        <p:nvSpPr>
          <p:cNvPr id="12" name="TextBox 11">
            <a:extLst>
              <a:ext uri="{FF2B5EF4-FFF2-40B4-BE49-F238E27FC236}">
                <a16:creationId xmlns:a16="http://schemas.microsoft.com/office/drawing/2014/main" id="{C7C2685F-2975-4B18-527C-B20C5E9E3EB4}"/>
              </a:ext>
            </a:extLst>
          </p:cNvPr>
          <p:cNvSpPr txBox="1"/>
          <p:nvPr/>
        </p:nvSpPr>
        <p:spPr>
          <a:xfrm>
            <a:off x="805833" y="4991137"/>
            <a:ext cx="2045879" cy="646331"/>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Tier Pricing.</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Free Quantity.</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Promotional Periods.</a:t>
            </a:r>
          </a:p>
        </p:txBody>
      </p:sp>
      <p:sp>
        <p:nvSpPr>
          <p:cNvPr id="13" name="TextBox 12">
            <a:extLst>
              <a:ext uri="{FF2B5EF4-FFF2-40B4-BE49-F238E27FC236}">
                <a16:creationId xmlns:a16="http://schemas.microsoft.com/office/drawing/2014/main" id="{4F92F60C-1335-4858-2023-C41BBA17A66E}"/>
              </a:ext>
            </a:extLst>
          </p:cNvPr>
          <p:cNvSpPr txBox="1"/>
          <p:nvPr/>
        </p:nvSpPr>
        <p:spPr>
          <a:xfrm>
            <a:off x="2983447" y="4591244"/>
            <a:ext cx="2628432" cy="307777"/>
          </a:xfrm>
          <a:prstGeom prst="rect">
            <a:avLst/>
          </a:prstGeom>
          <a:noFill/>
        </p:spPr>
        <p:txBody>
          <a:bodyPr wrap="square">
            <a:spAutoFit/>
          </a:bodyPr>
          <a:lstStyle/>
          <a:p>
            <a:pPr defTabSz="932472" fontAlgn="base">
              <a:spcBef>
                <a:spcPct val="0"/>
              </a:spcBef>
              <a:spcAft>
                <a:spcPct val="0"/>
              </a:spcAft>
            </a:pPr>
            <a:r>
              <a:rPr lang="en-US" sz="1400" b="1">
                <a:solidFill>
                  <a:srgbClr val="004778"/>
                </a:solidFill>
                <a:latin typeface="Manrope" pitchFamily="2" charset="0"/>
                <a:cs typeface="Segoe Sans Text" pitchFamily="2" charset="0"/>
              </a:rPr>
              <a:t>Subscription Management.</a:t>
            </a:r>
          </a:p>
        </p:txBody>
      </p:sp>
      <p:sp>
        <p:nvSpPr>
          <p:cNvPr id="14" name="TextBox 13">
            <a:extLst>
              <a:ext uri="{FF2B5EF4-FFF2-40B4-BE49-F238E27FC236}">
                <a16:creationId xmlns:a16="http://schemas.microsoft.com/office/drawing/2014/main" id="{42BA7690-D397-66DE-B91D-2CBDC435CF4E}"/>
              </a:ext>
            </a:extLst>
          </p:cNvPr>
          <p:cNvSpPr txBox="1"/>
          <p:nvPr/>
        </p:nvSpPr>
        <p:spPr>
          <a:xfrm>
            <a:off x="2983447" y="4992031"/>
            <a:ext cx="2045879" cy="276999"/>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Support and Renewal.</a:t>
            </a:r>
          </a:p>
        </p:txBody>
      </p:sp>
      <p:sp>
        <p:nvSpPr>
          <p:cNvPr id="15" name="TextBox 14">
            <a:extLst>
              <a:ext uri="{FF2B5EF4-FFF2-40B4-BE49-F238E27FC236}">
                <a16:creationId xmlns:a16="http://schemas.microsoft.com/office/drawing/2014/main" id="{EF5D7460-6A4D-7B4F-097A-610B271E3873}"/>
              </a:ext>
            </a:extLst>
          </p:cNvPr>
          <p:cNvSpPr txBox="1"/>
          <p:nvPr/>
        </p:nvSpPr>
        <p:spPr>
          <a:xfrm>
            <a:off x="6022047" y="4574890"/>
            <a:ext cx="2045879" cy="307777"/>
          </a:xfrm>
          <a:prstGeom prst="rect">
            <a:avLst/>
          </a:prstGeom>
          <a:noFill/>
        </p:spPr>
        <p:txBody>
          <a:bodyPr wrap="square">
            <a:spAutoFit/>
          </a:bodyPr>
          <a:lstStyle/>
          <a:p>
            <a:pPr defTabSz="932472" fontAlgn="base">
              <a:spcBef>
                <a:spcPct val="0"/>
              </a:spcBef>
              <a:spcAft>
                <a:spcPct val="0"/>
              </a:spcAft>
            </a:pPr>
            <a:r>
              <a:rPr lang="en-US" sz="1400" b="1">
                <a:solidFill>
                  <a:srgbClr val="004778"/>
                </a:solidFill>
                <a:latin typeface="Manrope" pitchFamily="2" charset="0"/>
                <a:cs typeface="Segoe Sans Text" pitchFamily="2" charset="0"/>
              </a:rPr>
              <a:t>Deferrals Method.</a:t>
            </a:r>
          </a:p>
        </p:txBody>
      </p:sp>
      <p:sp>
        <p:nvSpPr>
          <p:cNvPr id="16" name="TextBox 15">
            <a:extLst>
              <a:ext uri="{FF2B5EF4-FFF2-40B4-BE49-F238E27FC236}">
                <a16:creationId xmlns:a16="http://schemas.microsoft.com/office/drawing/2014/main" id="{C0AEA077-0FFD-48DA-6E6E-DC301A5B950D}"/>
              </a:ext>
            </a:extLst>
          </p:cNvPr>
          <p:cNvSpPr txBox="1"/>
          <p:nvPr/>
        </p:nvSpPr>
        <p:spPr>
          <a:xfrm>
            <a:off x="5988386" y="4994678"/>
            <a:ext cx="2557529" cy="1569660"/>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Separate deferral amount in Revenue and Discount Deferral amount.</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Deferral Schedules.</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Revenue Recognition (BC has straight-line only).</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Move balance between deferral accounts.</a:t>
            </a:r>
          </a:p>
        </p:txBody>
      </p:sp>
      <p:sp>
        <p:nvSpPr>
          <p:cNvPr id="17" name="TextBox 16">
            <a:extLst>
              <a:ext uri="{FF2B5EF4-FFF2-40B4-BE49-F238E27FC236}">
                <a16:creationId xmlns:a16="http://schemas.microsoft.com/office/drawing/2014/main" id="{E0271960-8672-27C4-1F5A-84F3ED8F3290}"/>
              </a:ext>
            </a:extLst>
          </p:cNvPr>
          <p:cNvSpPr txBox="1"/>
          <p:nvPr/>
        </p:nvSpPr>
        <p:spPr>
          <a:xfrm>
            <a:off x="9160212" y="4591244"/>
            <a:ext cx="2711647" cy="307777"/>
          </a:xfrm>
          <a:prstGeom prst="rect">
            <a:avLst/>
          </a:prstGeom>
          <a:noFill/>
        </p:spPr>
        <p:txBody>
          <a:bodyPr wrap="square">
            <a:spAutoFit/>
          </a:bodyPr>
          <a:lstStyle/>
          <a:p>
            <a:pPr defTabSz="932472" fontAlgn="base">
              <a:spcBef>
                <a:spcPct val="0"/>
              </a:spcBef>
              <a:spcAft>
                <a:spcPct val="0"/>
              </a:spcAft>
            </a:pPr>
            <a:r>
              <a:rPr kumimoji="0" lang="en-US" sz="1400" b="1" i="0" u="none" strike="noStrike" kern="1200" cap="none" spc="0" normalizeH="0" baseline="0" noProof="0">
                <a:ln>
                  <a:noFill/>
                </a:ln>
                <a:solidFill>
                  <a:srgbClr val="004778"/>
                </a:solidFill>
                <a:effectLst/>
                <a:uLnTx/>
                <a:uFillTx/>
                <a:latin typeface="Manrope" pitchFamily="2" charset="0"/>
                <a:cs typeface="Segoe Sans Text" pitchFamily="2" charset="0"/>
              </a:rPr>
              <a:t>Reports.</a:t>
            </a:r>
            <a:endParaRPr lang="en-US" sz="1400" b="1">
              <a:solidFill>
                <a:srgbClr val="004778"/>
              </a:solidFill>
              <a:latin typeface="Manrope" pitchFamily="2" charset="0"/>
              <a:cs typeface="Segoe Sans Text" pitchFamily="2" charset="0"/>
            </a:endParaRPr>
          </a:p>
        </p:txBody>
      </p:sp>
      <p:sp>
        <p:nvSpPr>
          <p:cNvPr id="18" name="TextBox 17">
            <a:extLst>
              <a:ext uri="{FF2B5EF4-FFF2-40B4-BE49-F238E27FC236}">
                <a16:creationId xmlns:a16="http://schemas.microsoft.com/office/drawing/2014/main" id="{BD5F5018-0120-DF66-5F64-1CD9DFB59477}"/>
              </a:ext>
            </a:extLst>
          </p:cNvPr>
          <p:cNvSpPr txBox="1"/>
          <p:nvPr/>
        </p:nvSpPr>
        <p:spPr>
          <a:xfrm>
            <a:off x="9160212" y="4994350"/>
            <a:ext cx="2187684" cy="830997"/>
          </a:xfrm>
          <a:prstGeom prst="rect">
            <a:avLst/>
          </a:prstGeom>
          <a:noFill/>
        </p:spPr>
        <p:txBody>
          <a:bodyPr wrap="square">
            <a:spAutoFit/>
          </a:bodyPr>
          <a:lstStyle/>
          <a:p>
            <a:pPr marL="171450" lvl="0" indent="-1714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Upcoming contract renewal report.</a:t>
            </a:r>
          </a:p>
          <a:p>
            <a:pPr marL="171450" lvl="0" indent="-1714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Deferral Balance report.</a:t>
            </a:r>
          </a:p>
          <a:p>
            <a:pPr marL="171450" lvl="0" indent="-1714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Revenue Waterfall report.</a:t>
            </a:r>
          </a:p>
        </p:txBody>
      </p:sp>
      <p:cxnSp>
        <p:nvCxnSpPr>
          <p:cNvPr id="19" name="Straight Connector 18">
            <a:extLst>
              <a:ext uri="{FF2B5EF4-FFF2-40B4-BE49-F238E27FC236}">
                <a16:creationId xmlns:a16="http://schemas.microsoft.com/office/drawing/2014/main" id="{43AFFF27-6389-7F1D-AA9B-958DFBEC8085}"/>
              </a:ext>
              <a:ext uri="{C183D7F6-B498-43B3-948B-1728B52AA6E4}">
                <adec:decorative xmlns:adec="http://schemas.microsoft.com/office/drawing/2017/decorative" val="1"/>
              </a:ext>
            </a:extLst>
          </p:cNvPr>
          <p:cNvCxnSpPr>
            <a:cxnSpLocks/>
          </p:cNvCxnSpPr>
          <p:nvPr/>
        </p:nvCxnSpPr>
        <p:spPr>
          <a:xfrm>
            <a:off x="2822214" y="4582599"/>
            <a:ext cx="0" cy="1977567"/>
          </a:xfrm>
          <a:prstGeom prst="line">
            <a:avLst/>
          </a:prstGeom>
          <a:ln w="15875">
            <a:gradFill>
              <a:gsLst>
                <a:gs pos="0">
                  <a:srgbClr val="6AE6ED"/>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12B53E-F7EC-2EAD-E746-91BA9DB72E06}"/>
              </a:ext>
              <a:ext uri="{C183D7F6-B498-43B3-948B-1728B52AA6E4}">
                <adec:decorative xmlns:adec="http://schemas.microsoft.com/office/drawing/2017/decorative" val="1"/>
              </a:ext>
            </a:extLst>
          </p:cNvPr>
          <p:cNvCxnSpPr>
            <a:cxnSpLocks/>
          </p:cNvCxnSpPr>
          <p:nvPr/>
        </p:nvCxnSpPr>
        <p:spPr>
          <a:xfrm>
            <a:off x="5725822" y="4572333"/>
            <a:ext cx="0" cy="1992005"/>
          </a:xfrm>
          <a:prstGeom prst="line">
            <a:avLst/>
          </a:prstGeom>
          <a:ln w="15875">
            <a:gradFill>
              <a:gsLst>
                <a:gs pos="0">
                  <a:srgbClr val="6AE6ED"/>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C26E2A-B291-0D68-E053-1388F79A81CC}"/>
              </a:ext>
              <a:ext uri="{C183D7F6-B498-43B3-948B-1728B52AA6E4}">
                <adec:decorative xmlns:adec="http://schemas.microsoft.com/office/drawing/2017/decorative" val="1"/>
              </a:ext>
            </a:extLst>
          </p:cNvPr>
          <p:cNvCxnSpPr>
            <a:cxnSpLocks/>
          </p:cNvCxnSpPr>
          <p:nvPr/>
        </p:nvCxnSpPr>
        <p:spPr>
          <a:xfrm>
            <a:off x="8801488" y="4592980"/>
            <a:ext cx="0" cy="1967186"/>
          </a:xfrm>
          <a:prstGeom prst="line">
            <a:avLst/>
          </a:prstGeom>
          <a:ln w="15875">
            <a:gradFill>
              <a:gsLst>
                <a:gs pos="0">
                  <a:srgbClr val="6AE6ED"/>
                </a:gs>
                <a:gs pos="100000">
                  <a:srgbClr val="6D8BE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8E81E00-94F0-1A13-661E-2649AB584E24}"/>
              </a:ext>
              <a:ext uri="{C183D7F6-B498-43B3-948B-1728B52AA6E4}">
                <adec:decorative xmlns:adec="http://schemas.microsoft.com/office/drawing/2017/decorative" val="1"/>
              </a:ext>
            </a:extLst>
          </p:cNvPr>
          <p:cNvCxnSpPr>
            <a:cxnSpLocks/>
          </p:cNvCxnSpPr>
          <p:nvPr/>
        </p:nvCxnSpPr>
        <p:spPr>
          <a:xfrm>
            <a:off x="8147789" y="4281747"/>
            <a:ext cx="3339964" cy="0"/>
          </a:xfrm>
          <a:prstGeom prst="straightConnector1">
            <a:avLst/>
          </a:prstGeom>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86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5" presetClass="path" presetSubtype="0" decel="100000" fill="hold" grpId="1" nodeType="withEffect">
                                  <p:stCondLst>
                                    <p:cond delay="100"/>
                                  </p:stCondLst>
                                  <p:childTnLst>
                                    <p:animMotion origin="layout" path="M -2.08333E-7 4.07407E-6 L -2.08333E-7 0.02615 " pathEditMode="relative" rAng="0" ptsTypes="AA">
                                      <p:cBhvr>
                                        <p:cTn id="9" dur="500" spd="-100000" fill="hold"/>
                                        <p:tgtEl>
                                          <p:spTgt spid="9"/>
                                        </p:tgtEl>
                                        <p:attrNameLst>
                                          <p:attrName>ppt_x</p:attrName>
                                          <p:attrName>ppt_y</p:attrName>
                                        </p:attrNameLst>
                                      </p:cBhvr>
                                      <p:rCtr x="0" y="1296"/>
                                    </p:animMotion>
                                  </p:childTnLst>
                                </p:cTn>
                              </p:par>
                              <p:par>
                                <p:cTn id="10" presetID="22" presetClass="entr" presetSubtype="8" fill="hold" nodeType="withEffect">
                                  <p:stCondLst>
                                    <p:cond delay="1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10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4229A-AFD9-97C0-FDEF-77CA421AEC3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24F9223-B8D7-BF78-E17F-B7F778DF794B}"/>
              </a:ext>
            </a:extLst>
          </p:cNvPr>
          <p:cNvSpPr txBox="1">
            <a:spLocks/>
          </p:cNvSpPr>
          <p:nvPr/>
        </p:nvSpPr>
        <p:spPr>
          <a:xfrm>
            <a:off x="586740" y="501058"/>
            <a:ext cx="8017117" cy="553998"/>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3600" b="0">
                <a:solidFill>
                  <a:srgbClr val="214792"/>
                </a:solidFill>
                <a:latin typeface="Manrope ExtraBold" pitchFamily="2" charset="0"/>
                <a:cs typeface="Segoe UI Semibold" panose="020B0702040204020203" pitchFamily="34" charset="0"/>
              </a:rPr>
              <a:t>Case Study Example.</a:t>
            </a:r>
          </a:p>
        </p:txBody>
      </p:sp>
      <p:sp>
        <p:nvSpPr>
          <p:cNvPr id="7" name="Rectangle: Rounded Corners 17">
            <a:extLst>
              <a:ext uri="{FF2B5EF4-FFF2-40B4-BE49-F238E27FC236}">
                <a16:creationId xmlns:a16="http://schemas.microsoft.com/office/drawing/2014/main" id="{736E53F0-4876-00C3-FAE2-BC2933711BFE}"/>
              </a:ext>
            </a:extLst>
          </p:cNvPr>
          <p:cNvSpPr/>
          <p:nvPr/>
        </p:nvSpPr>
        <p:spPr bwMode="auto">
          <a:xfrm>
            <a:off x="574656" y="1566405"/>
            <a:ext cx="7353476" cy="4021394"/>
          </a:xfrm>
          <a:prstGeom prst="roundRect">
            <a:avLst>
              <a:gd name="adj" fmla="val 3748"/>
            </a:avLst>
          </a:prstGeom>
          <a:solidFill>
            <a:schemeClr val="bg1"/>
          </a:solidFill>
          <a:ln>
            <a:gradFill>
              <a:gsLst>
                <a:gs pos="0">
                  <a:srgbClr val="6D8BED"/>
                </a:gs>
                <a:gs pos="100000">
                  <a:srgbClr val="6AE6ED"/>
                </a:gs>
              </a:gsLst>
              <a:lin ang="5400000" scaled="1"/>
            </a:gradFill>
            <a:headEnd type="none" w="med" len="med"/>
            <a:tailEnd type="none" w="med" len="med"/>
          </a:ln>
          <a:effectLst>
            <a:outerShdw blurRad="190500" dist="88900" dir="2700000" algn="tl"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latin typeface="Manrope" pitchFamily="2" charset="0"/>
              <a:ea typeface="Segoe UI" pitchFamily="34" charset="0"/>
              <a:cs typeface="Segoe Sans Text" pitchFamily="2" charset="0"/>
            </a:endParaRPr>
          </a:p>
        </p:txBody>
      </p:sp>
      <p:sp>
        <p:nvSpPr>
          <p:cNvPr id="8" name="TextBox 7">
            <a:extLst>
              <a:ext uri="{FF2B5EF4-FFF2-40B4-BE49-F238E27FC236}">
                <a16:creationId xmlns:a16="http://schemas.microsoft.com/office/drawing/2014/main" id="{3983D36C-536A-CEAD-5839-776FA06B7D04}"/>
              </a:ext>
            </a:extLst>
          </p:cNvPr>
          <p:cNvSpPr txBox="1"/>
          <p:nvPr/>
        </p:nvSpPr>
        <p:spPr>
          <a:xfrm>
            <a:off x="798285" y="1876121"/>
            <a:ext cx="6844048" cy="338554"/>
          </a:xfrm>
          <a:prstGeom prst="rect">
            <a:avLst/>
          </a:prstGeom>
          <a:noFill/>
        </p:spPr>
        <p:txBody>
          <a:bodyPr wrap="square">
            <a:spAutoFit/>
          </a:bodyPr>
          <a:lstStyle/>
          <a:p>
            <a:pPr lvl="0" defTabSz="932472" fontAlgn="base">
              <a:spcBef>
                <a:spcPct val="0"/>
              </a:spcBef>
              <a:spcAft>
                <a:spcPts val="900"/>
              </a:spcAft>
              <a:defRPr/>
            </a:pPr>
            <a:r>
              <a:rPr lang="en-US" sz="1600" b="1" u="sng">
                <a:solidFill>
                  <a:schemeClr val="accent1"/>
                </a:solidFill>
                <a:latin typeface="Manrope" pitchFamily="2" charset="0"/>
                <a:cs typeface="Segoe UI" panose="020B0502040204020203" pitchFamily="34" charset="0"/>
              </a:rPr>
              <a:t>Situation:</a:t>
            </a:r>
          </a:p>
        </p:txBody>
      </p:sp>
      <p:sp>
        <p:nvSpPr>
          <p:cNvPr id="9" name="TextBox 8">
            <a:extLst>
              <a:ext uri="{FF2B5EF4-FFF2-40B4-BE49-F238E27FC236}">
                <a16:creationId xmlns:a16="http://schemas.microsoft.com/office/drawing/2014/main" id="{0272A70D-073A-D5B2-784C-97897F4E8817}"/>
              </a:ext>
            </a:extLst>
          </p:cNvPr>
          <p:cNvSpPr txBox="1"/>
          <p:nvPr/>
        </p:nvSpPr>
        <p:spPr>
          <a:xfrm>
            <a:off x="798285" y="2244756"/>
            <a:ext cx="6517443" cy="646331"/>
          </a:xfrm>
          <a:prstGeom prst="rect">
            <a:avLst/>
          </a:prstGeom>
          <a:noFill/>
        </p:spPr>
        <p:txBody>
          <a:bodyPr wrap="square">
            <a:spAutoFit/>
          </a:bodyPr>
          <a:lstStyle/>
          <a:p>
            <a:pPr marL="171450" lvl="0" indent="-171450" defTabSz="932472" fontAlgn="base">
              <a:spcBef>
                <a:spcPct val="0"/>
              </a:spcBef>
              <a:spcAft>
                <a:spcPts val="900"/>
              </a:spcAft>
              <a:buFont typeface="Arial" panose="020B0604020202020204" pitchFamily="34" charset="0"/>
              <a:buChar char="•"/>
              <a:defRPr/>
            </a:pPr>
            <a:r>
              <a:rPr lang="en-US" sz="1200" err="1">
                <a:solidFill>
                  <a:srgbClr val="1A3660"/>
                </a:solidFill>
                <a:latin typeface="Manrope" pitchFamily="2" charset="0"/>
                <a:cs typeface="Segoe UI" panose="020B0502040204020203" pitchFamily="34" charset="0"/>
              </a:rPr>
              <a:t>FleetMovers</a:t>
            </a:r>
            <a:r>
              <a:rPr lang="en-US" sz="1200">
                <a:solidFill>
                  <a:srgbClr val="1A3660"/>
                </a:solidFill>
                <a:latin typeface="Manrope" pitchFamily="2" charset="0"/>
                <a:cs typeface="Segoe UI" panose="020B0502040204020203" pitchFamily="34" charset="0"/>
              </a:rPr>
              <a:t> Inc. provides GPS tracking services to businesses with large vehicle fleets, offering subscription-based service contracts for their GPS tracking devices, which include software updates, maintenance, and support.</a:t>
            </a:r>
          </a:p>
        </p:txBody>
      </p:sp>
      <p:sp>
        <p:nvSpPr>
          <p:cNvPr id="12" name="TextBox 11">
            <a:extLst>
              <a:ext uri="{FF2B5EF4-FFF2-40B4-BE49-F238E27FC236}">
                <a16:creationId xmlns:a16="http://schemas.microsoft.com/office/drawing/2014/main" id="{0C4C6F42-7068-DBE3-6215-CE330DD0B32E}"/>
              </a:ext>
            </a:extLst>
          </p:cNvPr>
          <p:cNvSpPr txBox="1"/>
          <p:nvPr/>
        </p:nvSpPr>
        <p:spPr>
          <a:xfrm>
            <a:off x="798285" y="3138052"/>
            <a:ext cx="6844048" cy="338554"/>
          </a:xfrm>
          <a:prstGeom prst="rect">
            <a:avLst/>
          </a:prstGeom>
          <a:noFill/>
        </p:spPr>
        <p:txBody>
          <a:bodyPr wrap="square">
            <a:spAutoFit/>
          </a:bodyPr>
          <a:lstStyle/>
          <a:p>
            <a:pPr lvl="0" defTabSz="932472" fontAlgn="base">
              <a:spcBef>
                <a:spcPct val="0"/>
              </a:spcBef>
              <a:spcAft>
                <a:spcPts val="900"/>
              </a:spcAft>
              <a:defRPr/>
            </a:pPr>
            <a:r>
              <a:rPr lang="en-US" sz="1600" b="1" u="sng">
                <a:solidFill>
                  <a:schemeClr val="accent1"/>
                </a:solidFill>
                <a:latin typeface="Manrope" pitchFamily="2" charset="0"/>
                <a:cs typeface="Segoe UI" panose="020B0502040204020203" pitchFamily="34" charset="0"/>
              </a:rPr>
              <a:t>Challenges:</a:t>
            </a:r>
          </a:p>
        </p:txBody>
      </p:sp>
      <p:sp>
        <p:nvSpPr>
          <p:cNvPr id="13" name="TextBox 12">
            <a:extLst>
              <a:ext uri="{FF2B5EF4-FFF2-40B4-BE49-F238E27FC236}">
                <a16:creationId xmlns:a16="http://schemas.microsoft.com/office/drawing/2014/main" id="{1F3337E5-6440-7761-8D1B-BF3E4FFC4897}"/>
              </a:ext>
            </a:extLst>
          </p:cNvPr>
          <p:cNvSpPr txBox="1"/>
          <p:nvPr/>
        </p:nvSpPr>
        <p:spPr>
          <a:xfrm>
            <a:off x="798285" y="3506687"/>
            <a:ext cx="6517443" cy="577081"/>
          </a:xfrm>
          <a:prstGeom prst="rect">
            <a:avLst/>
          </a:prstGeom>
          <a:noFill/>
        </p:spPr>
        <p:txBody>
          <a:bodyPr wrap="square">
            <a:spAutoFit/>
          </a:bodyPr>
          <a:lstStyle/>
          <a:p>
            <a:pPr marL="171450" lvl="0" indent="-171450" defTabSz="932472" fontAlgn="base">
              <a:spcBef>
                <a:spcPct val="0"/>
              </a:spcBef>
              <a:spcAft>
                <a:spcPts val="900"/>
              </a:spcAft>
              <a:buFont typeface="Arial" panose="020B0604020202020204" pitchFamily="34" charset="0"/>
              <a:buChar char="•"/>
              <a:defRPr/>
            </a:pPr>
            <a:r>
              <a:rPr lang="en-US" sz="1200">
                <a:solidFill>
                  <a:srgbClr val="1A3660"/>
                </a:solidFill>
                <a:latin typeface="Manrope" pitchFamily="2" charset="0"/>
                <a:cs typeface="Segoe UI" panose="020B0502040204020203" pitchFamily="34" charset="0"/>
              </a:rPr>
              <a:t>Manual reconciliation of contract revenue led to errors and inefficiencies.</a:t>
            </a:r>
          </a:p>
          <a:p>
            <a:pPr marL="171450" lvl="0" indent="-171450" defTabSz="932472" fontAlgn="base">
              <a:spcBef>
                <a:spcPct val="0"/>
              </a:spcBef>
              <a:spcAft>
                <a:spcPts val="900"/>
              </a:spcAft>
              <a:buFont typeface="Arial" panose="020B0604020202020204" pitchFamily="34" charset="0"/>
              <a:buChar char="•"/>
              <a:defRPr/>
            </a:pPr>
            <a:r>
              <a:rPr lang="en-US" sz="1200">
                <a:solidFill>
                  <a:srgbClr val="1A3660"/>
                </a:solidFill>
                <a:latin typeface="Manrope" pitchFamily="2" charset="0"/>
                <a:cs typeface="Segoe UI" panose="020B0502040204020203" pitchFamily="34" charset="0"/>
              </a:rPr>
              <a:t>Lack of multi-language and multi-currency support hindered global expansion.</a:t>
            </a:r>
          </a:p>
        </p:txBody>
      </p:sp>
      <p:sp>
        <p:nvSpPr>
          <p:cNvPr id="14" name="TextBox 13">
            <a:extLst>
              <a:ext uri="{FF2B5EF4-FFF2-40B4-BE49-F238E27FC236}">
                <a16:creationId xmlns:a16="http://schemas.microsoft.com/office/drawing/2014/main" id="{0A929E7D-F177-634E-378A-4D93CDF00774}"/>
              </a:ext>
            </a:extLst>
          </p:cNvPr>
          <p:cNvSpPr txBox="1"/>
          <p:nvPr/>
        </p:nvSpPr>
        <p:spPr>
          <a:xfrm>
            <a:off x="798285" y="4326570"/>
            <a:ext cx="6844048" cy="338554"/>
          </a:xfrm>
          <a:prstGeom prst="rect">
            <a:avLst/>
          </a:prstGeom>
          <a:noFill/>
        </p:spPr>
        <p:txBody>
          <a:bodyPr wrap="square">
            <a:spAutoFit/>
          </a:bodyPr>
          <a:lstStyle/>
          <a:p>
            <a:pPr lvl="0" defTabSz="932472" fontAlgn="base">
              <a:spcBef>
                <a:spcPct val="0"/>
              </a:spcBef>
              <a:spcAft>
                <a:spcPts val="900"/>
              </a:spcAft>
              <a:defRPr/>
            </a:pPr>
            <a:r>
              <a:rPr lang="en-US" sz="1600" b="1" u="sng">
                <a:solidFill>
                  <a:schemeClr val="accent1"/>
                </a:solidFill>
                <a:latin typeface="Manrope" pitchFamily="2" charset="0"/>
                <a:cs typeface="Segoe UI" panose="020B0502040204020203" pitchFamily="34" charset="0"/>
              </a:rPr>
              <a:t>Solution:</a:t>
            </a:r>
          </a:p>
        </p:txBody>
      </p:sp>
      <p:sp>
        <p:nvSpPr>
          <p:cNvPr id="15" name="TextBox 14">
            <a:extLst>
              <a:ext uri="{FF2B5EF4-FFF2-40B4-BE49-F238E27FC236}">
                <a16:creationId xmlns:a16="http://schemas.microsoft.com/office/drawing/2014/main" id="{7DE0B096-0F34-A492-9329-F951191C4EA3}"/>
              </a:ext>
            </a:extLst>
          </p:cNvPr>
          <p:cNvSpPr txBox="1"/>
          <p:nvPr/>
        </p:nvSpPr>
        <p:spPr>
          <a:xfrm>
            <a:off x="798285" y="4695205"/>
            <a:ext cx="6517443" cy="577081"/>
          </a:xfrm>
          <a:prstGeom prst="rect">
            <a:avLst/>
          </a:prstGeom>
          <a:noFill/>
        </p:spPr>
        <p:txBody>
          <a:bodyPr wrap="square">
            <a:spAutoFit/>
          </a:bodyPr>
          <a:lstStyle/>
          <a:p>
            <a:pPr marL="171450" lvl="0" indent="-171450" defTabSz="932472" fontAlgn="base">
              <a:spcBef>
                <a:spcPct val="0"/>
              </a:spcBef>
              <a:spcAft>
                <a:spcPts val="900"/>
              </a:spcAft>
              <a:buFont typeface="Arial" panose="020B0604020202020204" pitchFamily="34" charset="0"/>
              <a:buChar char="•"/>
              <a:defRPr/>
            </a:pPr>
            <a:r>
              <a:rPr lang="en-US" sz="1200">
                <a:solidFill>
                  <a:srgbClr val="1A3660"/>
                </a:solidFill>
                <a:latin typeface="Manrope" pitchFamily="2" charset="0"/>
                <a:cs typeface="Segoe UI" panose="020B0502040204020203" pitchFamily="34" charset="0"/>
              </a:rPr>
              <a:t>Implemented Subscription Billing solution integrated with Microsoft Dynamics 365.</a:t>
            </a:r>
          </a:p>
          <a:p>
            <a:pPr marL="171450" lvl="0" indent="-171450" defTabSz="932472" fontAlgn="base">
              <a:spcBef>
                <a:spcPct val="0"/>
              </a:spcBef>
              <a:spcAft>
                <a:spcPts val="900"/>
              </a:spcAft>
              <a:buFont typeface="Arial" panose="020B0604020202020204" pitchFamily="34" charset="0"/>
              <a:buChar char="•"/>
              <a:defRPr/>
            </a:pPr>
            <a:r>
              <a:rPr lang="en-US" sz="1200">
                <a:solidFill>
                  <a:srgbClr val="1A3660"/>
                </a:solidFill>
                <a:latin typeface="Manrope" pitchFamily="2" charset="0"/>
                <a:cs typeface="Segoe UI" panose="020B0502040204020203" pitchFamily="34" charset="0"/>
              </a:rPr>
              <a:t>Offered multi-language and multi-currency support with no extra cost.</a:t>
            </a:r>
          </a:p>
        </p:txBody>
      </p:sp>
      <p:sp>
        <p:nvSpPr>
          <p:cNvPr id="17" name="Rounded Rectangle 155">
            <a:extLst>
              <a:ext uri="{FF2B5EF4-FFF2-40B4-BE49-F238E27FC236}">
                <a16:creationId xmlns:a16="http://schemas.microsoft.com/office/drawing/2014/main" id="{C8C50468-7298-E378-17C2-CD7D452C5A99}"/>
              </a:ext>
              <a:ext uri="{C183D7F6-B498-43B3-948B-1728B52AA6E4}">
                <adec:decorative xmlns:adec="http://schemas.microsoft.com/office/drawing/2017/decorative" val="1"/>
              </a:ext>
            </a:extLst>
          </p:cNvPr>
          <p:cNvSpPr/>
          <p:nvPr/>
        </p:nvSpPr>
        <p:spPr bwMode="auto">
          <a:xfrm>
            <a:off x="8411157" y="693527"/>
            <a:ext cx="3206187" cy="1156367"/>
          </a:xfrm>
          <a:prstGeom prst="roundRect">
            <a:avLst>
              <a:gd name="adj" fmla="val 0"/>
            </a:avLst>
          </a:prstGeom>
          <a:noFill/>
          <a:ln w="12700" cap="rnd" cmpd="sng" algn="ctr">
            <a:gradFill>
              <a:gsLst>
                <a:gs pos="0">
                  <a:schemeClr val="accent5"/>
                </a:gs>
                <a:gs pos="100000">
                  <a:schemeClr val="accent2"/>
                </a:gs>
              </a:gsLst>
              <a:lin ang="5400000" scaled="1"/>
            </a:gradFill>
            <a:prstDash val="sysDash"/>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endParaRPr kumimoji="0" lang="en-US" sz="1100" i="0" u="none" strike="noStrike" kern="0" cap="none" spc="0" normalizeH="0" baseline="0" noProof="0">
              <a:ln>
                <a:noFill/>
              </a:ln>
              <a:solidFill>
                <a:schemeClr val="tx2"/>
              </a:solidFill>
              <a:effectLst/>
              <a:uLnTx/>
              <a:uFillTx/>
              <a:latin typeface="Manrope "/>
              <a:cs typeface="Segoe UI" pitchFamily="34" charset="0"/>
            </a:endParaRPr>
          </a:p>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r>
              <a:rPr kumimoji="0" lang="en-US" sz="1100" i="0" u="none" strike="noStrike" kern="0" cap="none" spc="0" normalizeH="0" baseline="0" noProof="0">
                <a:ln>
                  <a:noFill/>
                </a:ln>
                <a:solidFill>
                  <a:schemeClr val="tx2"/>
                </a:solidFill>
                <a:effectLst/>
                <a:uLnTx/>
                <a:uFillTx/>
                <a:latin typeface="Manrope "/>
                <a:cs typeface="Segoe UI" pitchFamily="34" charset="0"/>
              </a:rPr>
              <a:t>Centralized transaction management.</a:t>
            </a:r>
          </a:p>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r>
              <a:rPr kumimoji="0" lang="en-US" sz="1100" i="0" u="none" strike="noStrike" kern="0" cap="none" spc="0" normalizeH="0" baseline="0" noProof="0">
                <a:ln>
                  <a:noFill/>
                </a:ln>
                <a:solidFill>
                  <a:schemeClr val="tx2"/>
                </a:solidFill>
                <a:effectLst/>
                <a:uLnTx/>
                <a:uFillTx/>
                <a:latin typeface="Manrope "/>
                <a:cs typeface="Segoe UI" pitchFamily="34" charset="0"/>
              </a:rPr>
              <a:t>Real-time consolidated reporting.</a:t>
            </a:r>
          </a:p>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r>
              <a:rPr kumimoji="0" lang="en-US" sz="1100" i="0" u="none" strike="noStrike" kern="0" cap="none" spc="0" normalizeH="0" baseline="0" noProof="0">
                <a:ln>
                  <a:noFill/>
                </a:ln>
                <a:solidFill>
                  <a:schemeClr val="tx2"/>
                </a:solidFill>
                <a:effectLst/>
                <a:uLnTx/>
                <a:uFillTx/>
                <a:latin typeface="Manrope "/>
                <a:cs typeface="Segoe UI" pitchFamily="34" charset="0"/>
              </a:rPr>
              <a:t>Scalable security and permissions control.</a:t>
            </a:r>
          </a:p>
        </p:txBody>
      </p:sp>
      <p:sp>
        <p:nvSpPr>
          <p:cNvPr id="19" name="Rounded Rectangle 155">
            <a:extLst>
              <a:ext uri="{FF2B5EF4-FFF2-40B4-BE49-F238E27FC236}">
                <a16:creationId xmlns:a16="http://schemas.microsoft.com/office/drawing/2014/main" id="{56782CC6-8FFC-5DB9-D31E-5A9F944AB2AC}"/>
              </a:ext>
              <a:ext uri="{C183D7F6-B498-43B3-948B-1728B52AA6E4}">
                <adec:decorative xmlns:adec="http://schemas.microsoft.com/office/drawing/2017/decorative" val="1"/>
              </a:ext>
            </a:extLst>
          </p:cNvPr>
          <p:cNvSpPr/>
          <p:nvPr/>
        </p:nvSpPr>
        <p:spPr bwMode="auto">
          <a:xfrm>
            <a:off x="8411157" y="2519881"/>
            <a:ext cx="3206187" cy="911587"/>
          </a:xfrm>
          <a:prstGeom prst="roundRect">
            <a:avLst>
              <a:gd name="adj" fmla="val 0"/>
            </a:avLst>
          </a:prstGeom>
          <a:noFill/>
          <a:ln w="12700" cap="rnd" cmpd="sng" algn="ctr">
            <a:gradFill>
              <a:gsLst>
                <a:gs pos="0">
                  <a:schemeClr val="accent5"/>
                </a:gs>
                <a:gs pos="100000">
                  <a:schemeClr val="accent2"/>
                </a:gs>
              </a:gsLst>
              <a:lin ang="5400000" scaled="1"/>
            </a:gradFill>
            <a:prstDash val="sysDash"/>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endParaRPr lang="en-US" sz="1100" kern="0">
              <a:solidFill>
                <a:schemeClr val="tx2"/>
              </a:solidFill>
              <a:latin typeface="Manrope "/>
              <a:cs typeface="Segoe UI" pitchFamily="34" charset="0"/>
            </a:endParaRPr>
          </a:p>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r>
              <a:rPr kumimoji="0" lang="en-US" sz="1100" i="0" u="none" strike="noStrike" kern="0" cap="none" spc="0" normalizeH="0" baseline="0" noProof="0">
                <a:ln>
                  <a:noFill/>
                </a:ln>
                <a:solidFill>
                  <a:schemeClr val="tx2"/>
                </a:solidFill>
                <a:effectLst/>
                <a:uLnTx/>
                <a:uFillTx/>
                <a:latin typeface="Manrope "/>
                <a:cs typeface="Segoe UI" pitchFamily="34" charset="0"/>
              </a:rPr>
              <a:t>No extra charges for integration, unlike standalone solution</a:t>
            </a:r>
          </a:p>
        </p:txBody>
      </p:sp>
      <p:sp>
        <p:nvSpPr>
          <p:cNvPr id="21" name="Rounded Rectangle 155">
            <a:extLst>
              <a:ext uri="{FF2B5EF4-FFF2-40B4-BE49-F238E27FC236}">
                <a16:creationId xmlns:a16="http://schemas.microsoft.com/office/drawing/2014/main" id="{4F6C9F4B-DCD1-9CDF-C6A0-09CD0E9FEE5F}"/>
              </a:ext>
              <a:ext uri="{C183D7F6-B498-43B3-948B-1728B52AA6E4}">
                <adec:decorative xmlns:adec="http://schemas.microsoft.com/office/drawing/2017/decorative" val="1"/>
              </a:ext>
            </a:extLst>
          </p:cNvPr>
          <p:cNvSpPr/>
          <p:nvPr/>
        </p:nvSpPr>
        <p:spPr bwMode="auto">
          <a:xfrm>
            <a:off x="8411157" y="4117702"/>
            <a:ext cx="3206187" cy="912128"/>
          </a:xfrm>
          <a:prstGeom prst="roundRect">
            <a:avLst>
              <a:gd name="adj" fmla="val 0"/>
            </a:avLst>
          </a:prstGeom>
          <a:noFill/>
          <a:ln w="12700" cap="rnd" cmpd="sng" algn="ctr">
            <a:gradFill>
              <a:gsLst>
                <a:gs pos="0">
                  <a:schemeClr val="accent5"/>
                </a:gs>
                <a:gs pos="100000">
                  <a:schemeClr val="accent2"/>
                </a:gs>
              </a:gsLst>
              <a:lin ang="5400000" scaled="1"/>
            </a:gradFill>
            <a:prstDash val="sysDash"/>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endParaRPr kumimoji="0" lang="en-US" sz="1100" i="0" u="none" strike="noStrike" kern="0" cap="none" spc="0" normalizeH="0" baseline="0" noProof="0">
              <a:ln>
                <a:noFill/>
              </a:ln>
              <a:solidFill>
                <a:schemeClr val="tx2"/>
              </a:solidFill>
              <a:effectLst/>
              <a:uLnTx/>
              <a:uFillTx/>
              <a:latin typeface="Manrope "/>
              <a:cs typeface="Segoe UI" pitchFamily="34" charset="0"/>
            </a:endParaRPr>
          </a:p>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r>
              <a:rPr kumimoji="0" lang="en-US" sz="1100" i="0" u="none" strike="noStrike" kern="0" cap="none" spc="0" normalizeH="0" baseline="0" noProof="0">
                <a:ln>
                  <a:noFill/>
                </a:ln>
                <a:solidFill>
                  <a:schemeClr val="tx2"/>
                </a:solidFill>
                <a:effectLst/>
                <a:uLnTx/>
                <a:uFillTx/>
                <a:latin typeface="Manrope "/>
                <a:cs typeface="Segoe UI" pitchFamily="34" charset="0"/>
              </a:rPr>
              <a:t>Multi-language and multi-currency support enabled rapid global growth.</a:t>
            </a:r>
          </a:p>
        </p:txBody>
      </p:sp>
      <p:sp>
        <p:nvSpPr>
          <p:cNvPr id="23" name="Rounded Rectangle 155">
            <a:extLst>
              <a:ext uri="{FF2B5EF4-FFF2-40B4-BE49-F238E27FC236}">
                <a16:creationId xmlns:a16="http://schemas.microsoft.com/office/drawing/2014/main" id="{EF6A2588-4503-AC02-8970-CACD24CDAE9C}"/>
              </a:ext>
              <a:ext uri="{C183D7F6-B498-43B3-948B-1728B52AA6E4}">
                <adec:decorative xmlns:adec="http://schemas.microsoft.com/office/drawing/2017/decorative" val="1"/>
              </a:ext>
            </a:extLst>
          </p:cNvPr>
          <p:cNvSpPr/>
          <p:nvPr/>
        </p:nvSpPr>
        <p:spPr bwMode="auto">
          <a:xfrm>
            <a:off x="8411157" y="5657247"/>
            <a:ext cx="3206187" cy="912128"/>
          </a:xfrm>
          <a:prstGeom prst="roundRect">
            <a:avLst>
              <a:gd name="adj" fmla="val 0"/>
            </a:avLst>
          </a:prstGeom>
          <a:noFill/>
          <a:ln w="12700" cap="rnd" cmpd="sng" algn="ctr">
            <a:gradFill>
              <a:gsLst>
                <a:gs pos="0">
                  <a:schemeClr val="accent5"/>
                </a:gs>
                <a:gs pos="100000">
                  <a:schemeClr val="accent2"/>
                </a:gs>
              </a:gsLst>
              <a:lin ang="5400000" scaled="1"/>
            </a:gradFill>
            <a:prstDash val="sysDash"/>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endParaRPr kumimoji="0" lang="en-US" sz="1100" i="0" u="none" strike="noStrike" kern="0" cap="none" spc="0" normalizeH="0" baseline="0" noProof="0">
              <a:ln>
                <a:noFill/>
              </a:ln>
              <a:solidFill>
                <a:schemeClr val="tx2"/>
              </a:solidFill>
              <a:effectLst/>
              <a:uLnTx/>
              <a:uFillTx/>
              <a:latin typeface="Manrope "/>
              <a:cs typeface="Segoe UI" pitchFamily="34" charset="0"/>
            </a:endParaRPr>
          </a:p>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r>
              <a:rPr kumimoji="0" lang="en-US" sz="1100" i="0" u="none" strike="noStrike" kern="0" cap="none" spc="0" normalizeH="0" baseline="0" noProof="0">
                <a:ln>
                  <a:noFill/>
                </a:ln>
                <a:solidFill>
                  <a:schemeClr val="tx2"/>
                </a:solidFill>
                <a:effectLst/>
                <a:uLnTx/>
                <a:uFillTx/>
                <a:latin typeface="Manrope "/>
                <a:cs typeface="Segoe UI" pitchFamily="34" charset="0"/>
              </a:rPr>
              <a:t>Leveraged Microsoft AI and security features</a:t>
            </a:r>
          </a:p>
        </p:txBody>
      </p:sp>
      <p:sp>
        <p:nvSpPr>
          <p:cNvPr id="25" name="Rectangle: Rounded Corners 24">
            <a:extLst>
              <a:ext uri="{FF2B5EF4-FFF2-40B4-BE49-F238E27FC236}">
                <a16:creationId xmlns:a16="http://schemas.microsoft.com/office/drawing/2014/main" id="{09656999-7D90-68BA-BD1E-92715898FB28}"/>
              </a:ext>
            </a:extLst>
          </p:cNvPr>
          <p:cNvSpPr/>
          <p:nvPr/>
        </p:nvSpPr>
        <p:spPr>
          <a:xfrm>
            <a:off x="8846997" y="327172"/>
            <a:ext cx="2334829" cy="54526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4778"/>
                </a:solidFill>
                <a:latin typeface="Manrope ExtraBold" pitchFamily="2" charset="0"/>
                <a:cs typeface="Segoe Sans Text" pitchFamily="2" charset="0"/>
              </a:rPr>
              <a:t>Efficiency.</a:t>
            </a:r>
          </a:p>
        </p:txBody>
      </p:sp>
      <p:sp>
        <p:nvSpPr>
          <p:cNvPr id="26" name="Rectangle: Rounded Corners 25">
            <a:extLst>
              <a:ext uri="{FF2B5EF4-FFF2-40B4-BE49-F238E27FC236}">
                <a16:creationId xmlns:a16="http://schemas.microsoft.com/office/drawing/2014/main" id="{668EAACC-7E58-36B8-2203-9D5E3B36C444}"/>
              </a:ext>
            </a:extLst>
          </p:cNvPr>
          <p:cNvSpPr/>
          <p:nvPr/>
        </p:nvSpPr>
        <p:spPr>
          <a:xfrm>
            <a:off x="8838843" y="2133407"/>
            <a:ext cx="2334829" cy="54526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4778"/>
                </a:solidFill>
                <a:latin typeface="Manrope ExtraBold" pitchFamily="2" charset="0"/>
                <a:cs typeface="Segoe Sans Text" pitchFamily="2" charset="0"/>
              </a:rPr>
              <a:t>Cost-Effectiveness.</a:t>
            </a:r>
          </a:p>
        </p:txBody>
      </p:sp>
      <p:sp>
        <p:nvSpPr>
          <p:cNvPr id="27" name="Rectangle: Rounded Corners 26">
            <a:extLst>
              <a:ext uri="{FF2B5EF4-FFF2-40B4-BE49-F238E27FC236}">
                <a16:creationId xmlns:a16="http://schemas.microsoft.com/office/drawing/2014/main" id="{D5AE8346-CF57-DE9B-C91C-5A02F6AF0C5A}"/>
              </a:ext>
            </a:extLst>
          </p:cNvPr>
          <p:cNvSpPr/>
          <p:nvPr/>
        </p:nvSpPr>
        <p:spPr>
          <a:xfrm>
            <a:off x="8838841" y="3709263"/>
            <a:ext cx="2334829" cy="54526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4778"/>
                </a:solidFill>
                <a:latin typeface="Manrope ExtraBold" pitchFamily="2" charset="0"/>
                <a:cs typeface="Segoe Sans Text" pitchFamily="2" charset="0"/>
              </a:rPr>
              <a:t>Global Expansion.</a:t>
            </a:r>
          </a:p>
        </p:txBody>
      </p:sp>
      <p:sp>
        <p:nvSpPr>
          <p:cNvPr id="28" name="Rectangle: Rounded Corners 27">
            <a:extLst>
              <a:ext uri="{FF2B5EF4-FFF2-40B4-BE49-F238E27FC236}">
                <a16:creationId xmlns:a16="http://schemas.microsoft.com/office/drawing/2014/main" id="{055CAFED-9F8A-366D-1173-7DDC594E8B55}"/>
              </a:ext>
            </a:extLst>
          </p:cNvPr>
          <p:cNvSpPr/>
          <p:nvPr/>
        </p:nvSpPr>
        <p:spPr>
          <a:xfrm>
            <a:off x="8626275" y="5307622"/>
            <a:ext cx="2776270" cy="54526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4778"/>
                </a:solidFill>
                <a:latin typeface="Manrope ExtraBold" pitchFamily="2" charset="0"/>
                <a:cs typeface="Segoe Sans Text" pitchFamily="2" charset="0"/>
              </a:rPr>
              <a:t>Advanced Technology.</a:t>
            </a:r>
          </a:p>
        </p:txBody>
      </p:sp>
    </p:spTree>
    <p:extLst>
      <p:ext uri="{BB962C8B-B14F-4D97-AF65-F5344CB8AC3E}">
        <p14:creationId xmlns:p14="http://schemas.microsoft.com/office/powerpoint/2010/main" val="405945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B04E8-2942-E492-DF6E-EA52C173F620}"/>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169E92C2-C11A-F723-D664-D8F96555E9C9}"/>
              </a:ext>
            </a:extLst>
          </p:cNvPr>
          <p:cNvSpPr/>
          <p:nvPr/>
        </p:nvSpPr>
        <p:spPr bwMode="auto">
          <a:xfrm>
            <a:off x="-24031" y="-2"/>
            <a:ext cx="4443984" cy="6858002"/>
          </a:xfrm>
          <a:custGeom>
            <a:avLst/>
            <a:gdLst>
              <a:gd name="connsiteX0" fmla="*/ 0 w 4443984"/>
              <a:gd name="connsiteY0" fmla="*/ 0 h 6858002"/>
              <a:gd name="connsiteX1" fmla="*/ 3200400 w 4443984"/>
              <a:gd name="connsiteY1" fmla="*/ 0 h 6858002"/>
              <a:gd name="connsiteX2" fmla="*/ 3200400 w 4443984"/>
              <a:gd name="connsiteY2" fmla="*/ 1 h 6858002"/>
              <a:gd name="connsiteX3" fmla="*/ 3791002 w 4443984"/>
              <a:gd name="connsiteY3" fmla="*/ 1 h 6858002"/>
              <a:gd name="connsiteX4" fmla="*/ 4439476 w 4443984"/>
              <a:gd name="connsiteY4" fmla="*/ 648475 h 6858002"/>
              <a:gd name="connsiteX5" fmla="*/ 4439476 w 4443984"/>
              <a:gd name="connsiteY5" fmla="*/ 5225143 h 6858002"/>
              <a:gd name="connsiteX6" fmla="*/ 4443984 w 4443984"/>
              <a:gd name="connsiteY6" fmla="*/ 5225143 h 6858002"/>
              <a:gd name="connsiteX7" fmla="*/ 4443984 w 4443984"/>
              <a:gd name="connsiteY7" fmla="*/ 6858001 h 6858002"/>
              <a:gd name="connsiteX8" fmla="*/ 3791012 w 4443984"/>
              <a:gd name="connsiteY8" fmla="*/ 6858001 h 6858002"/>
              <a:gd name="connsiteX9" fmla="*/ 3791002 w 4443984"/>
              <a:gd name="connsiteY9" fmla="*/ 6858002 h 6858002"/>
              <a:gd name="connsiteX10" fmla="*/ 648474 w 4443984"/>
              <a:gd name="connsiteY10" fmla="*/ 6858002 h 6858002"/>
              <a:gd name="connsiteX11" fmla="*/ 648464 w 4443984"/>
              <a:gd name="connsiteY11" fmla="*/ 6858001 h 6858002"/>
              <a:gd name="connsiteX12" fmla="*/ 0 w 4443984"/>
              <a:gd name="connsiteY12" fmla="*/ 6858001 h 6858002"/>
              <a:gd name="connsiteX13" fmla="*/ 0 w 4443984"/>
              <a:gd name="connsiteY13" fmla="*/ 6209529 h 6858002"/>
              <a:gd name="connsiteX14" fmla="*/ 0 w 4443984"/>
              <a:gd name="connsiteY14" fmla="*/ 6209528 h 6858002"/>
              <a:gd name="connsiteX15" fmla="*/ 0 w 4443984"/>
              <a:gd name="connsiteY15" fmla="*/ 648475 h 6858002"/>
              <a:gd name="connsiteX16" fmla="*/ 0 w 4443984"/>
              <a:gd name="connsiteY16" fmla="*/ 648475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3984" h="6858002">
                <a:moveTo>
                  <a:pt x="0" y="0"/>
                </a:moveTo>
                <a:lnTo>
                  <a:pt x="3200400" y="0"/>
                </a:lnTo>
                <a:lnTo>
                  <a:pt x="3200400" y="1"/>
                </a:lnTo>
                <a:lnTo>
                  <a:pt x="3791002" y="1"/>
                </a:lnTo>
                <a:cubicBezTo>
                  <a:pt x="4149144" y="1"/>
                  <a:pt x="4439476" y="290333"/>
                  <a:pt x="4439476" y="648475"/>
                </a:cubicBezTo>
                <a:lnTo>
                  <a:pt x="4439476" y="5225143"/>
                </a:lnTo>
                <a:lnTo>
                  <a:pt x="4443984" y="5225143"/>
                </a:lnTo>
                <a:lnTo>
                  <a:pt x="4443984" y="6858001"/>
                </a:lnTo>
                <a:lnTo>
                  <a:pt x="3791012" y="6858001"/>
                </a:lnTo>
                <a:lnTo>
                  <a:pt x="3791002" y="6858002"/>
                </a:lnTo>
                <a:lnTo>
                  <a:pt x="648474" y="6858002"/>
                </a:lnTo>
                <a:lnTo>
                  <a:pt x="648464" y="6858001"/>
                </a:lnTo>
                <a:lnTo>
                  <a:pt x="0" y="6858001"/>
                </a:lnTo>
                <a:lnTo>
                  <a:pt x="0" y="6209529"/>
                </a:lnTo>
                <a:lnTo>
                  <a:pt x="0" y="6209528"/>
                </a:lnTo>
                <a:lnTo>
                  <a:pt x="0" y="648475"/>
                </a:lnTo>
                <a:lnTo>
                  <a:pt x="0" y="648475"/>
                </a:lnTo>
                <a:close/>
              </a:path>
            </a:pathLst>
          </a:custGeom>
          <a:gradFill>
            <a:gsLst>
              <a:gs pos="0">
                <a:schemeClr val="accent2"/>
              </a:gs>
              <a:gs pos="100000">
                <a:srgbClr val="21479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4">
            <a:extLst>
              <a:ext uri="{FF2B5EF4-FFF2-40B4-BE49-F238E27FC236}">
                <a16:creationId xmlns:a16="http://schemas.microsoft.com/office/drawing/2014/main" id="{D27A8AA4-A0D8-7846-014F-55C60F0F5EA2}"/>
              </a:ext>
            </a:extLst>
          </p:cNvPr>
          <p:cNvSpPr txBox="1">
            <a:spLocks/>
          </p:cNvSpPr>
          <p:nvPr/>
        </p:nvSpPr>
        <p:spPr>
          <a:xfrm>
            <a:off x="4937900" y="764610"/>
            <a:ext cx="7050899" cy="5852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Northern BI’s accounting software was insufficient for managing ongoing subscriptions and renewals, requiring manual reconciliations and leading to time-consuming errors.</a:t>
            </a:r>
          </a:p>
        </p:txBody>
      </p:sp>
      <p:sp>
        <p:nvSpPr>
          <p:cNvPr id="15" name="TextBox 14">
            <a:extLst>
              <a:ext uri="{FF2B5EF4-FFF2-40B4-BE49-F238E27FC236}">
                <a16:creationId xmlns:a16="http://schemas.microsoft.com/office/drawing/2014/main" id="{5548FFB1-DF4A-2E6F-941E-54134F1B3E1C}"/>
              </a:ext>
            </a:extLst>
          </p:cNvPr>
          <p:cNvSpPr txBox="1"/>
          <p:nvPr/>
        </p:nvSpPr>
        <p:spPr>
          <a:xfrm>
            <a:off x="4937901" y="4039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Situation:</a:t>
            </a:r>
            <a:endParaRPr lang="en-US" sz="1600">
              <a:solidFill>
                <a:srgbClr val="214792"/>
              </a:solidFill>
              <a:latin typeface="Manrope ExtraBold" pitchFamily="2" charset="0"/>
            </a:endParaRPr>
          </a:p>
        </p:txBody>
      </p:sp>
      <p:sp>
        <p:nvSpPr>
          <p:cNvPr id="16" name="Text Placeholder 4">
            <a:extLst>
              <a:ext uri="{FF2B5EF4-FFF2-40B4-BE49-F238E27FC236}">
                <a16:creationId xmlns:a16="http://schemas.microsoft.com/office/drawing/2014/main" id="{ECF2A6CF-2584-4746-83AA-16F7FDB9859F}"/>
              </a:ext>
            </a:extLst>
          </p:cNvPr>
          <p:cNvSpPr txBox="1">
            <a:spLocks/>
          </p:cNvSpPr>
          <p:nvPr/>
        </p:nvSpPr>
        <p:spPr>
          <a:xfrm>
            <a:off x="4937900" y="2070896"/>
            <a:ext cx="7050899" cy="5852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Northern BI adopted Binary Stream’s Subscription Billing Suite (SBS) and transitioned to Microsoft Dynamics 365 Business Central.</a:t>
            </a:r>
          </a:p>
        </p:txBody>
      </p:sp>
      <p:sp>
        <p:nvSpPr>
          <p:cNvPr id="17" name="TextBox 16">
            <a:extLst>
              <a:ext uri="{FF2B5EF4-FFF2-40B4-BE49-F238E27FC236}">
                <a16:creationId xmlns:a16="http://schemas.microsoft.com/office/drawing/2014/main" id="{F442E20F-B841-8DA4-AFFC-0B798BE7FA97}"/>
              </a:ext>
            </a:extLst>
          </p:cNvPr>
          <p:cNvSpPr txBox="1"/>
          <p:nvPr/>
        </p:nvSpPr>
        <p:spPr>
          <a:xfrm>
            <a:off x="4937901" y="1710192"/>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Solution:</a:t>
            </a:r>
            <a:endParaRPr lang="en-US" sz="1600">
              <a:solidFill>
                <a:srgbClr val="214792"/>
              </a:solidFill>
              <a:latin typeface="Manrope ExtraBold" pitchFamily="2" charset="0"/>
            </a:endParaRPr>
          </a:p>
        </p:txBody>
      </p:sp>
      <p:sp>
        <p:nvSpPr>
          <p:cNvPr id="18" name="Text Placeholder 4">
            <a:extLst>
              <a:ext uri="{FF2B5EF4-FFF2-40B4-BE49-F238E27FC236}">
                <a16:creationId xmlns:a16="http://schemas.microsoft.com/office/drawing/2014/main" id="{9143F2EF-9421-BA41-67B2-78EC7CC2EE91}"/>
              </a:ext>
            </a:extLst>
          </p:cNvPr>
          <p:cNvSpPr txBox="1">
            <a:spLocks/>
          </p:cNvSpPr>
          <p:nvPr/>
        </p:nvSpPr>
        <p:spPr>
          <a:xfrm>
            <a:off x="4937900" y="3203010"/>
            <a:ext cx="7050899" cy="5852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Greater accuracy, improved scalability, and time and effort saved through automation.</a:t>
            </a:r>
          </a:p>
        </p:txBody>
      </p:sp>
      <p:sp>
        <p:nvSpPr>
          <p:cNvPr id="19" name="TextBox 18">
            <a:extLst>
              <a:ext uri="{FF2B5EF4-FFF2-40B4-BE49-F238E27FC236}">
                <a16:creationId xmlns:a16="http://schemas.microsoft.com/office/drawing/2014/main" id="{A60BDE5D-746D-6B0A-22CB-5692B919040D}"/>
              </a:ext>
            </a:extLst>
          </p:cNvPr>
          <p:cNvSpPr txBox="1"/>
          <p:nvPr/>
        </p:nvSpPr>
        <p:spPr>
          <a:xfrm>
            <a:off x="4937901" y="28423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Benefits:</a:t>
            </a:r>
          </a:p>
        </p:txBody>
      </p:sp>
      <p:sp>
        <p:nvSpPr>
          <p:cNvPr id="2" name="Title 6">
            <a:extLst>
              <a:ext uri="{FF2B5EF4-FFF2-40B4-BE49-F238E27FC236}">
                <a16:creationId xmlns:a16="http://schemas.microsoft.com/office/drawing/2014/main" id="{07D02B62-C912-89EB-D1B7-1C16F58675FD}"/>
              </a:ext>
            </a:extLst>
          </p:cNvPr>
          <p:cNvSpPr txBox="1">
            <a:spLocks/>
          </p:cNvSpPr>
          <p:nvPr/>
        </p:nvSpPr>
        <p:spPr>
          <a:xfrm>
            <a:off x="239485" y="940886"/>
            <a:ext cx="4013201" cy="2716714"/>
          </a:xfrm>
          <a:prstGeom prst="rect">
            <a:avLst/>
          </a:prstGeom>
        </p:spPr>
        <p:txBody>
          <a:bodyPr lIns="0"/>
          <a:lst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a:lstStyle>
          <a:p>
            <a:r>
              <a:rPr lang="en-US" sz="3200">
                <a:solidFill>
                  <a:schemeClr val="bg1"/>
                </a:solidFill>
              </a:rPr>
              <a:t>Northern BI reduces billing workload by </a:t>
            </a:r>
            <a:r>
              <a:rPr lang="en-US" sz="3200">
                <a:gradFill>
                  <a:gsLst>
                    <a:gs pos="0">
                      <a:schemeClr val="accent2"/>
                    </a:gs>
                    <a:gs pos="100000">
                      <a:schemeClr val="accent5"/>
                    </a:gs>
                  </a:gsLst>
                  <a:lin ang="2700000" scaled="0"/>
                </a:gradFill>
              </a:rPr>
              <a:t>50% </a:t>
            </a:r>
            <a:r>
              <a:rPr lang="en-US" sz="3200">
                <a:solidFill>
                  <a:schemeClr val="bg1"/>
                </a:solidFill>
              </a:rPr>
              <a:t>with migration to Dynamics 365 Business Central.</a:t>
            </a:r>
            <a:br>
              <a:rPr lang="en-US" sz="3200">
                <a:solidFill>
                  <a:schemeClr val="bg1"/>
                </a:solidFill>
              </a:rPr>
            </a:br>
            <a:endParaRPr lang="en-US" sz="3200">
              <a:solidFill>
                <a:schemeClr val="bg1"/>
              </a:solidFill>
            </a:endParaRPr>
          </a:p>
        </p:txBody>
      </p:sp>
      <p:sp>
        <p:nvSpPr>
          <p:cNvPr id="29" name="object 11">
            <a:extLst>
              <a:ext uri="{FF2B5EF4-FFF2-40B4-BE49-F238E27FC236}">
                <a16:creationId xmlns:a16="http://schemas.microsoft.com/office/drawing/2014/main" id="{3A4CBA78-071C-D0F4-B16C-331DD6A99D68}"/>
              </a:ext>
            </a:extLst>
          </p:cNvPr>
          <p:cNvSpPr txBox="1"/>
          <p:nvPr/>
        </p:nvSpPr>
        <p:spPr>
          <a:xfrm>
            <a:off x="239485" y="4363621"/>
            <a:ext cx="3853544" cy="1620508"/>
          </a:xfrm>
          <a:prstGeom prst="rect">
            <a:avLst/>
          </a:prstGeom>
        </p:spPr>
        <p:txBody>
          <a:bodyPr vert="horz" wrap="square" lIns="0" tIns="104140" rIns="0" bIns="0" rtlCol="0">
            <a:spAutoFit/>
          </a:bodyPr>
          <a:lstStyle/>
          <a:p>
            <a:pPr marL="0" marR="0" lvl="0" indent="0" algn="l" defTabSz="457200" rtl="0" eaLnBrk="1" fontAlgn="auto" latinLnBrk="0" hangingPunct="1">
              <a:lnSpc>
                <a:spcPts val="198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solidFill>
                <a:effectLst/>
                <a:uLnTx/>
                <a:uFillTx/>
                <a:latin typeface="Manrope" pitchFamily="2" charset="0"/>
                <a:cs typeface="Segoe UI" panose="020B0502040204020203" pitchFamily="34" charset="0"/>
              </a:rPr>
              <a:t>“We wanted to continue to use Subscription Billing Suite in our migration from Dynamics GP to Dynamics 365 Business Central. For us, it was a great and natural transition because we had already learned the functionality within the old environment and could move seamlessly into the new environment.” </a:t>
            </a:r>
          </a:p>
        </p:txBody>
      </p:sp>
      <p:sp>
        <p:nvSpPr>
          <p:cNvPr id="30" name="object 16">
            <a:extLst>
              <a:ext uri="{FF2B5EF4-FFF2-40B4-BE49-F238E27FC236}">
                <a16:creationId xmlns:a16="http://schemas.microsoft.com/office/drawing/2014/main" id="{095C8E99-DC76-151B-53B4-EA5744CB0505}"/>
              </a:ext>
            </a:extLst>
          </p:cNvPr>
          <p:cNvSpPr txBox="1"/>
          <p:nvPr/>
        </p:nvSpPr>
        <p:spPr>
          <a:xfrm>
            <a:off x="239485" y="6152095"/>
            <a:ext cx="3875315" cy="382797"/>
          </a:xfrm>
          <a:prstGeom prst="rect">
            <a:avLst/>
          </a:prstGeom>
        </p:spPr>
        <p:txBody>
          <a:bodyPr vert="horz" wrap="square" lIns="0" tIns="13335" rIns="0" bIns="0" rtlCol="0">
            <a:spAutoFit/>
          </a:bodyPr>
          <a:lstStyle/>
          <a:p>
            <a:pPr marL="182880" marR="0" lvl="0" indent="-182880" algn="l" defTabSz="914287" rtl="0" eaLnBrk="1" fontAlgn="auto" latinLnBrk="0" hangingPunct="1">
              <a:lnSpc>
                <a:spcPct val="100000"/>
              </a:lnSpc>
              <a:spcBef>
                <a:spcPts val="0"/>
              </a:spcBef>
              <a:spcAft>
                <a:spcPts val="0"/>
              </a:spcAft>
              <a:buClrTx/>
              <a:buSzTx/>
              <a:buFont typeface="System Font Regular"/>
              <a:buChar char="–"/>
              <a:tabLst/>
              <a:defRPr/>
            </a:pPr>
            <a:r>
              <a:rPr kumimoji="0" lang="en-US" sz="1200" b="1" i="1" u="none" strike="noStrike" kern="0" cap="none" spc="0" normalizeH="0" baseline="0" noProof="0">
                <a:ln>
                  <a:noFill/>
                </a:ln>
                <a:solidFill>
                  <a:schemeClr val="bg1"/>
                </a:solidFill>
                <a:effectLst/>
                <a:uLnTx/>
                <a:uFillTx/>
                <a:latin typeface="Manrope" pitchFamily="2" charset="0"/>
                <a:cs typeface="Segoe UI Semibold" panose="020B0702040204020203" pitchFamily="34" charset="0"/>
              </a:rPr>
              <a:t>Brian Mackintosh, </a:t>
            </a:r>
            <a:r>
              <a:rPr kumimoji="0" lang="en-US" sz="1200" i="1" u="none" strike="noStrike" kern="0" cap="none" spc="0" normalizeH="0" baseline="0" noProof="0">
                <a:ln>
                  <a:noFill/>
                </a:ln>
                <a:solidFill>
                  <a:schemeClr val="bg1"/>
                </a:solidFill>
                <a:effectLst/>
                <a:uLnTx/>
                <a:uFillTx/>
                <a:latin typeface="Manrope" pitchFamily="2" charset="0"/>
                <a:cs typeface="Segoe UI Semibold" panose="020B0702040204020203" pitchFamily="34" charset="0"/>
              </a:rPr>
              <a:t>VP of Operations at Northern Business Intelligence</a:t>
            </a:r>
          </a:p>
        </p:txBody>
      </p:sp>
      <p:cxnSp>
        <p:nvCxnSpPr>
          <p:cNvPr id="32" name="Straight Connector 31">
            <a:extLst>
              <a:ext uri="{FF2B5EF4-FFF2-40B4-BE49-F238E27FC236}">
                <a16:creationId xmlns:a16="http://schemas.microsoft.com/office/drawing/2014/main" id="{5BB43A03-3207-AF25-40B1-77CD31A46C19}"/>
              </a:ext>
            </a:extLst>
          </p:cNvPr>
          <p:cNvCxnSpPr>
            <a:cxnSpLocks/>
          </p:cNvCxnSpPr>
          <p:nvPr/>
        </p:nvCxnSpPr>
        <p:spPr>
          <a:xfrm flipH="1">
            <a:off x="239485" y="3870325"/>
            <a:ext cx="3519715" cy="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41EDEC85-EE42-F1C5-8225-CE21853721BA}"/>
              </a:ext>
            </a:extLst>
          </p:cNvPr>
          <p:cNvGrpSpPr/>
          <p:nvPr/>
        </p:nvGrpSpPr>
        <p:grpSpPr>
          <a:xfrm>
            <a:off x="2526775" y="91440"/>
            <a:ext cx="1429717" cy="550492"/>
            <a:chOff x="8146525" y="-611868"/>
            <a:chExt cx="1429717" cy="550492"/>
          </a:xfrm>
        </p:grpSpPr>
        <p:pic>
          <p:nvPicPr>
            <p:cNvPr id="45" name="Graphic 44">
              <a:extLst>
                <a:ext uri="{FF2B5EF4-FFF2-40B4-BE49-F238E27FC236}">
                  <a16:creationId xmlns:a16="http://schemas.microsoft.com/office/drawing/2014/main" id="{04E5C74D-A1DF-65A2-2A49-EC32C8F6AF8A}"/>
                </a:ext>
              </a:extLst>
            </p:cNvPr>
            <p:cNvPicPr>
              <a:picLocks noChangeAspect="1"/>
            </p:cNvPicPr>
            <p:nvPr/>
          </p:nvPicPr>
          <p:blipFill>
            <a:blip r:embed="rId3">
              <a:extLst>
                <a:ext uri="{96DAC541-7B7A-43D3-8B79-37D633B846F1}">
                  <asvg:svgBlip xmlns:asvg="http://schemas.microsoft.com/office/drawing/2016/SVG/main" r:embed="rId4"/>
                </a:ext>
              </a:extLst>
            </a:blip>
            <a:srcRect l="27009"/>
            <a:stretch/>
          </p:blipFill>
          <p:spPr>
            <a:xfrm>
              <a:off x="8528049" y="-611868"/>
              <a:ext cx="1048193" cy="550492"/>
            </a:xfrm>
            <a:prstGeom prst="rect">
              <a:avLst/>
            </a:prstGeom>
          </p:spPr>
        </p:pic>
        <p:pic>
          <p:nvPicPr>
            <p:cNvPr id="46" name="Graphic 45">
              <a:extLst>
                <a:ext uri="{FF2B5EF4-FFF2-40B4-BE49-F238E27FC236}">
                  <a16:creationId xmlns:a16="http://schemas.microsoft.com/office/drawing/2014/main" id="{E2A994FC-9C67-A1CA-5984-AFB3057676AF}"/>
                </a:ext>
              </a:extLst>
            </p:cNvPr>
            <p:cNvPicPr>
              <a:picLocks noChangeAspect="1"/>
            </p:cNvPicPr>
            <p:nvPr/>
          </p:nvPicPr>
          <p:blipFill>
            <a:blip r:embed="rId5">
              <a:extLst>
                <a:ext uri="{96DAC541-7B7A-43D3-8B79-37D633B846F1}">
                  <asvg:svgBlip xmlns:asvg="http://schemas.microsoft.com/office/drawing/2016/SVG/main" r:embed="rId6"/>
                </a:ext>
              </a:extLst>
            </a:blip>
            <a:srcRect r="72991"/>
            <a:stretch/>
          </p:blipFill>
          <p:spPr>
            <a:xfrm>
              <a:off x="8146525" y="-611868"/>
              <a:ext cx="387875" cy="550492"/>
            </a:xfrm>
            <a:prstGeom prst="rect">
              <a:avLst/>
            </a:prstGeom>
          </p:spPr>
        </p:pic>
      </p:grpSp>
      <p:sp>
        <p:nvSpPr>
          <p:cNvPr id="3" name="Rectangle: Rounded Corners 2">
            <a:extLst>
              <a:ext uri="{FF2B5EF4-FFF2-40B4-BE49-F238E27FC236}">
                <a16:creationId xmlns:a16="http://schemas.microsoft.com/office/drawing/2014/main" id="{0B700A34-295E-C110-80BF-E5E1DD79537A}"/>
              </a:ext>
            </a:extLst>
          </p:cNvPr>
          <p:cNvSpPr/>
          <p:nvPr/>
        </p:nvSpPr>
        <p:spPr>
          <a:xfrm>
            <a:off x="4940637" y="4227285"/>
            <a:ext cx="1126333" cy="181065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B2E16CD-5690-7FCF-0ECF-7DE1FF0A14F0}"/>
              </a:ext>
            </a:extLst>
          </p:cNvPr>
          <p:cNvSpPr/>
          <p:nvPr/>
        </p:nvSpPr>
        <p:spPr>
          <a:xfrm>
            <a:off x="6125003" y="4227285"/>
            <a:ext cx="1126333" cy="181065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060498D-95F9-88F8-58E1-DD8718D6B4A3}"/>
              </a:ext>
            </a:extLst>
          </p:cNvPr>
          <p:cNvSpPr/>
          <p:nvPr/>
        </p:nvSpPr>
        <p:spPr>
          <a:xfrm>
            <a:off x="7309369" y="4227285"/>
            <a:ext cx="1126333" cy="181065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A0622A53-F394-8F84-2FF4-CA26FFBD2558}"/>
              </a:ext>
            </a:extLst>
          </p:cNvPr>
          <p:cNvSpPr/>
          <p:nvPr/>
        </p:nvSpPr>
        <p:spPr>
          <a:xfrm>
            <a:off x="8493735" y="4227285"/>
            <a:ext cx="1126333" cy="181065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264456B0-FECA-E04F-4953-68DF6B4D1F71}"/>
              </a:ext>
            </a:extLst>
          </p:cNvPr>
          <p:cNvSpPr/>
          <p:nvPr/>
        </p:nvSpPr>
        <p:spPr>
          <a:xfrm>
            <a:off x="9678101" y="4227285"/>
            <a:ext cx="1126333" cy="181065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98C9B641-8BA2-3F23-55C2-03437ADB8BD9}"/>
              </a:ext>
            </a:extLst>
          </p:cNvPr>
          <p:cNvSpPr/>
          <p:nvPr/>
        </p:nvSpPr>
        <p:spPr>
          <a:xfrm>
            <a:off x="10862465" y="4227285"/>
            <a:ext cx="1126333" cy="181065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2">
            <a:extLst>
              <a:ext uri="{FF2B5EF4-FFF2-40B4-BE49-F238E27FC236}">
                <a16:creationId xmlns:a16="http://schemas.microsoft.com/office/drawing/2014/main" id="{EF3CD956-102D-DF5C-D4C3-BA3BE15F3309}"/>
              </a:ext>
            </a:extLst>
          </p:cNvPr>
          <p:cNvSpPr txBox="1"/>
          <p:nvPr/>
        </p:nvSpPr>
        <p:spPr>
          <a:xfrm>
            <a:off x="5030236" y="4928175"/>
            <a:ext cx="947134" cy="92333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less time spent on recurring billing cycles.</a:t>
            </a:r>
          </a:p>
        </p:txBody>
      </p:sp>
      <p:sp>
        <p:nvSpPr>
          <p:cNvPr id="52" name="TextBox 3">
            <a:extLst>
              <a:ext uri="{FF2B5EF4-FFF2-40B4-BE49-F238E27FC236}">
                <a16:creationId xmlns:a16="http://schemas.microsoft.com/office/drawing/2014/main" id="{307B44F5-F210-6E9C-ABB0-CB068A13B59E}"/>
              </a:ext>
            </a:extLst>
          </p:cNvPr>
          <p:cNvSpPr txBox="1"/>
          <p:nvPr/>
        </p:nvSpPr>
        <p:spPr>
          <a:xfrm>
            <a:off x="5088482" y="4448456"/>
            <a:ext cx="830643"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50%</a:t>
            </a:r>
          </a:p>
        </p:txBody>
      </p:sp>
      <p:sp>
        <p:nvSpPr>
          <p:cNvPr id="58" name="TextBox 2">
            <a:extLst>
              <a:ext uri="{FF2B5EF4-FFF2-40B4-BE49-F238E27FC236}">
                <a16:creationId xmlns:a16="http://schemas.microsoft.com/office/drawing/2014/main" id="{E8C8C8C9-8D77-B9D3-47AA-DAF745A832E0}"/>
              </a:ext>
            </a:extLst>
          </p:cNvPr>
          <p:cNvSpPr txBox="1"/>
          <p:nvPr/>
        </p:nvSpPr>
        <p:spPr>
          <a:xfrm>
            <a:off x="6214602" y="4928175"/>
            <a:ext cx="947134" cy="55399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scalability as </a:t>
            </a:r>
          </a:p>
          <a:p>
            <a:pPr algn="ctr"/>
            <a:r>
              <a:rPr lang="en-US" sz="1200" i="0">
                <a:solidFill>
                  <a:srgbClr val="004778"/>
                </a:solidFill>
                <a:effectLst/>
                <a:latin typeface="Manrope SemiBold" pitchFamily="2" charset="0"/>
              </a:rPr>
              <a:t>expansion </a:t>
            </a:r>
          </a:p>
          <a:p>
            <a:pPr algn="ctr"/>
            <a:r>
              <a:rPr lang="en-US" sz="1200">
                <a:solidFill>
                  <a:srgbClr val="004778"/>
                </a:solidFill>
                <a:latin typeface="Manrope SemiBold" pitchFamily="2" charset="0"/>
              </a:rPr>
              <a:t>a</a:t>
            </a:r>
            <a:r>
              <a:rPr lang="en-US" sz="1200" i="0">
                <a:solidFill>
                  <a:srgbClr val="004778"/>
                </a:solidFill>
                <a:effectLst/>
                <a:latin typeface="Manrope SemiBold" pitchFamily="2" charset="0"/>
              </a:rPr>
              <a:t>ccelerates. </a:t>
            </a:r>
          </a:p>
        </p:txBody>
      </p:sp>
      <p:sp>
        <p:nvSpPr>
          <p:cNvPr id="60" name="TextBox 2">
            <a:extLst>
              <a:ext uri="{FF2B5EF4-FFF2-40B4-BE49-F238E27FC236}">
                <a16:creationId xmlns:a16="http://schemas.microsoft.com/office/drawing/2014/main" id="{FDB135FB-0F0D-B997-FBE3-96B6112CF380}"/>
              </a:ext>
            </a:extLst>
          </p:cNvPr>
          <p:cNvSpPr txBox="1"/>
          <p:nvPr/>
        </p:nvSpPr>
        <p:spPr>
          <a:xfrm>
            <a:off x="7396066" y="4928175"/>
            <a:ext cx="947134" cy="738664"/>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embedded </a:t>
            </a:r>
          </a:p>
          <a:p>
            <a:pPr algn="ctr"/>
            <a:r>
              <a:rPr lang="en-US" sz="1200" i="0">
                <a:solidFill>
                  <a:srgbClr val="004778"/>
                </a:solidFill>
                <a:effectLst/>
                <a:latin typeface="Manrope SemiBold" pitchFamily="2" charset="0"/>
              </a:rPr>
              <a:t>within GP </a:t>
            </a:r>
          </a:p>
          <a:p>
            <a:pPr algn="ctr"/>
            <a:r>
              <a:rPr lang="en-US" sz="1200" i="0">
                <a:solidFill>
                  <a:srgbClr val="004778"/>
                </a:solidFill>
                <a:effectLst/>
                <a:latin typeface="Manrope SemiBold" pitchFamily="2" charset="0"/>
              </a:rPr>
              <a:t>and D365 BC.</a:t>
            </a:r>
          </a:p>
        </p:txBody>
      </p:sp>
      <p:sp>
        <p:nvSpPr>
          <p:cNvPr id="61" name="TextBox 3">
            <a:extLst>
              <a:ext uri="{FF2B5EF4-FFF2-40B4-BE49-F238E27FC236}">
                <a16:creationId xmlns:a16="http://schemas.microsoft.com/office/drawing/2014/main" id="{6ACB01EF-4191-5EA9-4636-BEE46DB12BFD}"/>
              </a:ext>
            </a:extLst>
          </p:cNvPr>
          <p:cNvSpPr txBox="1"/>
          <p:nvPr/>
        </p:nvSpPr>
        <p:spPr>
          <a:xfrm>
            <a:off x="7396255" y="4448456"/>
            <a:ext cx="1152659"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100%</a:t>
            </a:r>
          </a:p>
        </p:txBody>
      </p:sp>
      <p:sp>
        <p:nvSpPr>
          <p:cNvPr id="62" name="TextBox 2">
            <a:extLst>
              <a:ext uri="{FF2B5EF4-FFF2-40B4-BE49-F238E27FC236}">
                <a16:creationId xmlns:a16="http://schemas.microsoft.com/office/drawing/2014/main" id="{1702677C-CDE6-F3D7-358D-C2A6F1B2499C}"/>
              </a:ext>
            </a:extLst>
          </p:cNvPr>
          <p:cNvSpPr txBox="1"/>
          <p:nvPr/>
        </p:nvSpPr>
        <p:spPr>
          <a:xfrm>
            <a:off x="8545791" y="4928175"/>
            <a:ext cx="1022220" cy="92333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migration from </a:t>
            </a:r>
          </a:p>
          <a:p>
            <a:pPr algn="ctr"/>
            <a:r>
              <a:rPr lang="en-US" sz="1200" i="0">
                <a:solidFill>
                  <a:srgbClr val="004778"/>
                </a:solidFill>
                <a:effectLst/>
                <a:latin typeface="Manrope SemiBold" pitchFamily="2" charset="0"/>
              </a:rPr>
              <a:t>on-premise to </a:t>
            </a:r>
          </a:p>
          <a:p>
            <a:pPr algn="ctr"/>
            <a:r>
              <a:rPr lang="en-US" sz="1200" i="0">
                <a:solidFill>
                  <a:srgbClr val="004778"/>
                </a:solidFill>
                <a:effectLst/>
                <a:latin typeface="Manrope SemiBold" pitchFamily="2" charset="0"/>
              </a:rPr>
              <a:t>cloud-based.</a:t>
            </a:r>
          </a:p>
        </p:txBody>
      </p:sp>
      <p:sp>
        <p:nvSpPr>
          <p:cNvPr id="64" name="TextBox 2">
            <a:extLst>
              <a:ext uri="{FF2B5EF4-FFF2-40B4-BE49-F238E27FC236}">
                <a16:creationId xmlns:a16="http://schemas.microsoft.com/office/drawing/2014/main" id="{1C1FF650-3ECF-EFE5-DCC5-2484CCC06514}"/>
              </a:ext>
            </a:extLst>
          </p:cNvPr>
          <p:cNvSpPr txBox="1"/>
          <p:nvPr/>
        </p:nvSpPr>
        <p:spPr>
          <a:xfrm>
            <a:off x="9790923" y="4928175"/>
            <a:ext cx="947134" cy="369332"/>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customer </a:t>
            </a:r>
          </a:p>
          <a:p>
            <a:pPr algn="ctr"/>
            <a:r>
              <a:rPr lang="en-US" sz="1200">
                <a:solidFill>
                  <a:srgbClr val="004778"/>
                </a:solidFill>
                <a:latin typeface="Manrope SemiBold" pitchFamily="2" charset="0"/>
              </a:rPr>
              <a:t>r</a:t>
            </a:r>
            <a:r>
              <a:rPr lang="en-US" sz="1200" i="0">
                <a:solidFill>
                  <a:srgbClr val="004778"/>
                </a:solidFill>
                <a:effectLst/>
                <a:latin typeface="Manrope SemiBold" pitchFamily="2" charset="0"/>
              </a:rPr>
              <a:t>etention. </a:t>
            </a:r>
          </a:p>
        </p:txBody>
      </p:sp>
      <p:sp>
        <p:nvSpPr>
          <p:cNvPr id="65" name="TextBox 3">
            <a:extLst>
              <a:ext uri="{FF2B5EF4-FFF2-40B4-BE49-F238E27FC236}">
                <a16:creationId xmlns:a16="http://schemas.microsoft.com/office/drawing/2014/main" id="{3E8640F1-68F3-163F-A3E3-0AEC33EB8E4F}"/>
              </a:ext>
            </a:extLst>
          </p:cNvPr>
          <p:cNvSpPr txBox="1"/>
          <p:nvPr/>
        </p:nvSpPr>
        <p:spPr>
          <a:xfrm>
            <a:off x="9849169" y="4448456"/>
            <a:ext cx="830643"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98%</a:t>
            </a:r>
          </a:p>
        </p:txBody>
      </p:sp>
      <p:sp>
        <p:nvSpPr>
          <p:cNvPr id="66" name="TextBox 2">
            <a:extLst>
              <a:ext uri="{FF2B5EF4-FFF2-40B4-BE49-F238E27FC236}">
                <a16:creationId xmlns:a16="http://schemas.microsoft.com/office/drawing/2014/main" id="{21BE4B04-ADCE-B498-21B2-0A7BF9B21710}"/>
              </a:ext>
            </a:extLst>
          </p:cNvPr>
          <p:cNvSpPr txBox="1"/>
          <p:nvPr/>
        </p:nvSpPr>
        <p:spPr>
          <a:xfrm>
            <a:off x="10952064" y="4928175"/>
            <a:ext cx="947134" cy="55399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advanced </a:t>
            </a:r>
          </a:p>
          <a:p>
            <a:pPr algn="ctr"/>
            <a:r>
              <a:rPr lang="en-US" sz="1200" i="0">
                <a:solidFill>
                  <a:srgbClr val="004778"/>
                </a:solidFill>
                <a:effectLst/>
                <a:latin typeface="Manrope SemiBold" pitchFamily="2" charset="0"/>
              </a:rPr>
              <a:t>security features.</a:t>
            </a:r>
          </a:p>
        </p:txBody>
      </p:sp>
      <p:sp>
        <p:nvSpPr>
          <p:cNvPr id="69" name="Rectangle 68">
            <a:extLst>
              <a:ext uri="{FF2B5EF4-FFF2-40B4-BE49-F238E27FC236}">
                <a16:creationId xmlns:a16="http://schemas.microsoft.com/office/drawing/2014/main" id="{AF564572-04F9-580F-EBEA-C3B7A4F3EC31}"/>
              </a:ext>
            </a:extLst>
          </p:cNvPr>
          <p:cNvSpPr/>
          <p:nvPr/>
        </p:nvSpPr>
        <p:spPr>
          <a:xfrm>
            <a:off x="9666080" y="6004996"/>
            <a:ext cx="252592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chemeClr val="accent3"/>
                </a:solidFill>
                <a:effectLst/>
                <a:uLnTx/>
                <a:uFillTx/>
                <a:latin typeface="Segoe UI Semibold" panose="020B0702040204020203" pitchFamily="34" charset="0"/>
                <a:cs typeface="Segoe UI Semibold" panose="020B0702040204020203" pitchFamily="34" charset="0"/>
              </a:rPr>
              <a:t>Read the story </a:t>
            </a:r>
            <a:r>
              <a:rPr kumimoji="0" lang="en-US" sz="1400" b="1" i="0" u="sng" strike="noStrike" kern="1200" cap="none" spc="0" normalizeH="0" baseline="0" noProof="0">
                <a:ln>
                  <a:noFill/>
                </a:ln>
                <a:solidFill>
                  <a:schemeClr val="accent3"/>
                </a:solidFill>
                <a:effectLst/>
                <a:uLnTx/>
                <a:uFillTx/>
                <a:latin typeface="Segoe UI Semibold" panose="020B0702040204020203"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here</a:t>
            </a:r>
            <a:endParaRPr kumimoji="0" lang="en-US" sz="1400" b="0" i="0" u="sng" strike="noStrike" kern="1200" cap="none" spc="0" normalizeH="0" baseline="0" noProof="0">
              <a:ln>
                <a:noFill/>
              </a:ln>
              <a:solidFill>
                <a:schemeClr val="accent3"/>
              </a:solidFill>
              <a:effectLst/>
              <a:uLnTx/>
              <a:uFillTx/>
              <a:latin typeface="Segoe UI Semibold" panose="020B0702040204020203" pitchFamily="34" charset="0"/>
              <a:cs typeface="Segoe UI Semibold" panose="020B0702040204020203" pitchFamily="34" charset="0"/>
            </a:endParaRPr>
          </a:p>
        </p:txBody>
      </p:sp>
      <p:pic>
        <p:nvPicPr>
          <p:cNvPr id="71" name="Graphic 70">
            <a:extLst>
              <a:ext uri="{FF2B5EF4-FFF2-40B4-BE49-F238E27FC236}">
                <a16:creationId xmlns:a16="http://schemas.microsoft.com/office/drawing/2014/main" id="{F3139A80-9DEE-30CA-3EC3-3567306F19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22706" y="4383313"/>
            <a:ext cx="330926" cy="365760"/>
          </a:xfrm>
          <a:prstGeom prst="rect">
            <a:avLst/>
          </a:prstGeom>
        </p:spPr>
      </p:pic>
      <p:pic>
        <p:nvPicPr>
          <p:cNvPr id="73" name="Graphic 72">
            <a:extLst>
              <a:ext uri="{FF2B5EF4-FFF2-40B4-BE49-F238E27FC236}">
                <a16:creationId xmlns:a16="http://schemas.microsoft.com/office/drawing/2014/main" id="{DB9A76D8-E7A2-6894-3586-9A2C2864FB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64396" y="4354511"/>
            <a:ext cx="385011" cy="365760"/>
          </a:xfrm>
          <a:prstGeom prst="rect">
            <a:avLst/>
          </a:prstGeom>
        </p:spPr>
      </p:pic>
      <p:pic>
        <p:nvPicPr>
          <p:cNvPr id="75" name="Graphic 74">
            <a:extLst>
              <a:ext uri="{FF2B5EF4-FFF2-40B4-BE49-F238E27FC236}">
                <a16:creationId xmlns:a16="http://schemas.microsoft.com/office/drawing/2014/main" id="{B72DBFBF-3608-E1C5-06ED-124F1ED498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42751" y="4407807"/>
            <a:ext cx="365760" cy="365760"/>
          </a:xfrm>
          <a:prstGeom prst="rect">
            <a:avLst/>
          </a:prstGeom>
        </p:spPr>
      </p:pic>
    </p:spTree>
    <p:extLst>
      <p:ext uri="{BB962C8B-B14F-4D97-AF65-F5344CB8AC3E}">
        <p14:creationId xmlns:p14="http://schemas.microsoft.com/office/powerpoint/2010/main" val="479327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D8CC6-BC95-E79E-85FA-41F2FB19E182}"/>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31494998-3719-DD32-16F8-4353495D28DF}"/>
              </a:ext>
            </a:extLst>
          </p:cNvPr>
          <p:cNvSpPr/>
          <p:nvPr/>
        </p:nvSpPr>
        <p:spPr bwMode="auto">
          <a:xfrm>
            <a:off x="-24031" y="-2"/>
            <a:ext cx="4443984" cy="6858002"/>
          </a:xfrm>
          <a:custGeom>
            <a:avLst/>
            <a:gdLst>
              <a:gd name="connsiteX0" fmla="*/ 0 w 4443984"/>
              <a:gd name="connsiteY0" fmla="*/ 0 h 6858002"/>
              <a:gd name="connsiteX1" fmla="*/ 3200400 w 4443984"/>
              <a:gd name="connsiteY1" fmla="*/ 0 h 6858002"/>
              <a:gd name="connsiteX2" fmla="*/ 3200400 w 4443984"/>
              <a:gd name="connsiteY2" fmla="*/ 1 h 6858002"/>
              <a:gd name="connsiteX3" fmla="*/ 3791002 w 4443984"/>
              <a:gd name="connsiteY3" fmla="*/ 1 h 6858002"/>
              <a:gd name="connsiteX4" fmla="*/ 4439476 w 4443984"/>
              <a:gd name="connsiteY4" fmla="*/ 648475 h 6858002"/>
              <a:gd name="connsiteX5" fmla="*/ 4439476 w 4443984"/>
              <a:gd name="connsiteY5" fmla="*/ 5225143 h 6858002"/>
              <a:gd name="connsiteX6" fmla="*/ 4443984 w 4443984"/>
              <a:gd name="connsiteY6" fmla="*/ 5225143 h 6858002"/>
              <a:gd name="connsiteX7" fmla="*/ 4443984 w 4443984"/>
              <a:gd name="connsiteY7" fmla="*/ 6858001 h 6858002"/>
              <a:gd name="connsiteX8" fmla="*/ 3791012 w 4443984"/>
              <a:gd name="connsiteY8" fmla="*/ 6858001 h 6858002"/>
              <a:gd name="connsiteX9" fmla="*/ 3791002 w 4443984"/>
              <a:gd name="connsiteY9" fmla="*/ 6858002 h 6858002"/>
              <a:gd name="connsiteX10" fmla="*/ 648474 w 4443984"/>
              <a:gd name="connsiteY10" fmla="*/ 6858002 h 6858002"/>
              <a:gd name="connsiteX11" fmla="*/ 648464 w 4443984"/>
              <a:gd name="connsiteY11" fmla="*/ 6858001 h 6858002"/>
              <a:gd name="connsiteX12" fmla="*/ 0 w 4443984"/>
              <a:gd name="connsiteY12" fmla="*/ 6858001 h 6858002"/>
              <a:gd name="connsiteX13" fmla="*/ 0 w 4443984"/>
              <a:gd name="connsiteY13" fmla="*/ 6209529 h 6858002"/>
              <a:gd name="connsiteX14" fmla="*/ 0 w 4443984"/>
              <a:gd name="connsiteY14" fmla="*/ 6209528 h 6858002"/>
              <a:gd name="connsiteX15" fmla="*/ 0 w 4443984"/>
              <a:gd name="connsiteY15" fmla="*/ 648475 h 6858002"/>
              <a:gd name="connsiteX16" fmla="*/ 0 w 4443984"/>
              <a:gd name="connsiteY16" fmla="*/ 648475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3984" h="6858002">
                <a:moveTo>
                  <a:pt x="0" y="0"/>
                </a:moveTo>
                <a:lnTo>
                  <a:pt x="3200400" y="0"/>
                </a:lnTo>
                <a:lnTo>
                  <a:pt x="3200400" y="1"/>
                </a:lnTo>
                <a:lnTo>
                  <a:pt x="3791002" y="1"/>
                </a:lnTo>
                <a:cubicBezTo>
                  <a:pt x="4149144" y="1"/>
                  <a:pt x="4439476" y="290333"/>
                  <a:pt x="4439476" y="648475"/>
                </a:cubicBezTo>
                <a:lnTo>
                  <a:pt x="4439476" y="5225143"/>
                </a:lnTo>
                <a:lnTo>
                  <a:pt x="4443984" y="5225143"/>
                </a:lnTo>
                <a:lnTo>
                  <a:pt x="4443984" y="6858001"/>
                </a:lnTo>
                <a:lnTo>
                  <a:pt x="3791012" y="6858001"/>
                </a:lnTo>
                <a:lnTo>
                  <a:pt x="3791002" y="6858002"/>
                </a:lnTo>
                <a:lnTo>
                  <a:pt x="648474" y="6858002"/>
                </a:lnTo>
                <a:lnTo>
                  <a:pt x="648464" y="6858001"/>
                </a:lnTo>
                <a:lnTo>
                  <a:pt x="0" y="6858001"/>
                </a:lnTo>
                <a:lnTo>
                  <a:pt x="0" y="6209529"/>
                </a:lnTo>
                <a:lnTo>
                  <a:pt x="0" y="6209528"/>
                </a:lnTo>
                <a:lnTo>
                  <a:pt x="0" y="648475"/>
                </a:lnTo>
                <a:lnTo>
                  <a:pt x="0" y="648475"/>
                </a:lnTo>
                <a:close/>
              </a:path>
            </a:pathLst>
          </a:custGeom>
          <a:gradFill>
            <a:gsLst>
              <a:gs pos="0">
                <a:schemeClr val="accent2"/>
              </a:gs>
              <a:gs pos="100000">
                <a:srgbClr val="21479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4">
            <a:extLst>
              <a:ext uri="{FF2B5EF4-FFF2-40B4-BE49-F238E27FC236}">
                <a16:creationId xmlns:a16="http://schemas.microsoft.com/office/drawing/2014/main" id="{3EB1B523-504B-A3FB-FB01-62496B780035}"/>
              </a:ext>
            </a:extLst>
          </p:cNvPr>
          <p:cNvSpPr txBox="1">
            <a:spLocks/>
          </p:cNvSpPr>
          <p:nvPr/>
        </p:nvSpPr>
        <p:spPr>
          <a:xfrm>
            <a:off x="4937900" y="764610"/>
            <a:ext cx="7050899" cy="5852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Sunshine 811 struggled to manage billing processes for over 1000 members, resulting in limited visibility, unreliable data, and time-consuming processes.</a:t>
            </a:r>
          </a:p>
        </p:txBody>
      </p:sp>
      <p:sp>
        <p:nvSpPr>
          <p:cNvPr id="15" name="TextBox 14">
            <a:extLst>
              <a:ext uri="{FF2B5EF4-FFF2-40B4-BE49-F238E27FC236}">
                <a16:creationId xmlns:a16="http://schemas.microsoft.com/office/drawing/2014/main" id="{41476C4B-8073-8ABD-4BE8-D4F773B7311F}"/>
              </a:ext>
            </a:extLst>
          </p:cNvPr>
          <p:cNvSpPr txBox="1"/>
          <p:nvPr/>
        </p:nvSpPr>
        <p:spPr>
          <a:xfrm>
            <a:off x="4937901" y="4039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Situation:</a:t>
            </a:r>
            <a:endParaRPr lang="en-US" sz="1600">
              <a:solidFill>
                <a:srgbClr val="214792"/>
              </a:solidFill>
              <a:latin typeface="Manrope ExtraBold" pitchFamily="2" charset="0"/>
            </a:endParaRPr>
          </a:p>
        </p:txBody>
      </p:sp>
      <p:sp>
        <p:nvSpPr>
          <p:cNvPr id="16" name="Text Placeholder 4">
            <a:extLst>
              <a:ext uri="{FF2B5EF4-FFF2-40B4-BE49-F238E27FC236}">
                <a16:creationId xmlns:a16="http://schemas.microsoft.com/office/drawing/2014/main" id="{A10ED708-25BA-6990-071F-5C6E3A71448B}"/>
              </a:ext>
            </a:extLst>
          </p:cNvPr>
          <p:cNvSpPr txBox="1">
            <a:spLocks/>
          </p:cNvSpPr>
          <p:nvPr/>
        </p:nvSpPr>
        <p:spPr>
          <a:xfrm>
            <a:off x="4937900" y="2070896"/>
            <a:ext cx="7050899" cy="5852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A consultant partnered with Sunshine 811 to identify Binary Stream’s Subscription Billing Suite (SBS) as an innovative solution that fit their needs. </a:t>
            </a:r>
          </a:p>
        </p:txBody>
      </p:sp>
      <p:sp>
        <p:nvSpPr>
          <p:cNvPr id="17" name="TextBox 16">
            <a:extLst>
              <a:ext uri="{FF2B5EF4-FFF2-40B4-BE49-F238E27FC236}">
                <a16:creationId xmlns:a16="http://schemas.microsoft.com/office/drawing/2014/main" id="{917734CD-D0C3-7909-4368-EB4412F037E8}"/>
              </a:ext>
            </a:extLst>
          </p:cNvPr>
          <p:cNvSpPr txBox="1"/>
          <p:nvPr/>
        </p:nvSpPr>
        <p:spPr>
          <a:xfrm>
            <a:off x="4937901" y="1710192"/>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Solution:</a:t>
            </a:r>
            <a:endParaRPr lang="en-US" sz="1600">
              <a:solidFill>
                <a:srgbClr val="214792"/>
              </a:solidFill>
              <a:latin typeface="Manrope ExtraBold" pitchFamily="2" charset="0"/>
            </a:endParaRPr>
          </a:p>
        </p:txBody>
      </p:sp>
      <p:sp>
        <p:nvSpPr>
          <p:cNvPr id="18" name="Text Placeholder 4">
            <a:extLst>
              <a:ext uri="{FF2B5EF4-FFF2-40B4-BE49-F238E27FC236}">
                <a16:creationId xmlns:a16="http://schemas.microsoft.com/office/drawing/2014/main" id="{1B037CDF-B0AD-6AC2-09E5-349C6860E54F}"/>
              </a:ext>
            </a:extLst>
          </p:cNvPr>
          <p:cNvSpPr txBox="1">
            <a:spLocks/>
          </p:cNvSpPr>
          <p:nvPr/>
        </p:nvSpPr>
        <p:spPr>
          <a:xfrm>
            <a:off x="4937900" y="3203010"/>
            <a:ext cx="7050899" cy="5852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Greater flexibility, improved transparency, and time and effort saved by automating processes.</a:t>
            </a:r>
          </a:p>
        </p:txBody>
      </p:sp>
      <p:sp>
        <p:nvSpPr>
          <p:cNvPr id="19" name="TextBox 18">
            <a:extLst>
              <a:ext uri="{FF2B5EF4-FFF2-40B4-BE49-F238E27FC236}">
                <a16:creationId xmlns:a16="http://schemas.microsoft.com/office/drawing/2014/main" id="{F2D1A42B-3C78-DFE6-F26E-50B7A5988BD8}"/>
              </a:ext>
            </a:extLst>
          </p:cNvPr>
          <p:cNvSpPr txBox="1"/>
          <p:nvPr/>
        </p:nvSpPr>
        <p:spPr>
          <a:xfrm>
            <a:off x="4937901" y="28423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Benefits:</a:t>
            </a:r>
          </a:p>
        </p:txBody>
      </p:sp>
      <p:sp>
        <p:nvSpPr>
          <p:cNvPr id="2" name="Title 6">
            <a:extLst>
              <a:ext uri="{FF2B5EF4-FFF2-40B4-BE49-F238E27FC236}">
                <a16:creationId xmlns:a16="http://schemas.microsoft.com/office/drawing/2014/main" id="{623F3AF1-6513-DD3B-19EA-C56C66479C41}"/>
              </a:ext>
            </a:extLst>
          </p:cNvPr>
          <p:cNvSpPr txBox="1">
            <a:spLocks/>
          </p:cNvSpPr>
          <p:nvPr/>
        </p:nvSpPr>
        <p:spPr>
          <a:xfrm>
            <a:off x="239485" y="818966"/>
            <a:ext cx="4013201" cy="2838634"/>
          </a:xfrm>
          <a:prstGeom prst="rect">
            <a:avLst/>
          </a:prstGeom>
        </p:spPr>
        <p:txBody>
          <a:bodyPr lIns="0"/>
          <a:lst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a:lstStyle>
          <a:p>
            <a:r>
              <a:rPr lang="en-US" sz="3200">
                <a:solidFill>
                  <a:schemeClr val="bg1"/>
                </a:solidFill>
              </a:rPr>
              <a:t>Sunshine 811 saves </a:t>
            </a:r>
            <a:r>
              <a:rPr lang="en-US" sz="3200">
                <a:gradFill>
                  <a:gsLst>
                    <a:gs pos="0">
                      <a:schemeClr val="accent2"/>
                    </a:gs>
                    <a:gs pos="13000">
                      <a:srgbClr val="6CB9ED"/>
                    </a:gs>
                    <a:gs pos="99000">
                      <a:schemeClr val="accent5"/>
                    </a:gs>
                  </a:gsLst>
                  <a:lin ang="2700000" scaled="0"/>
                </a:gradFill>
              </a:rPr>
              <a:t>15,000</a:t>
            </a:r>
            <a:r>
              <a:rPr lang="en-US" sz="3200">
                <a:gradFill>
                  <a:gsLst>
                    <a:gs pos="0">
                      <a:schemeClr val="accent2"/>
                    </a:gs>
                    <a:gs pos="100000">
                      <a:schemeClr val="accent5"/>
                    </a:gs>
                  </a:gsLst>
                  <a:lin ang="2700000" scaled="0"/>
                </a:gradFill>
              </a:rPr>
              <a:t> </a:t>
            </a:r>
            <a:r>
              <a:rPr lang="en-US" sz="3200">
                <a:solidFill>
                  <a:schemeClr val="bg1"/>
                </a:solidFill>
              </a:rPr>
              <a:t>annually by streamlining recurring billing with Subscription Billing Suite.</a:t>
            </a:r>
          </a:p>
        </p:txBody>
      </p:sp>
      <p:sp>
        <p:nvSpPr>
          <p:cNvPr id="29" name="object 11">
            <a:extLst>
              <a:ext uri="{FF2B5EF4-FFF2-40B4-BE49-F238E27FC236}">
                <a16:creationId xmlns:a16="http://schemas.microsoft.com/office/drawing/2014/main" id="{C35A68F6-A509-8FC7-DBC5-F09621058002}"/>
              </a:ext>
            </a:extLst>
          </p:cNvPr>
          <p:cNvSpPr txBox="1"/>
          <p:nvPr/>
        </p:nvSpPr>
        <p:spPr>
          <a:xfrm>
            <a:off x="239485" y="4550433"/>
            <a:ext cx="3853544" cy="1107547"/>
          </a:xfrm>
          <a:prstGeom prst="rect">
            <a:avLst/>
          </a:prstGeom>
        </p:spPr>
        <p:txBody>
          <a:bodyPr vert="horz" wrap="square" lIns="0" tIns="104140" rIns="0" bIns="0" rtlCol="0">
            <a:spAutoFit/>
          </a:bodyPr>
          <a:lstStyle/>
          <a:p>
            <a:pPr marL="0" marR="0" lvl="0" indent="0" algn="l" defTabSz="457200" rtl="0" eaLnBrk="1" fontAlgn="auto" latinLnBrk="0" hangingPunct="1">
              <a:lnSpc>
                <a:spcPts val="198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solidFill>
                <a:effectLst/>
                <a:uLnTx/>
                <a:uFillTx/>
                <a:latin typeface="Manrope" pitchFamily="2" charset="0"/>
                <a:cs typeface="Segoe UI" panose="020B0502040204020203" pitchFamily="34" charset="0"/>
              </a:rPr>
              <a:t>“It makes things efficient for us because it’s one upload that we have to do. We can set it and forget it for almost a year. The system manages itself. </a:t>
            </a:r>
          </a:p>
          <a:p>
            <a:pPr marL="0" marR="0" lvl="0" indent="0" algn="l" defTabSz="457200" rtl="0" eaLnBrk="1" fontAlgn="auto" latinLnBrk="0" hangingPunct="1">
              <a:lnSpc>
                <a:spcPts val="198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solidFill>
                <a:effectLst/>
                <a:uLnTx/>
                <a:uFillTx/>
                <a:latin typeface="Manrope" pitchFamily="2" charset="0"/>
                <a:cs typeface="Segoe UI" panose="020B0502040204020203" pitchFamily="34" charset="0"/>
              </a:rPr>
              <a:t>It’s flawlessly integrated.” </a:t>
            </a:r>
          </a:p>
        </p:txBody>
      </p:sp>
      <p:sp>
        <p:nvSpPr>
          <p:cNvPr id="30" name="object 16">
            <a:extLst>
              <a:ext uri="{FF2B5EF4-FFF2-40B4-BE49-F238E27FC236}">
                <a16:creationId xmlns:a16="http://schemas.microsoft.com/office/drawing/2014/main" id="{529B8C8D-D57C-0456-EF69-1FE973AFA988}"/>
              </a:ext>
            </a:extLst>
          </p:cNvPr>
          <p:cNvSpPr txBox="1"/>
          <p:nvPr/>
        </p:nvSpPr>
        <p:spPr>
          <a:xfrm>
            <a:off x="239485" y="6152095"/>
            <a:ext cx="3875315" cy="382797"/>
          </a:xfrm>
          <a:prstGeom prst="rect">
            <a:avLst/>
          </a:prstGeom>
        </p:spPr>
        <p:txBody>
          <a:bodyPr vert="horz" wrap="square" lIns="0" tIns="13335" rIns="0" bIns="0" rtlCol="0">
            <a:spAutoFit/>
          </a:bodyPr>
          <a:lstStyle/>
          <a:p>
            <a:pPr marL="182880" marR="0" lvl="0" indent="-182880" algn="l" defTabSz="914287" rtl="0" eaLnBrk="1" fontAlgn="auto" latinLnBrk="0" hangingPunct="1">
              <a:lnSpc>
                <a:spcPct val="100000"/>
              </a:lnSpc>
              <a:spcBef>
                <a:spcPts val="0"/>
              </a:spcBef>
              <a:spcAft>
                <a:spcPts val="0"/>
              </a:spcAft>
              <a:buClrTx/>
              <a:buSzTx/>
              <a:buFont typeface="System Font Regular"/>
              <a:buChar char="–"/>
              <a:tabLst/>
              <a:defRPr/>
            </a:pPr>
            <a:r>
              <a:rPr kumimoji="0" lang="en-US" sz="1200" b="1" i="1" u="none" strike="noStrike" kern="0" cap="none" spc="0" normalizeH="0" baseline="0" noProof="0">
                <a:ln>
                  <a:noFill/>
                </a:ln>
                <a:solidFill>
                  <a:schemeClr val="bg1"/>
                </a:solidFill>
                <a:effectLst/>
                <a:uLnTx/>
                <a:uFillTx/>
                <a:latin typeface="Manrope" pitchFamily="2" charset="0"/>
                <a:cs typeface="Segoe UI Semibold" panose="020B0702040204020203" pitchFamily="34" charset="0"/>
              </a:rPr>
              <a:t>Julie Adamson, Accounting Manager and Controller at Sunshine 811 </a:t>
            </a:r>
          </a:p>
        </p:txBody>
      </p:sp>
      <p:cxnSp>
        <p:nvCxnSpPr>
          <p:cNvPr id="32" name="Straight Connector 31">
            <a:extLst>
              <a:ext uri="{FF2B5EF4-FFF2-40B4-BE49-F238E27FC236}">
                <a16:creationId xmlns:a16="http://schemas.microsoft.com/office/drawing/2014/main" id="{A8643341-D2DE-A759-469E-023DA1CB1F9F}"/>
              </a:ext>
            </a:extLst>
          </p:cNvPr>
          <p:cNvCxnSpPr>
            <a:cxnSpLocks/>
          </p:cNvCxnSpPr>
          <p:nvPr/>
        </p:nvCxnSpPr>
        <p:spPr>
          <a:xfrm flipH="1">
            <a:off x="239485" y="4254765"/>
            <a:ext cx="3519715" cy="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BB330B56-D6C7-48C1-F880-67DBBDA7D5EC}"/>
              </a:ext>
            </a:extLst>
          </p:cNvPr>
          <p:cNvSpPr/>
          <p:nvPr/>
        </p:nvSpPr>
        <p:spPr>
          <a:xfrm>
            <a:off x="4940637" y="4227285"/>
            <a:ext cx="1126333" cy="181065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3BA0A3AC-CD1B-621C-C976-DBD814EFE408}"/>
              </a:ext>
            </a:extLst>
          </p:cNvPr>
          <p:cNvSpPr/>
          <p:nvPr/>
        </p:nvSpPr>
        <p:spPr>
          <a:xfrm>
            <a:off x="6125003" y="4227285"/>
            <a:ext cx="1126333" cy="181065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D6E3AAE-0915-9ACE-4EFD-F84AE22105E0}"/>
              </a:ext>
            </a:extLst>
          </p:cNvPr>
          <p:cNvSpPr/>
          <p:nvPr/>
        </p:nvSpPr>
        <p:spPr>
          <a:xfrm>
            <a:off x="7309369" y="4227285"/>
            <a:ext cx="1126333" cy="181065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0CA18A50-CA26-BC4F-4AE4-2804DDDFC569}"/>
              </a:ext>
            </a:extLst>
          </p:cNvPr>
          <p:cNvSpPr/>
          <p:nvPr/>
        </p:nvSpPr>
        <p:spPr>
          <a:xfrm>
            <a:off x="8493735" y="4227285"/>
            <a:ext cx="1988443" cy="181065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71078892-CEAA-2319-AC23-11771DE87049}"/>
              </a:ext>
            </a:extLst>
          </p:cNvPr>
          <p:cNvSpPr/>
          <p:nvPr/>
        </p:nvSpPr>
        <p:spPr>
          <a:xfrm>
            <a:off x="10540211" y="4222665"/>
            <a:ext cx="1317492" cy="181065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2">
            <a:extLst>
              <a:ext uri="{FF2B5EF4-FFF2-40B4-BE49-F238E27FC236}">
                <a16:creationId xmlns:a16="http://schemas.microsoft.com/office/drawing/2014/main" id="{D9145EBE-0157-5C4A-0286-A269188EAA69}"/>
              </a:ext>
            </a:extLst>
          </p:cNvPr>
          <p:cNvSpPr txBox="1"/>
          <p:nvPr/>
        </p:nvSpPr>
        <p:spPr>
          <a:xfrm>
            <a:off x="5030236" y="4928175"/>
            <a:ext cx="947134" cy="369332"/>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weeks saved each month.</a:t>
            </a:r>
          </a:p>
        </p:txBody>
      </p:sp>
      <p:sp>
        <p:nvSpPr>
          <p:cNvPr id="52" name="TextBox 3">
            <a:extLst>
              <a:ext uri="{FF2B5EF4-FFF2-40B4-BE49-F238E27FC236}">
                <a16:creationId xmlns:a16="http://schemas.microsoft.com/office/drawing/2014/main" id="{0B27A6B4-7B37-AB83-3F5E-0500494B373E}"/>
              </a:ext>
            </a:extLst>
          </p:cNvPr>
          <p:cNvSpPr txBox="1"/>
          <p:nvPr/>
        </p:nvSpPr>
        <p:spPr>
          <a:xfrm>
            <a:off x="5088482" y="4448456"/>
            <a:ext cx="830643"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2+</a:t>
            </a:r>
          </a:p>
        </p:txBody>
      </p:sp>
      <p:sp>
        <p:nvSpPr>
          <p:cNvPr id="58" name="TextBox 2">
            <a:extLst>
              <a:ext uri="{FF2B5EF4-FFF2-40B4-BE49-F238E27FC236}">
                <a16:creationId xmlns:a16="http://schemas.microsoft.com/office/drawing/2014/main" id="{2E430107-B6C6-8BD6-3185-FDD117AFF3B4}"/>
              </a:ext>
            </a:extLst>
          </p:cNvPr>
          <p:cNvSpPr txBox="1"/>
          <p:nvPr/>
        </p:nvSpPr>
        <p:spPr>
          <a:xfrm>
            <a:off x="6214602" y="4928175"/>
            <a:ext cx="947134" cy="55399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months saved per year.</a:t>
            </a:r>
          </a:p>
        </p:txBody>
      </p:sp>
      <p:sp>
        <p:nvSpPr>
          <p:cNvPr id="60" name="TextBox 2">
            <a:extLst>
              <a:ext uri="{FF2B5EF4-FFF2-40B4-BE49-F238E27FC236}">
                <a16:creationId xmlns:a16="http://schemas.microsoft.com/office/drawing/2014/main" id="{1222B251-724B-F569-8818-18A3D6005C1F}"/>
              </a:ext>
            </a:extLst>
          </p:cNvPr>
          <p:cNvSpPr txBox="1"/>
          <p:nvPr/>
        </p:nvSpPr>
        <p:spPr>
          <a:xfrm>
            <a:off x="7396066" y="4928175"/>
            <a:ext cx="947134" cy="738664"/>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integration with Business Central.</a:t>
            </a:r>
          </a:p>
        </p:txBody>
      </p:sp>
      <p:sp>
        <p:nvSpPr>
          <p:cNvPr id="61" name="TextBox 3">
            <a:extLst>
              <a:ext uri="{FF2B5EF4-FFF2-40B4-BE49-F238E27FC236}">
                <a16:creationId xmlns:a16="http://schemas.microsoft.com/office/drawing/2014/main" id="{B8B54E10-EF39-2907-F24C-EACB3835F684}"/>
              </a:ext>
            </a:extLst>
          </p:cNvPr>
          <p:cNvSpPr txBox="1"/>
          <p:nvPr/>
        </p:nvSpPr>
        <p:spPr>
          <a:xfrm>
            <a:off x="7318330" y="4448455"/>
            <a:ext cx="1152659"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100%</a:t>
            </a:r>
          </a:p>
        </p:txBody>
      </p:sp>
      <p:sp>
        <p:nvSpPr>
          <p:cNvPr id="62" name="TextBox 2">
            <a:extLst>
              <a:ext uri="{FF2B5EF4-FFF2-40B4-BE49-F238E27FC236}">
                <a16:creationId xmlns:a16="http://schemas.microsoft.com/office/drawing/2014/main" id="{03AA61B0-1E46-24D3-3BFA-A3AA1EB7A9E1}"/>
              </a:ext>
            </a:extLst>
          </p:cNvPr>
          <p:cNvSpPr txBox="1"/>
          <p:nvPr/>
        </p:nvSpPr>
        <p:spPr>
          <a:xfrm>
            <a:off x="8976846" y="5297507"/>
            <a:ext cx="1022220" cy="369332"/>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annual savings.</a:t>
            </a:r>
          </a:p>
        </p:txBody>
      </p:sp>
      <p:sp>
        <p:nvSpPr>
          <p:cNvPr id="65" name="TextBox 3">
            <a:extLst>
              <a:ext uri="{FF2B5EF4-FFF2-40B4-BE49-F238E27FC236}">
                <a16:creationId xmlns:a16="http://schemas.microsoft.com/office/drawing/2014/main" id="{2D1CDF85-9014-E0D4-DB76-FE8024B2261E}"/>
              </a:ext>
            </a:extLst>
          </p:cNvPr>
          <p:cNvSpPr txBox="1"/>
          <p:nvPr/>
        </p:nvSpPr>
        <p:spPr>
          <a:xfrm>
            <a:off x="8665585" y="4373793"/>
            <a:ext cx="1644741" cy="861774"/>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$12,000-$15,000</a:t>
            </a:r>
          </a:p>
        </p:txBody>
      </p:sp>
      <p:sp>
        <p:nvSpPr>
          <p:cNvPr id="66" name="TextBox 2">
            <a:extLst>
              <a:ext uri="{FF2B5EF4-FFF2-40B4-BE49-F238E27FC236}">
                <a16:creationId xmlns:a16="http://schemas.microsoft.com/office/drawing/2014/main" id="{B3774BD8-E8BF-02A6-FAB4-6E6BCD4553FF}"/>
              </a:ext>
            </a:extLst>
          </p:cNvPr>
          <p:cNvSpPr txBox="1"/>
          <p:nvPr/>
        </p:nvSpPr>
        <p:spPr>
          <a:xfrm>
            <a:off x="10713539" y="4922210"/>
            <a:ext cx="947134" cy="55399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members accurately billed.</a:t>
            </a:r>
          </a:p>
        </p:txBody>
      </p:sp>
      <p:sp>
        <p:nvSpPr>
          <p:cNvPr id="69" name="Rectangle 68">
            <a:extLst>
              <a:ext uri="{FF2B5EF4-FFF2-40B4-BE49-F238E27FC236}">
                <a16:creationId xmlns:a16="http://schemas.microsoft.com/office/drawing/2014/main" id="{261A3B47-3B26-92E2-3003-AF021EF9C4B8}"/>
              </a:ext>
            </a:extLst>
          </p:cNvPr>
          <p:cNvSpPr/>
          <p:nvPr/>
        </p:nvSpPr>
        <p:spPr>
          <a:xfrm>
            <a:off x="9666080" y="6004996"/>
            <a:ext cx="252592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Read the story </a:t>
            </a:r>
            <a:r>
              <a:rPr kumimoji="0" lang="en-US" sz="1400" b="1"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here</a:t>
            </a:r>
            <a:endParaRPr kumimoji="0" lang="en-US" sz="1400" b="0"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endParaRPr>
          </a:p>
        </p:txBody>
      </p:sp>
      <p:pic>
        <p:nvPicPr>
          <p:cNvPr id="5" name="Picture 4" descr="A black and white logo&#10;&#10;Description automatically generated">
            <a:extLst>
              <a:ext uri="{FF2B5EF4-FFF2-40B4-BE49-F238E27FC236}">
                <a16:creationId xmlns:a16="http://schemas.microsoft.com/office/drawing/2014/main" id="{88B53F03-F166-AD92-5DFC-64C71D067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775" y="264921"/>
            <a:ext cx="1542528" cy="391802"/>
          </a:xfrm>
          <a:prstGeom prst="rect">
            <a:avLst/>
          </a:prstGeom>
        </p:spPr>
      </p:pic>
      <p:sp>
        <p:nvSpPr>
          <p:cNvPr id="6" name="TextBox 3">
            <a:extLst>
              <a:ext uri="{FF2B5EF4-FFF2-40B4-BE49-F238E27FC236}">
                <a16:creationId xmlns:a16="http://schemas.microsoft.com/office/drawing/2014/main" id="{A613F6A3-6670-F8ED-B30F-A18DF3BBB869}"/>
              </a:ext>
            </a:extLst>
          </p:cNvPr>
          <p:cNvSpPr txBox="1"/>
          <p:nvPr/>
        </p:nvSpPr>
        <p:spPr>
          <a:xfrm>
            <a:off x="6150699" y="4448455"/>
            <a:ext cx="1152659"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6+</a:t>
            </a:r>
          </a:p>
        </p:txBody>
      </p:sp>
      <p:sp>
        <p:nvSpPr>
          <p:cNvPr id="7" name="TextBox 3">
            <a:extLst>
              <a:ext uri="{FF2B5EF4-FFF2-40B4-BE49-F238E27FC236}">
                <a16:creationId xmlns:a16="http://schemas.microsoft.com/office/drawing/2014/main" id="{110A0EE8-6BB5-D08A-650F-047084051566}"/>
              </a:ext>
            </a:extLst>
          </p:cNvPr>
          <p:cNvSpPr txBox="1"/>
          <p:nvPr/>
        </p:nvSpPr>
        <p:spPr>
          <a:xfrm>
            <a:off x="10623940" y="4448455"/>
            <a:ext cx="1152659"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1,000+</a:t>
            </a:r>
          </a:p>
        </p:txBody>
      </p:sp>
    </p:spTree>
    <p:extLst>
      <p:ext uri="{BB962C8B-B14F-4D97-AF65-F5344CB8AC3E}">
        <p14:creationId xmlns:p14="http://schemas.microsoft.com/office/powerpoint/2010/main" val="2492779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5A47F-50E6-0739-8D70-2D056EE88677}"/>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82D5C913-7592-A568-B810-552698ACF15B}"/>
              </a:ext>
            </a:extLst>
          </p:cNvPr>
          <p:cNvSpPr/>
          <p:nvPr/>
        </p:nvSpPr>
        <p:spPr bwMode="auto">
          <a:xfrm>
            <a:off x="-24031" y="-2"/>
            <a:ext cx="4443984" cy="6858002"/>
          </a:xfrm>
          <a:custGeom>
            <a:avLst/>
            <a:gdLst>
              <a:gd name="connsiteX0" fmla="*/ 0 w 4443984"/>
              <a:gd name="connsiteY0" fmla="*/ 0 h 6858002"/>
              <a:gd name="connsiteX1" fmla="*/ 3200400 w 4443984"/>
              <a:gd name="connsiteY1" fmla="*/ 0 h 6858002"/>
              <a:gd name="connsiteX2" fmla="*/ 3200400 w 4443984"/>
              <a:gd name="connsiteY2" fmla="*/ 1 h 6858002"/>
              <a:gd name="connsiteX3" fmla="*/ 3791002 w 4443984"/>
              <a:gd name="connsiteY3" fmla="*/ 1 h 6858002"/>
              <a:gd name="connsiteX4" fmla="*/ 4439476 w 4443984"/>
              <a:gd name="connsiteY4" fmla="*/ 648475 h 6858002"/>
              <a:gd name="connsiteX5" fmla="*/ 4439476 w 4443984"/>
              <a:gd name="connsiteY5" fmla="*/ 5225143 h 6858002"/>
              <a:gd name="connsiteX6" fmla="*/ 4443984 w 4443984"/>
              <a:gd name="connsiteY6" fmla="*/ 5225143 h 6858002"/>
              <a:gd name="connsiteX7" fmla="*/ 4443984 w 4443984"/>
              <a:gd name="connsiteY7" fmla="*/ 6858001 h 6858002"/>
              <a:gd name="connsiteX8" fmla="*/ 3791012 w 4443984"/>
              <a:gd name="connsiteY8" fmla="*/ 6858001 h 6858002"/>
              <a:gd name="connsiteX9" fmla="*/ 3791002 w 4443984"/>
              <a:gd name="connsiteY9" fmla="*/ 6858002 h 6858002"/>
              <a:gd name="connsiteX10" fmla="*/ 648474 w 4443984"/>
              <a:gd name="connsiteY10" fmla="*/ 6858002 h 6858002"/>
              <a:gd name="connsiteX11" fmla="*/ 648464 w 4443984"/>
              <a:gd name="connsiteY11" fmla="*/ 6858001 h 6858002"/>
              <a:gd name="connsiteX12" fmla="*/ 0 w 4443984"/>
              <a:gd name="connsiteY12" fmla="*/ 6858001 h 6858002"/>
              <a:gd name="connsiteX13" fmla="*/ 0 w 4443984"/>
              <a:gd name="connsiteY13" fmla="*/ 6209529 h 6858002"/>
              <a:gd name="connsiteX14" fmla="*/ 0 w 4443984"/>
              <a:gd name="connsiteY14" fmla="*/ 6209528 h 6858002"/>
              <a:gd name="connsiteX15" fmla="*/ 0 w 4443984"/>
              <a:gd name="connsiteY15" fmla="*/ 648475 h 6858002"/>
              <a:gd name="connsiteX16" fmla="*/ 0 w 4443984"/>
              <a:gd name="connsiteY16" fmla="*/ 648475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3984" h="6858002">
                <a:moveTo>
                  <a:pt x="0" y="0"/>
                </a:moveTo>
                <a:lnTo>
                  <a:pt x="3200400" y="0"/>
                </a:lnTo>
                <a:lnTo>
                  <a:pt x="3200400" y="1"/>
                </a:lnTo>
                <a:lnTo>
                  <a:pt x="3791002" y="1"/>
                </a:lnTo>
                <a:cubicBezTo>
                  <a:pt x="4149144" y="1"/>
                  <a:pt x="4439476" y="290333"/>
                  <a:pt x="4439476" y="648475"/>
                </a:cubicBezTo>
                <a:lnTo>
                  <a:pt x="4439476" y="5225143"/>
                </a:lnTo>
                <a:lnTo>
                  <a:pt x="4443984" y="5225143"/>
                </a:lnTo>
                <a:lnTo>
                  <a:pt x="4443984" y="6858001"/>
                </a:lnTo>
                <a:lnTo>
                  <a:pt x="3791012" y="6858001"/>
                </a:lnTo>
                <a:lnTo>
                  <a:pt x="3791002" y="6858002"/>
                </a:lnTo>
                <a:lnTo>
                  <a:pt x="648474" y="6858002"/>
                </a:lnTo>
                <a:lnTo>
                  <a:pt x="648464" y="6858001"/>
                </a:lnTo>
                <a:lnTo>
                  <a:pt x="0" y="6858001"/>
                </a:lnTo>
                <a:lnTo>
                  <a:pt x="0" y="6209529"/>
                </a:lnTo>
                <a:lnTo>
                  <a:pt x="0" y="6209528"/>
                </a:lnTo>
                <a:lnTo>
                  <a:pt x="0" y="648475"/>
                </a:lnTo>
                <a:lnTo>
                  <a:pt x="0" y="648475"/>
                </a:lnTo>
                <a:close/>
              </a:path>
            </a:pathLst>
          </a:custGeom>
          <a:gradFill>
            <a:gsLst>
              <a:gs pos="0">
                <a:schemeClr val="accent2"/>
              </a:gs>
              <a:gs pos="100000">
                <a:srgbClr val="21479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4">
            <a:extLst>
              <a:ext uri="{FF2B5EF4-FFF2-40B4-BE49-F238E27FC236}">
                <a16:creationId xmlns:a16="http://schemas.microsoft.com/office/drawing/2014/main" id="{057695D7-E1AD-587E-163E-A5414948C2AA}"/>
              </a:ext>
            </a:extLst>
          </p:cNvPr>
          <p:cNvSpPr txBox="1">
            <a:spLocks/>
          </p:cNvSpPr>
          <p:nvPr/>
        </p:nvSpPr>
        <p:spPr>
          <a:xfrm>
            <a:off x="4937900" y="764610"/>
            <a:ext cx="7050899" cy="5852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With a growing base of over 10,000 deferral accounts, BT Conferencing had to meet strict compliance regulations while facing rigorous accounting standards.</a:t>
            </a:r>
          </a:p>
        </p:txBody>
      </p:sp>
      <p:sp>
        <p:nvSpPr>
          <p:cNvPr id="15" name="TextBox 14">
            <a:extLst>
              <a:ext uri="{FF2B5EF4-FFF2-40B4-BE49-F238E27FC236}">
                <a16:creationId xmlns:a16="http://schemas.microsoft.com/office/drawing/2014/main" id="{8365F0B1-94A8-1C14-5EE7-F960096B8798}"/>
              </a:ext>
            </a:extLst>
          </p:cNvPr>
          <p:cNvSpPr txBox="1"/>
          <p:nvPr/>
        </p:nvSpPr>
        <p:spPr>
          <a:xfrm>
            <a:off x="4937901" y="4039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Situation:</a:t>
            </a:r>
            <a:endParaRPr lang="en-US" sz="1600">
              <a:solidFill>
                <a:srgbClr val="214792"/>
              </a:solidFill>
              <a:latin typeface="Manrope ExtraBold" pitchFamily="2" charset="0"/>
            </a:endParaRPr>
          </a:p>
        </p:txBody>
      </p:sp>
      <p:sp>
        <p:nvSpPr>
          <p:cNvPr id="16" name="Text Placeholder 4">
            <a:extLst>
              <a:ext uri="{FF2B5EF4-FFF2-40B4-BE49-F238E27FC236}">
                <a16:creationId xmlns:a16="http://schemas.microsoft.com/office/drawing/2014/main" id="{C9B17682-3855-A705-293B-374421F02C7D}"/>
              </a:ext>
            </a:extLst>
          </p:cNvPr>
          <p:cNvSpPr txBox="1">
            <a:spLocks/>
          </p:cNvSpPr>
          <p:nvPr/>
        </p:nvSpPr>
        <p:spPr>
          <a:xfrm>
            <a:off x="4937900" y="2070896"/>
            <a:ext cx="7050899" cy="5852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BT Conferencing worked with Binary Stream to fully implement Subscription Billing Suite (SBS) for automating their deferrals and reporting.</a:t>
            </a:r>
          </a:p>
        </p:txBody>
      </p:sp>
      <p:sp>
        <p:nvSpPr>
          <p:cNvPr id="17" name="TextBox 16">
            <a:extLst>
              <a:ext uri="{FF2B5EF4-FFF2-40B4-BE49-F238E27FC236}">
                <a16:creationId xmlns:a16="http://schemas.microsoft.com/office/drawing/2014/main" id="{AD695A5C-90CE-43BE-498B-31A97B17E487}"/>
              </a:ext>
            </a:extLst>
          </p:cNvPr>
          <p:cNvSpPr txBox="1"/>
          <p:nvPr/>
        </p:nvSpPr>
        <p:spPr>
          <a:xfrm>
            <a:off x="4937901" y="1710192"/>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Solution:</a:t>
            </a:r>
            <a:endParaRPr lang="en-US" sz="1600">
              <a:solidFill>
                <a:srgbClr val="214792"/>
              </a:solidFill>
              <a:latin typeface="Manrope ExtraBold" pitchFamily="2" charset="0"/>
            </a:endParaRPr>
          </a:p>
        </p:txBody>
      </p:sp>
      <p:sp>
        <p:nvSpPr>
          <p:cNvPr id="18" name="Text Placeholder 4">
            <a:extLst>
              <a:ext uri="{FF2B5EF4-FFF2-40B4-BE49-F238E27FC236}">
                <a16:creationId xmlns:a16="http://schemas.microsoft.com/office/drawing/2014/main" id="{0DE27833-ACEB-FDB8-BC64-DD8984A28020}"/>
              </a:ext>
            </a:extLst>
          </p:cNvPr>
          <p:cNvSpPr txBox="1">
            <a:spLocks/>
          </p:cNvSpPr>
          <p:nvPr/>
        </p:nvSpPr>
        <p:spPr>
          <a:xfrm>
            <a:off x="4937900" y="3203010"/>
            <a:ext cx="7050899" cy="5852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Greater financial reporting accuracy, improved forecasting, and higher productivity through automation.</a:t>
            </a:r>
          </a:p>
        </p:txBody>
      </p:sp>
      <p:sp>
        <p:nvSpPr>
          <p:cNvPr id="19" name="TextBox 18">
            <a:extLst>
              <a:ext uri="{FF2B5EF4-FFF2-40B4-BE49-F238E27FC236}">
                <a16:creationId xmlns:a16="http://schemas.microsoft.com/office/drawing/2014/main" id="{61FFC7A4-FF29-FDA7-5C61-1DD9A213CEF1}"/>
              </a:ext>
            </a:extLst>
          </p:cNvPr>
          <p:cNvSpPr txBox="1"/>
          <p:nvPr/>
        </p:nvSpPr>
        <p:spPr>
          <a:xfrm>
            <a:off x="4937901" y="28423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Benefits:</a:t>
            </a:r>
          </a:p>
        </p:txBody>
      </p:sp>
      <p:sp>
        <p:nvSpPr>
          <p:cNvPr id="2" name="Title 6">
            <a:extLst>
              <a:ext uri="{FF2B5EF4-FFF2-40B4-BE49-F238E27FC236}">
                <a16:creationId xmlns:a16="http://schemas.microsoft.com/office/drawing/2014/main" id="{625ED82E-AAB0-D77E-D4E5-A596F7334F9D}"/>
              </a:ext>
            </a:extLst>
          </p:cNvPr>
          <p:cNvSpPr txBox="1">
            <a:spLocks/>
          </p:cNvSpPr>
          <p:nvPr/>
        </p:nvSpPr>
        <p:spPr>
          <a:xfrm>
            <a:off x="239485" y="818965"/>
            <a:ext cx="4013201" cy="3221547"/>
          </a:xfrm>
          <a:prstGeom prst="rect">
            <a:avLst/>
          </a:prstGeom>
        </p:spPr>
        <p:txBody>
          <a:bodyPr lIns="0"/>
          <a:lst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a:lstStyle>
          <a:p>
            <a:r>
              <a:rPr lang="en-US" sz="3200">
                <a:solidFill>
                  <a:schemeClr val="bg1"/>
                </a:solidFill>
              </a:rPr>
              <a:t>BT Conferencing effortlessly manages over </a:t>
            </a:r>
            <a:r>
              <a:rPr lang="en-US" sz="3200">
                <a:gradFill>
                  <a:gsLst>
                    <a:gs pos="15000">
                      <a:srgbClr val="6BC9ED"/>
                    </a:gs>
                    <a:gs pos="0">
                      <a:schemeClr val="accent2"/>
                    </a:gs>
                    <a:gs pos="100000">
                      <a:schemeClr val="accent5"/>
                    </a:gs>
                  </a:gsLst>
                  <a:lin ang="2700000" scaled="0"/>
                </a:gradFill>
              </a:rPr>
              <a:t>10,000</a:t>
            </a:r>
            <a:r>
              <a:rPr lang="en-US" sz="3200">
                <a:gradFill>
                  <a:gsLst>
                    <a:gs pos="0">
                      <a:schemeClr val="accent2"/>
                    </a:gs>
                    <a:gs pos="100000">
                      <a:schemeClr val="accent5"/>
                    </a:gs>
                  </a:gsLst>
                  <a:lin ang="2700000" scaled="0"/>
                </a:gradFill>
              </a:rPr>
              <a:t> </a:t>
            </a:r>
            <a:r>
              <a:rPr lang="en-US" sz="3200">
                <a:solidFill>
                  <a:schemeClr val="bg1"/>
                </a:solidFill>
              </a:rPr>
              <a:t>deferral accounts with Subscription Billing Suite.</a:t>
            </a:r>
            <a:br>
              <a:rPr lang="en-US" sz="3200">
                <a:solidFill>
                  <a:schemeClr val="bg1"/>
                </a:solidFill>
              </a:rPr>
            </a:br>
            <a:endParaRPr lang="en-US" sz="3200">
              <a:solidFill>
                <a:schemeClr val="bg1"/>
              </a:solidFill>
            </a:endParaRPr>
          </a:p>
        </p:txBody>
      </p:sp>
      <p:sp>
        <p:nvSpPr>
          <p:cNvPr id="29" name="object 11">
            <a:extLst>
              <a:ext uri="{FF2B5EF4-FFF2-40B4-BE49-F238E27FC236}">
                <a16:creationId xmlns:a16="http://schemas.microsoft.com/office/drawing/2014/main" id="{56C980EA-003C-125F-C8AF-1C6E733CE09C}"/>
              </a:ext>
            </a:extLst>
          </p:cNvPr>
          <p:cNvSpPr txBox="1"/>
          <p:nvPr/>
        </p:nvSpPr>
        <p:spPr>
          <a:xfrm>
            <a:off x="239485" y="4815905"/>
            <a:ext cx="3853544" cy="851067"/>
          </a:xfrm>
          <a:prstGeom prst="rect">
            <a:avLst/>
          </a:prstGeom>
        </p:spPr>
        <p:txBody>
          <a:bodyPr vert="horz" wrap="square" lIns="0" tIns="104140" rIns="0" bIns="0" rtlCol="0">
            <a:spAutoFit/>
          </a:bodyPr>
          <a:lstStyle/>
          <a:p>
            <a:pPr marL="0" marR="0" lvl="0" indent="0" algn="l" defTabSz="457200" rtl="0" eaLnBrk="1" fontAlgn="auto" latinLnBrk="0" hangingPunct="1">
              <a:lnSpc>
                <a:spcPts val="198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solidFill>
                <a:effectLst/>
                <a:uLnTx/>
                <a:uFillTx/>
                <a:latin typeface="Manrope" pitchFamily="2" charset="0"/>
                <a:cs typeface="Segoe UI" panose="020B0502040204020203" pitchFamily="34" charset="0"/>
              </a:rPr>
              <a:t>“For a public company like BT, it is of great importance to know how much money they have in the bank now and in years to come.” </a:t>
            </a:r>
          </a:p>
        </p:txBody>
      </p:sp>
      <p:sp>
        <p:nvSpPr>
          <p:cNvPr id="30" name="object 16">
            <a:extLst>
              <a:ext uri="{FF2B5EF4-FFF2-40B4-BE49-F238E27FC236}">
                <a16:creationId xmlns:a16="http://schemas.microsoft.com/office/drawing/2014/main" id="{D2E65086-F4AB-B840-D781-71CC94E99892}"/>
              </a:ext>
            </a:extLst>
          </p:cNvPr>
          <p:cNvSpPr txBox="1"/>
          <p:nvPr/>
        </p:nvSpPr>
        <p:spPr>
          <a:xfrm>
            <a:off x="239485" y="6152095"/>
            <a:ext cx="3875315" cy="382797"/>
          </a:xfrm>
          <a:prstGeom prst="rect">
            <a:avLst/>
          </a:prstGeom>
        </p:spPr>
        <p:txBody>
          <a:bodyPr vert="horz" wrap="square" lIns="0" tIns="13335" rIns="0" bIns="0" rtlCol="0">
            <a:spAutoFit/>
          </a:bodyPr>
          <a:lstStyle/>
          <a:p>
            <a:pPr marL="182880" marR="0" lvl="0" indent="-182880" algn="l" defTabSz="914287" rtl="0" eaLnBrk="1" fontAlgn="auto" latinLnBrk="0" hangingPunct="1">
              <a:lnSpc>
                <a:spcPct val="100000"/>
              </a:lnSpc>
              <a:spcBef>
                <a:spcPts val="0"/>
              </a:spcBef>
              <a:spcAft>
                <a:spcPts val="0"/>
              </a:spcAft>
              <a:buClrTx/>
              <a:buSzTx/>
              <a:buFont typeface="System Font Regular"/>
              <a:buChar char="–"/>
              <a:tabLst/>
              <a:defRPr/>
            </a:pPr>
            <a:r>
              <a:rPr kumimoji="0" lang="en-US" sz="1200" b="1" i="1" u="none" strike="noStrike" kern="0" cap="none" spc="0" normalizeH="0" baseline="0" noProof="0">
                <a:ln>
                  <a:noFill/>
                </a:ln>
                <a:solidFill>
                  <a:schemeClr val="bg1"/>
                </a:solidFill>
                <a:effectLst/>
                <a:uLnTx/>
                <a:uFillTx/>
                <a:latin typeface="Manrope" pitchFamily="2" charset="0"/>
                <a:cs typeface="Segoe UI Semibold" panose="020B0702040204020203" pitchFamily="34" charset="0"/>
              </a:rPr>
              <a:t>Paul Fortson, BT Conferencing Director of Financial Systems</a:t>
            </a:r>
          </a:p>
        </p:txBody>
      </p:sp>
      <p:cxnSp>
        <p:nvCxnSpPr>
          <p:cNvPr id="32" name="Straight Connector 31">
            <a:extLst>
              <a:ext uri="{FF2B5EF4-FFF2-40B4-BE49-F238E27FC236}">
                <a16:creationId xmlns:a16="http://schemas.microsoft.com/office/drawing/2014/main" id="{9803107D-2CE0-A42D-7E34-8D047101DB04}"/>
              </a:ext>
            </a:extLst>
          </p:cNvPr>
          <p:cNvCxnSpPr>
            <a:cxnSpLocks/>
          </p:cNvCxnSpPr>
          <p:nvPr/>
        </p:nvCxnSpPr>
        <p:spPr>
          <a:xfrm flipH="1">
            <a:off x="239485" y="4441580"/>
            <a:ext cx="3519715" cy="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EBB0A3A4-7170-FE46-6D4A-B382BE98BD12}"/>
              </a:ext>
            </a:extLst>
          </p:cNvPr>
          <p:cNvSpPr/>
          <p:nvPr/>
        </p:nvSpPr>
        <p:spPr>
          <a:xfrm>
            <a:off x="4940637" y="4040513"/>
            <a:ext cx="1126333" cy="1997430"/>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CB2EF3FC-B4E4-3923-2716-7560A088A12B}"/>
              </a:ext>
            </a:extLst>
          </p:cNvPr>
          <p:cNvSpPr/>
          <p:nvPr/>
        </p:nvSpPr>
        <p:spPr>
          <a:xfrm>
            <a:off x="6125002" y="4035893"/>
            <a:ext cx="1249964" cy="1997430"/>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77093E44-B6B3-2CCC-342F-7DEB551C8507}"/>
              </a:ext>
            </a:extLst>
          </p:cNvPr>
          <p:cNvSpPr/>
          <p:nvPr/>
        </p:nvSpPr>
        <p:spPr>
          <a:xfrm>
            <a:off x="7432998" y="4007566"/>
            <a:ext cx="1937946" cy="1997430"/>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5876EDCA-E6C6-21FF-A2B3-F4579045FA8E}"/>
              </a:ext>
            </a:extLst>
          </p:cNvPr>
          <p:cNvSpPr/>
          <p:nvPr/>
        </p:nvSpPr>
        <p:spPr>
          <a:xfrm>
            <a:off x="9428976" y="4035893"/>
            <a:ext cx="1779609" cy="1997429"/>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2">
            <a:extLst>
              <a:ext uri="{FF2B5EF4-FFF2-40B4-BE49-F238E27FC236}">
                <a16:creationId xmlns:a16="http://schemas.microsoft.com/office/drawing/2014/main" id="{9CF93EC3-C693-E401-B4F1-DA6DDC082D6E}"/>
              </a:ext>
            </a:extLst>
          </p:cNvPr>
          <p:cNvSpPr txBox="1"/>
          <p:nvPr/>
        </p:nvSpPr>
        <p:spPr>
          <a:xfrm>
            <a:off x="5030236" y="4800352"/>
            <a:ext cx="947134" cy="110799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months saved</a:t>
            </a:r>
          </a:p>
          <a:p>
            <a:pPr algn="ctr"/>
            <a:r>
              <a:rPr lang="en-US" sz="1200" i="0">
                <a:solidFill>
                  <a:srgbClr val="004778"/>
                </a:solidFill>
                <a:effectLst/>
                <a:latin typeface="Manrope SemiBold" pitchFamily="2" charset="0"/>
              </a:rPr>
              <a:t>on </a:t>
            </a:r>
            <a:r>
              <a:rPr lang="en-US" sz="1200" i="0" err="1">
                <a:solidFill>
                  <a:srgbClr val="004778"/>
                </a:solidFill>
                <a:effectLst/>
                <a:latin typeface="Manrope SemiBold" pitchFamily="2" charset="0"/>
              </a:rPr>
              <a:t>labour-intensive</a:t>
            </a:r>
            <a:r>
              <a:rPr lang="en-US" sz="1200" i="0">
                <a:solidFill>
                  <a:srgbClr val="004778"/>
                </a:solidFill>
                <a:effectLst/>
                <a:latin typeface="Manrope SemiBold" pitchFamily="2" charset="0"/>
              </a:rPr>
              <a:t> processes each year. </a:t>
            </a:r>
          </a:p>
        </p:txBody>
      </p:sp>
      <p:sp>
        <p:nvSpPr>
          <p:cNvPr id="52" name="TextBox 3">
            <a:extLst>
              <a:ext uri="{FF2B5EF4-FFF2-40B4-BE49-F238E27FC236}">
                <a16:creationId xmlns:a16="http://schemas.microsoft.com/office/drawing/2014/main" id="{747D7FF4-3EE7-DF38-8E78-91035C189EF8}"/>
              </a:ext>
            </a:extLst>
          </p:cNvPr>
          <p:cNvSpPr txBox="1"/>
          <p:nvPr/>
        </p:nvSpPr>
        <p:spPr>
          <a:xfrm>
            <a:off x="5088482" y="4251809"/>
            <a:ext cx="830643"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2+</a:t>
            </a:r>
          </a:p>
        </p:txBody>
      </p:sp>
      <p:sp>
        <p:nvSpPr>
          <p:cNvPr id="60" name="TextBox 2">
            <a:extLst>
              <a:ext uri="{FF2B5EF4-FFF2-40B4-BE49-F238E27FC236}">
                <a16:creationId xmlns:a16="http://schemas.microsoft.com/office/drawing/2014/main" id="{9435F086-7184-11AF-EBA0-8BAE0C2217DC}"/>
              </a:ext>
            </a:extLst>
          </p:cNvPr>
          <p:cNvSpPr txBox="1"/>
          <p:nvPr/>
        </p:nvSpPr>
        <p:spPr>
          <a:xfrm>
            <a:off x="6223405" y="4789767"/>
            <a:ext cx="1045853" cy="92333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million dollars per year</a:t>
            </a:r>
          </a:p>
          <a:p>
            <a:pPr algn="ctr"/>
            <a:r>
              <a:rPr lang="en-US" sz="1200" i="0">
                <a:solidFill>
                  <a:srgbClr val="004778"/>
                </a:solidFill>
                <a:effectLst/>
                <a:latin typeface="Manrope SemiBold" pitchFamily="2" charset="0"/>
              </a:rPr>
              <a:t>deferred without complication. </a:t>
            </a:r>
          </a:p>
        </p:txBody>
      </p:sp>
      <p:sp>
        <p:nvSpPr>
          <p:cNvPr id="61" name="TextBox 3">
            <a:extLst>
              <a:ext uri="{FF2B5EF4-FFF2-40B4-BE49-F238E27FC236}">
                <a16:creationId xmlns:a16="http://schemas.microsoft.com/office/drawing/2014/main" id="{1EC6BF34-2F37-6F5C-CFEC-F227960828B6}"/>
              </a:ext>
            </a:extLst>
          </p:cNvPr>
          <p:cNvSpPr txBox="1"/>
          <p:nvPr/>
        </p:nvSpPr>
        <p:spPr>
          <a:xfrm>
            <a:off x="6173654" y="4247188"/>
            <a:ext cx="1152659"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25-35</a:t>
            </a:r>
          </a:p>
        </p:txBody>
      </p:sp>
      <p:sp>
        <p:nvSpPr>
          <p:cNvPr id="62" name="TextBox 2">
            <a:extLst>
              <a:ext uri="{FF2B5EF4-FFF2-40B4-BE49-F238E27FC236}">
                <a16:creationId xmlns:a16="http://schemas.microsoft.com/office/drawing/2014/main" id="{AE331082-9A0D-58AC-1C85-C69B57A63BBB}"/>
              </a:ext>
            </a:extLst>
          </p:cNvPr>
          <p:cNvSpPr txBox="1"/>
          <p:nvPr/>
        </p:nvSpPr>
        <p:spPr>
          <a:xfrm>
            <a:off x="7735230" y="4754590"/>
            <a:ext cx="1333480" cy="55399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deferral accounts </a:t>
            </a:r>
          </a:p>
          <a:p>
            <a:pPr algn="ctr"/>
            <a:r>
              <a:rPr lang="en-US" sz="1200" i="0">
                <a:solidFill>
                  <a:srgbClr val="004778"/>
                </a:solidFill>
                <a:effectLst/>
                <a:latin typeface="Manrope SemiBold" pitchFamily="2" charset="0"/>
              </a:rPr>
              <a:t>managed with ease each month.</a:t>
            </a:r>
          </a:p>
        </p:txBody>
      </p:sp>
      <p:sp>
        <p:nvSpPr>
          <p:cNvPr id="65" name="TextBox 3">
            <a:extLst>
              <a:ext uri="{FF2B5EF4-FFF2-40B4-BE49-F238E27FC236}">
                <a16:creationId xmlns:a16="http://schemas.microsoft.com/office/drawing/2014/main" id="{57EB7553-AB5F-D22D-7973-DE5A3D828E24}"/>
              </a:ext>
            </a:extLst>
          </p:cNvPr>
          <p:cNvSpPr txBox="1"/>
          <p:nvPr/>
        </p:nvSpPr>
        <p:spPr>
          <a:xfrm>
            <a:off x="7579600" y="4214240"/>
            <a:ext cx="1644741"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10,000+</a:t>
            </a:r>
          </a:p>
        </p:txBody>
      </p:sp>
      <p:sp>
        <p:nvSpPr>
          <p:cNvPr id="66" name="TextBox 2">
            <a:extLst>
              <a:ext uri="{FF2B5EF4-FFF2-40B4-BE49-F238E27FC236}">
                <a16:creationId xmlns:a16="http://schemas.microsoft.com/office/drawing/2014/main" id="{625D45AB-4AA8-AC42-86E2-9421E90467B4}"/>
              </a:ext>
            </a:extLst>
          </p:cNvPr>
          <p:cNvSpPr txBox="1"/>
          <p:nvPr/>
        </p:nvSpPr>
        <p:spPr>
          <a:xfrm>
            <a:off x="9495271" y="4791977"/>
            <a:ext cx="1647017" cy="92333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of one full-time employee’s workload</a:t>
            </a:r>
          </a:p>
          <a:p>
            <a:pPr algn="ctr"/>
            <a:r>
              <a:rPr lang="en-US" sz="1200" i="0">
                <a:solidFill>
                  <a:srgbClr val="004778"/>
                </a:solidFill>
                <a:effectLst/>
                <a:latin typeface="Manrope SemiBold" pitchFamily="2" charset="0"/>
              </a:rPr>
              <a:t>is all that’s required to manage deferrals </a:t>
            </a:r>
          </a:p>
          <a:p>
            <a:pPr algn="ctr"/>
            <a:r>
              <a:rPr lang="en-US" sz="1200">
                <a:solidFill>
                  <a:srgbClr val="004778"/>
                </a:solidFill>
                <a:latin typeface="Manrope SemiBold" pitchFamily="2" charset="0"/>
              </a:rPr>
              <a:t>e</a:t>
            </a:r>
            <a:r>
              <a:rPr lang="en-US" sz="1200" i="0">
                <a:solidFill>
                  <a:srgbClr val="004778"/>
                </a:solidFill>
                <a:effectLst/>
                <a:latin typeface="Manrope SemiBold" pitchFamily="2" charset="0"/>
              </a:rPr>
              <a:t>ffectively.</a:t>
            </a:r>
          </a:p>
        </p:txBody>
      </p:sp>
      <p:sp>
        <p:nvSpPr>
          <p:cNvPr id="69" name="Rectangle 68">
            <a:extLst>
              <a:ext uri="{FF2B5EF4-FFF2-40B4-BE49-F238E27FC236}">
                <a16:creationId xmlns:a16="http://schemas.microsoft.com/office/drawing/2014/main" id="{40390FCC-C819-BEB0-5C1A-8350464D6E9F}"/>
              </a:ext>
            </a:extLst>
          </p:cNvPr>
          <p:cNvSpPr/>
          <p:nvPr/>
        </p:nvSpPr>
        <p:spPr>
          <a:xfrm>
            <a:off x="9666080" y="6004996"/>
            <a:ext cx="252592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Read the story </a:t>
            </a:r>
            <a:r>
              <a:rPr kumimoji="0" lang="en-US" sz="1400" b="1"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here</a:t>
            </a:r>
            <a:endParaRPr kumimoji="0" lang="en-US" sz="1400" b="0"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endParaRPr>
          </a:p>
        </p:txBody>
      </p:sp>
      <p:sp>
        <p:nvSpPr>
          <p:cNvPr id="7" name="TextBox 3">
            <a:extLst>
              <a:ext uri="{FF2B5EF4-FFF2-40B4-BE49-F238E27FC236}">
                <a16:creationId xmlns:a16="http://schemas.microsoft.com/office/drawing/2014/main" id="{8B351AE9-78B4-F8C2-471B-009F5AC02E04}"/>
              </a:ext>
            </a:extLst>
          </p:cNvPr>
          <p:cNvSpPr txBox="1"/>
          <p:nvPr/>
        </p:nvSpPr>
        <p:spPr>
          <a:xfrm>
            <a:off x="9762819" y="4214239"/>
            <a:ext cx="1152659"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10%</a:t>
            </a:r>
          </a:p>
        </p:txBody>
      </p:sp>
      <p:pic>
        <p:nvPicPr>
          <p:cNvPr id="11" name="Picture 10" descr="A purple circle with letters in it&#10;&#10;Description automatically generated">
            <a:extLst>
              <a:ext uri="{FF2B5EF4-FFF2-40B4-BE49-F238E27FC236}">
                <a16:creationId xmlns:a16="http://schemas.microsoft.com/office/drawing/2014/main" id="{7590B589-677D-9E24-10D4-DAA735AF8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605" y="189699"/>
            <a:ext cx="585640" cy="586436"/>
          </a:xfrm>
          <a:prstGeom prst="rect">
            <a:avLst/>
          </a:prstGeom>
        </p:spPr>
      </p:pic>
    </p:spTree>
    <p:extLst>
      <p:ext uri="{BB962C8B-B14F-4D97-AF65-F5344CB8AC3E}">
        <p14:creationId xmlns:p14="http://schemas.microsoft.com/office/powerpoint/2010/main" val="498445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DC32-F9E3-0BEF-134D-ABF4C6CA952A}"/>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49E09453-9C55-1B89-6DAF-0D79C26CD1BF}"/>
              </a:ext>
            </a:extLst>
          </p:cNvPr>
          <p:cNvSpPr/>
          <p:nvPr/>
        </p:nvSpPr>
        <p:spPr bwMode="auto">
          <a:xfrm>
            <a:off x="-24031" y="-2"/>
            <a:ext cx="4443984" cy="6858002"/>
          </a:xfrm>
          <a:custGeom>
            <a:avLst/>
            <a:gdLst>
              <a:gd name="connsiteX0" fmla="*/ 0 w 4443984"/>
              <a:gd name="connsiteY0" fmla="*/ 0 h 6858002"/>
              <a:gd name="connsiteX1" fmla="*/ 3200400 w 4443984"/>
              <a:gd name="connsiteY1" fmla="*/ 0 h 6858002"/>
              <a:gd name="connsiteX2" fmla="*/ 3200400 w 4443984"/>
              <a:gd name="connsiteY2" fmla="*/ 1 h 6858002"/>
              <a:gd name="connsiteX3" fmla="*/ 3791002 w 4443984"/>
              <a:gd name="connsiteY3" fmla="*/ 1 h 6858002"/>
              <a:gd name="connsiteX4" fmla="*/ 4439476 w 4443984"/>
              <a:gd name="connsiteY4" fmla="*/ 648475 h 6858002"/>
              <a:gd name="connsiteX5" fmla="*/ 4439476 w 4443984"/>
              <a:gd name="connsiteY5" fmla="*/ 5225143 h 6858002"/>
              <a:gd name="connsiteX6" fmla="*/ 4443984 w 4443984"/>
              <a:gd name="connsiteY6" fmla="*/ 5225143 h 6858002"/>
              <a:gd name="connsiteX7" fmla="*/ 4443984 w 4443984"/>
              <a:gd name="connsiteY7" fmla="*/ 6858001 h 6858002"/>
              <a:gd name="connsiteX8" fmla="*/ 3791012 w 4443984"/>
              <a:gd name="connsiteY8" fmla="*/ 6858001 h 6858002"/>
              <a:gd name="connsiteX9" fmla="*/ 3791002 w 4443984"/>
              <a:gd name="connsiteY9" fmla="*/ 6858002 h 6858002"/>
              <a:gd name="connsiteX10" fmla="*/ 648474 w 4443984"/>
              <a:gd name="connsiteY10" fmla="*/ 6858002 h 6858002"/>
              <a:gd name="connsiteX11" fmla="*/ 648464 w 4443984"/>
              <a:gd name="connsiteY11" fmla="*/ 6858001 h 6858002"/>
              <a:gd name="connsiteX12" fmla="*/ 0 w 4443984"/>
              <a:gd name="connsiteY12" fmla="*/ 6858001 h 6858002"/>
              <a:gd name="connsiteX13" fmla="*/ 0 w 4443984"/>
              <a:gd name="connsiteY13" fmla="*/ 6209529 h 6858002"/>
              <a:gd name="connsiteX14" fmla="*/ 0 w 4443984"/>
              <a:gd name="connsiteY14" fmla="*/ 6209528 h 6858002"/>
              <a:gd name="connsiteX15" fmla="*/ 0 w 4443984"/>
              <a:gd name="connsiteY15" fmla="*/ 648475 h 6858002"/>
              <a:gd name="connsiteX16" fmla="*/ 0 w 4443984"/>
              <a:gd name="connsiteY16" fmla="*/ 648475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3984" h="6858002">
                <a:moveTo>
                  <a:pt x="0" y="0"/>
                </a:moveTo>
                <a:lnTo>
                  <a:pt x="3200400" y="0"/>
                </a:lnTo>
                <a:lnTo>
                  <a:pt x="3200400" y="1"/>
                </a:lnTo>
                <a:lnTo>
                  <a:pt x="3791002" y="1"/>
                </a:lnTo>
                <a:cubicBezTo>
                  <a:pt x="4149144" y="1"/>
                  <a:pt x="4439476" y="290333"/>
                  <a:pt x="4439476" y="648475"/>
                </a:cubicBezTo>
                <a:lnTo>
                  <a:pt x="4439476" y="5225143"/>
                </a:lnTo>
                <a:lnTo>
                  <a:pt x="4443984" y="5225143"/>
                </a:lnTo>
                <a:lnTo>
                  <a:pt x="4443984" y="6858001"/>
                </a:lnTo>
                <a:lnTo>
                  <a:pt x="3791012" y="6858001"/>
                </a:lnTo>
                <a:lnTo>
                  <a:pt x="3791002" y="6858002"/>
                </a:lnTo>
                <a:lnTo>
                  <a:pt x="648474" y="6858002"/>
                </a:lnTo>
                <a:lnTo>
                  <a:pt x="648464" y="6858001"/>
                </a:lnTo>
                <a:lnTo>
                  <a:pt x="0" y="6858001"/>
                </a:lnTo>
                <a:lnTo>
                  <a:pt x="0" y="6209529"/>
                </a:lnTo>
                <a:lnTo>
                  <a:pt x="0" y="6209528"/>
                </a:lnTo>
                <a:lnTo>
                  <a:pt x="0" y="648475"/>
                </a:lnTo>
                <a:lnTo>
                  <a:pt x="0" y="648475"/>
                </a:lnTo>
                <a:close/>
              </a:path>
            </a:pathLst>
          </a:custGeom>
          <a:gradFill>
            <a:gsLst>
              <a:gs pos="0">
                <a:schemeClr val="accent2"/>
              </a:gs>
              <a:gs pos="100000">
                <a:srgbClr val="21479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4">
            <a:extLst>
              <a:ext uri="{FF2B5EF4-FFF2-40B4-BE49-F238E27FC236}">
                <a16:creationId xmlns:a16="http://schemas.microsoft.com/office/drawing/2014/main" id="{75112A47-3C07-F603-3BD8-ACE4AABB07D2}"/>
              </a:ext>
            </a:extLst>
          </p:cNvPr>
          <p:cNvSpPr txBox="1">
            <a:spLocks/>
          </p:cNvSpPr>
          <p:nvPr/>
        </p:nvSpPr>
        <p:spPr>
          <a:xfrm>
            <a:off x="4937900" y="764610"/>
            <a:ext cx="7050899" cy="5852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QTS was operating 33 separate Microsoft Dynamics databases, resulting in productivity bottlenecks, misaligned systems, and difficulty with revenue recognition and deferrals. </a:t>
            </a:r>
          </a:p>
        </p:txBody>
      </p:sp>
      <p:sp>
        <p:nvSpPr>
          <p:cNvPr id="15" name="TextBox 14">
            <a:extLst>
              <a:ext uri="{FF2B5EF4-FFF2-40B4-BE49-F238E27FC236}">
                <a16:creationId xmlns:a16="http://schemas.microsoft.com/office/drawing/2014/main" id="{E3357438-28B3-1B50-8D18-B3AFEA9ED0F8}"/>
              </a:ext>
            </a:extLst>
          </p:cNvPr>
          <p:cNvSpPr txBox="1"/>
          <p:nvPr/>
        </p:nvSpPr>
        <p:spPr>
          <a:xfrm>
            <a:off x="4937901" y="4039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Situation:</a:t>
            </a:r>
            <a:endParaRPr lang="en-US" sz="1600">
              <a:solidFill>
                <a:srgbClr val="214792"/>
              </a:solidFill>
              <a:latin typeface="Manrope ExtraBold" pitchFamily="2" charset="0"/>
            </a:endParaRPr>
          </a:p>
        </p:txBody>
      </p:sp>
      <p:sp>
        <p:nvSpPr>
          <p:cNvPr id="16" name="Text Placeholder 4">
            <a:extLst>
              <a:ext uri="{FF2B5EF4-FFF2-40B4-BE49-F238E27FC236}">
                <a16:creationId xmlns:a16="http://schemas.microsoft.com/office/drawing/2014/main" id="{23C1792B-43DC-2DF4-A1C5-65F25B386C62}"/>
              </a:ext>
            </a:extLst>
          </p:cNvPr>
          <p:cNvSpPr txBox="1">
            <a:spLocks/>
          </p:cNvSpPr>
          <p:nvPr/>
        </p:nvSpPr>
        <p:spPr>
          <a:xfrm>
            <a:off x="4937900" y="2070895"/>
            <a:ext cx="7050899" cy="62455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QTS selected Binary Stream, which combined the power of Multi-Entity Management (MEM) and Subscription Billing Suite (SBS) to meet the customer’s complex needs.</a:t>
            </a:r>
          </a:p>
        </p:txBody>
      </p:sp>
      <p:sp>
        <p:nvSpPr>
          <p:cNvPr id="17" name="TextBox 16">
            <a:extLst>
              <a:ext uri="{FF2B5EF4-FFF2-40B4-BE49-F238E27FC236}">
                <a16:creationId xmlns:a16="http://schemas.microsoft.com/office/drawing/2014/main" id="{221D9A0F-E325-89B6-56A1-798EEAA26338}"/>
              </a:ext>
            </a:extLst>
          </p:cNvPr>
          <p:cNvSpPr txBox="1"/>
          <p:nvPr/>
        </p:nvSpPr>
        <p:spPr>
          <a:xfrm>
            <a:off x="4937901" y="1710192"/>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Solution:</a:t>
            </a:r>
            <a:endParaRPr lang="en-US" sz="1600">
              <a:solidFill>
                <a:srgbClr val="214792"/>
              </a:solidFill>
              <a:latin typeface="Manrope ExtraBold" pitchFamily="2" charset="0"/>
            </a:endParaRPr>
          </a:p>
        </p:txBody>
      </p:sp>
      <p:sp>
        <p:nvSpPr>
          <p:cNvPr id="18" name="Text Placeholder 4">
            <a:extLst>
              <a:ext uri="{FF2B5EF4-FFF2-40B4-BE49-F238E27FC236}">
                <a16:creationId xmlns:a16="http://schemas.microsoft.com/office/drawing/2014/main" id="{2B70E9F2-CE7D-21B2-8D02-FCF21FA97461}"/>
              </a:ext>
            </a:extLst>
          </p:cNvPr>
          <p:cNvSpPr txBox="1">
            <a:spLocks/>
          </p:cNvSpPr>
          <p:nvPr/>
        </p:nvSpPr>
        <p:spPr>
          <a:xfrm>
            <a:off x="4937900" y="3203010"/>
            <a:ext cx="7050899" cy="5852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Centralized accounts processes, a streamlined database, and time and effort saved through automation across entities.</a:t>
            </a:r>
          </a:p>
        </p:txBody>
      </p:sp>
      <p:sp>
        <p:nvSpPr>
          <p:cNvPr id="19" name="TextBox 18">
            <a:extLst>
              <a:ext uri="{FF2B5EF4-FFF2-40B4-BE49-F238E27FC236}">
                <a16:creationId xmlns:a16="http://schemas.microsoft.com/office/drawing/2014/main" id="{ED6103A0-3D19-2E40-42BF-EDD05FAD2B1F}"/>
              </a:ext>
            </a:extLst>
          </p:cNvPr>
          <p:cNvSpPr txBox="1"/>
          <p:nvPr/>
        </p:nvSpPr>
        <p:spPr>
          <a:xfrm>
            <a:off x="4937901" y="28423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Benefits:</a:t>
            </a:r>
          </a:p>
        </p:txBody>
      </p:sp>
      <p:sp>
        <p:nvSpPr>
          <p:cNvPr id="29" name="object 11">
            <a:extLst>
              <a:ext uri="{FF2B5EF4-FFF2-40B4-BE49-F238E27FC236}">
                <a16:creationId xmlns:a16="http://schemas.microsoft.com/office/drawing/2014/main" id="{1DCDE285-1089-264C-8017-1F099C996DA4}"/>
              </a:ext>
            </a:extLst>
          </p:cNvPr>
          <p:cNvSpPr txBox="1"/>
          <p:nvPr/>
        </p:nvSpPr>
        <p:spPr>
          <a:xfrm>
            <a:off x="239485" y="5012675"/>
            <a:ext cx="3853544" cy="594586"/>
          </a:xfrm>
          <a:prstGeom prst="rect">
            <a:avLst/>
          </a:prstGeom>
        </p:spPr>
        <p:txBody>
          <a:bodyPr vert="horz" wrap="square" lIns="0" tIns="104140" rIns="0" bIns="0" rtlCol="0">
            <a:spAutoFit/>
          </a:bodyPr>
          <a:lstStyle/>
          <a:p>
            <a:pPr marL="0" marR="0" lvl="0" indent="0" algn="l" defTabSz="457200" rtl="0" eaLnBrk="1" fontAlgn="auto" latinLnBrk="0" hangingPunct="1">
              <a:lnSpc>
                <a:spcPts val="198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solidFill>
                <a:effectLst/>
                <a:uLnTx/>
                <a:uFillTx/>
                <a:latin typeface="Manrope" pitchFamily="2" charset="0"/>
                <a:cs typeface="Segoe UI" panose="020B0502040204020203" pitchFamily="34" charset="0"/>
              </a:rPr>
              <a:t>“We can now create a single purchase requisition and </a:t>
            </a:r>
          </a:p>
          <a:p>
            <a:pPr marL="0" marR="0" lvl="0" indent="0" algn="l" defTabSz="457200" rtl="0" eaLnBrk="1" fontAlgn="auto" latinLnBrk="0" hangingPunct="1">
              <a:lnSpc>
                <a:spcPts val="198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solidFill>
                <a:effectLst/>
                <a:uLnTx/>
                <a:uFillTx/>
                <a:latin typeface="Manrope" pitchFamily="2" charset="0"/>
                <a:cs typeface="Segoe UI" panose="020B0502040204020203" pitchFamily="34" charset="0"/>
              </a:rPr>
              <a:t>distribute the GL coding amongst multiple facilities</a:t>
            </a:r>
            <a:r>
              <a:rPr lang="en-US" sz="1200" i="1">
                <a:solidFill>
                  <a:schemeClr val="bg1"/>
                </a:solidFill>
                <a:latin typeface="Manrope" pitchFamily="2" charset="0"/>
                <a:cs typeface="Segoe UI" panose="020B0502040204020203" pitchFamily="34" charset="0"/>
              </a:rPr>
              <a:t>.”</a:t>
            </a:r>
            <a:endParaRPr kumimoji="0" lang="en-US" sz="1200" b="0" i="1" u="none" strike="noStrike" kern="1200" cap="none" spc="0" normalizeH="0" baseline="0" noProof="0">
              <a:ln>
                <a:noFill/>
              </a:ln>
              <a:solidFill>
                <a:schemeClr val="bg1"/>
              </a:solidFill>
              <a:effectLst/>
              <a:uLnTx/>
              <a:uFillTx/>
              <a:latin typeface="Manrope" pitchFamily="2" charset="0"/>
              <a:cs typeface="Segoe UI" panose="020B0502040204020203" pitchFamily="34" charset="0"/>
            </a:endParaRPr>
          </a:p>
        </p:txBody>
      </p:sp>
      <p:sp>
        <p:nvSpPr>
          <p:cNvPr id="30" name="object 16">
            <a:extLst>
              <a:ext uri="{FF2B5EF4-FFF2-40B4-BE49-F238E27FC236}">
                <a16:creationId xmlns:a16="http://schemas.microsoft.com/office/drawing/2014/main" id="{72D65F7B-7B5E-0283-6A0E-BF51FEA24953}"/>
              </a:ext>
            </a:extLst>
          </p:cNvPr>
          <p:cNvSpPr txBox="1"/>
          <p:nvPr/>
        </p:nvSpPr>
        <p:spPr>
          <a:xfrm>
            <a:off x="239485" y="6024773"/>
            <a:ext cx="3875315" cy="382797"/>
          </a:xfrm>
          <a:prstGeom prst="rect">
            <a:avLst/>
          </a:prstGeom>
        </p:spPr>
        <p:txBody>
          <a:bodyPr vert="horz" wrap="square" lIns="0" tIns="13335" rIns="0" bIns="0" rtlCol="0">
            <a:spAutoFit/>
          </a:bodyPr>
          <a:lstStyle/>
          <a:p>
            <a:pPr marL="182880" marR="0" lvl="0" indent="-182880" algn="l" defTabSz="914287" rtl="0" eaLnBrk="1" fontAlgn="auto" latinLnBrk="0" hangingPunct="1">
              <a:lnSpc>
                <a:spcPct val="100000"/>
              </a:lnSpc>
              <a:spcBef>
                <a:spcPts val="0"/>
              </a:spcBef>
              <a:spcAft>
                <a:spcPts val="0"/>
              </a:spcAft>
              <a:buClrTx/>
              <a:buSzTx/>
              <a:buFont typeface="System Font Regular"/>
              <a:buChar char="–"/>
              <a:tabLst/>
              <a:defRPr/>
            </a:pPr>
            <a:r>
              <a:rPr kumimoji="0" lang="nb-NO" sz="1200" b="1" i="1" u="none" strike="noStrike" kern="0" cap="none" spc="0" normalizeH="0" baseline="0" noProof="0">
                <a:ln>
                  <a:noFill/>
                </a:ln>
                <a:solidFill>
                  <a:schemeClr val="bg1"/>
                </a:solidFill>
                <a:effectLst/>
                <a:uLnTx/>
                <a:uFillTx/>
                <a:latin typeface="Manrope" pitchFamily="2" charset="0"/>
                <a:cs typeface="Segoe UI Semibold" panose="020B0702040204020203" pitchFamily="34" charset="0"/>
              </a:rPr>
              <a:t>Kitty Geige, Sr. Dynamics System Administrator at QTS</a:t>
            </a:r>
          </a:p>
        </p:txBody>
      </p:sp>
      <p:cxnSp>
        <p:nvCxnSpPr>
          <p:cNvPr id="32" name="Straight Connector 31">
            <a:extLst>
              <a:ext uri="{FF2B5EF4-FFF2-40B4-BE49-F238E27FC236}">
                <a16:creationId xmlns:a16="http://schemas.microsoft.com/office/drawing/2014/main" id="{F3DB7D8E-DA20-1E9A-841C-ED3EEF14D1C0}"/>
              </a:ext>
            </a:extLst>
          </p:cNvPr>
          <p:cNvCxnSpPr>
            <a:cxnSpLocks/>
          </p:cNvCxnSpPr>
          <p:nvPr/>
        </p:nvCxnSpPr>
        <p:spPr>
          <a:xfrm flipH="1">
            <a:off x="239485" y="3988678"/>
            <a:ext cx="3519715" cy="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6D300246-810F-0472-6A4B-0C4C608A6B67}"/>
              </a:ext>
            </a:extLst>
          </p:cNvPr>
          <p:cNvSpPr/>
          <p:nvPr/>
        </p:nvSpPr>
        <p:spPr>
          <a:xfrm>
            <a:off x="4940637" y="4040513"/>
            <a:ext cx="1416282" cy="1997430"/>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DC758609-7F67-710B-07D2-3823A5002A3D}"/>
              </a:ext>
            </a:extLst>
          </p:cNvPr>
          <p:cNvSpPr/>
          <p:nvPr/>
        </p:nvSpPr>
        <p:spPr>
          <a:xfrm>
            <a:off x="6428107" y="4035892"/>
            <a:ext cx="1544535" cy="1997430"/>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BD91F7CF-AC5D-E9EA-7794-107F276A72B3}"/>
              </a:ext>
            </a:extLst>
          </p:cNvPr>
          <p:cNvSpPr/>
          <p:nvPr/>
        </p:nvSpPr>
        <p:spPr>
          <a:xfrm>
            <a:off x="8042669" y="4035893"/>
            <a:ext cx="1779609" cy="1997429"/>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2">
            <a:extLst>
              <a:ext uri="{FF2B5EF4-FFF2-40B4-BE49-F238E27FC236}">
                <a16:creationId xmlns:a16="http://schemas.microsoft.com/office/drawing/2014/main" id="{AC96BACD-C5BB-0BB8-EF8B-223BA71D8D47}"/>
              </a:ext>
            </a:extLst>
          </p:cNvPr>
          <p:cNvSpPr txBox="1"/>
          <p:nvPr/>
        </p:nvSpPr>
        <p:spPr>
          <a:xfrm>
            <a:off x="5044983" y="4798220"/>
            <a:ext cx="1207587" cy="738664"/>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new data centers</a:t>
            </a:r>
          </a:p>
          <a:p>
            <a:pPr algn="ctr"/>
            <a:r>
              <a:rPr lang="en-US" sz="1200" i="0">
                <a:solidFill>
                  <a:srgbClr val="004778"/>
                </a:solidFill>
                <a:effectLst/>
                <a:latin typeface="Manrope SemiBold" pitchFamily="2" charset="0"/>
              </a:rPr>
              <a:t>opened since implementation.</a:t>
            </a:r>
          </a:p>
        </p:txBody>
      </p:sp>
      <p:sp>
        <p:nvSpPr>
          <p:cNvPr id="52" name="TextBox 3">
            <a:extLst>
              <a:ext uri="{FF2B5EF4-FFF2-40B4-BE49-F238E27FC236}">
                <a16:creationId xmlns:a16="http://schemas.microsoft.com/office/drawing/2014/main" id="{19695275-4DD9-55BA-2F20-213EFD0BFC38}"/>
              </a:ext>
            </a:extLst>
          </p:cNvPr>
          <p:cNvSpPr txBox="1"/>
          <p:nvPr/>
        </p:nvSpPr>
        <p:spPr>
          <a:xfrm>
            <a:off x="5233456" y="4215608"/>
            <a:ext cx="830643"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12+</a:t>
            </a:r>
          </a:p>
        </p:txBody>
      </p:sp>
      <p:sp>
        <p:nvSpPr>
          <p:cNvPr id="62" name="TextBox 2">
            <a:extLst>
              <a:ext uri="{FF2B5EF4-FFF2-40B4-BE49-F238E27FC236}">
                <a16:creationId xmlns:a16="http://schemas.microsoft.com/office/drawing/2014/main" id="{62D5B086-C5E7-EFDB-2739-43D5200F33B3}"/>
              </a:ext>
            </a:extLst>
          </p:cNvPr>
          <p:cNvSpPr txBox="1"/>
          <p:nvPr/>
        </p:nvSpPr>
        <p:spPr>
          <a:xfrm>
            <a:off x="6546550" y="4782915"/>
            <a:ext cx="1333480" cy="92333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centralized environment</a:t>
            </a:r>
          </a:p>
          <a:p>
            <a:pPr algn="ctr"/>
            <a:r>
              <a:rPr lang="en-US" sz="1200" i="0">
                <a:solidFill>
                  <a:srgbClr val="004778"/>
                </a:solidFill>
                <a:effectLst/>
                <a:latin typeface="Manrope SemiBold" pitchFamily="2" charset="0"/>
              </a:rPr>
              <a:t>to better manage financial consolidation.</a:t>
            </a:r>
          </a:p>
        </p:txBody>
      </p:sp>
      <p:sp>
        <p:nvSpPr>
          <p:cNvPr id="65" name="TextBox 3">
            <a:extLst>
              <a:ext uri="{FF2B5EF4-FFF2-40B4-BE49-F238E27FC236}">
                <a16:creationId xmlns:a16="http://schemas.microsoft.com/office/drawing/2014/main" id="{51FA9F55-9AEB-92FB-6B5D-71A3E59D7258}"/>
              </a:ext>
            </a:extLst>
          </p:cNvPr>
          <p:cNvSpPr txBox="1"/>
          <p:nvPr/>
        </p:nvSpPr>
        <p:spPr>
          <a:xfrm>
            <a:off x="6507943" y="4214238"/>
            <a:ext cx="1416283"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a:t>
            </a:r>
          </a:p>
        </p:txBody>
      </p:sp>
      <p:sp>
        <p:nvSpPr>
          <p:cNvPr id="66" name="TextBox 2">
            <a:extLst>
              <a:ext uri="{FF2B5EF4-FFF2-40B4-BE49-F238E27FC236}">
                <a16:creationId xmlns:a16="http://schemas.microsoft.com/office/drawing/2014/main" id="{52830F92-E4B5-1854-4C07-39C9D65E80A2}"/>
              </a:ext>
            </a:extLst>
          </p:cNvPr>
          <p:cNvSpPr txBox="1"/>
          <p:nvPr/>
        </p:nvSpPr>
        <p:spPr>
          <a:xfrm>
            <a:off x="8214737" y="4815905"/>
            <a:ext cx="1476208" cy="92333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decrease in redundant processes </a:t>
            </a:r>
          </a:p>
          <a:p>
            <a:pPr algn="ctr"/>
            <a:r>
              <a:rPr lang="en-US" sz="1200" i="0">
                <a:solidFill>
                  <a:srgbClr val="004778"/>
                </a:solidFill>
                <a:effectLst/>
                <a:latin typeface="Manrope SemiBold" pitchFamily="2" charset="0"/>
              </a:rPr>
              <a:t>through automation across all entities.</a:t>
            </a:r>
          </a:p>
        </p:txBody>
      </p:sp>
      <p:sp>
        <p:nvSpPr>
          <p:cNvPr id="69" name="Rectangle 68">
            <a:extLst>
              <a:ext uri="{FF2B5EF4-FFF2-40B4-BE49-F238E27FC236}">
                <a16:creationId xmlns:a16="http://schemas.microsoft.com/office/drawing/2014/main" id="{83CC143F-DE0F-FA99-9136-330399E17D4A}"/>
              </a:ext>
            </a:extLst>
          </p:cNvPr>
          <p:cNvSpPr/>
          <p:nvPr/>
        </p:nvSpPr>
        <p:spPr>
          <a:xfrm>
            <a:off x="9666080" y="6004996"/>
            <a:ext cx="252592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Read the story </a:t>
            </a:r>
            <a:r>
              <a:rPr kumimoji="0" lang="en-US" sz="1400" b="1"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here</a:t>
            </a:r>
            <a:endParaRPr kumimoji="0" lang="en-US" sz="1400" b="0"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endParaRPr>
          </a:p>
        </p:txBody>
      </p:sp>
      <p:sp>
        <p:nvSpPr>
          <p:cNvPr id="7" name="TextBox 3">
            <a:extLst>
              <a:ext uri="{FF2B5EF4-FFF2-40B4-BE49-F238E27FC236}">
                <a16:creationId xmlns:a16="http://schemas.microsoft.com/office/drawing/2014/main" id="{D434607E-EA3D-855C-EFE0-841476BF9451}"/>
              </a:ext>
            </a:extLst>
          </p:cNvPr>
          <p:cNvSpPr txBox="1"/>
          <p:nvPr/>
        </p:nvSpPr>
        <p:spPr>
          <a:xfrm>
            <a:off x="8376512" y="4214239"/>
            <a:ext cx="1152659"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30 %</a:t>
            </a:r>
          </a:p>
        </p:txBody>
      </p:sp>
      <p:sp>
        <p:nvSpPr>
          <p:cNvPr id="10" name="Rectangle: Rounded Corners 9">
            <a:extLst>
              <a:ext uri="{FF2B5EF4-FFF2-40B4-BE49-F238E27FC236}">
                <a16:creationId xmlns:a16="http://schemas.microsoft.com/office/drawing/2014/main" id="{F4F21502-502D-E21C-7EE9-6488F38CEEB4}"/>
              </a:ext>
            </a:extLst>
          </p:cNvPr>
          <p:cNvSpPr/>
          <p:nvPr/>
        </p:nvSpPr>
        <p:spPr>
          <a:xfrm>
            <a:off x="9892305" y="4044218"/>
            <a:ext cx="1779609" cy="1997429"/>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2">
            <a:extLst>
              <a:ext uri="{FF2B5EF4-FFF2-40B4-BE49-F238E27FC236}">
                <a16:creationId xmlns:a16="http://schemas.microsoft.com/office/drawing/2014/main" id="{4EFF10ED-E0FF-A34A-6CAE-65706BE3CE74}"/>
              </a:ext>
            </a:extLst>
          </p:cNvPr>
          <p:cNvSpPr txBox="1"/>
          <p:nvPr/>
        </p:nvSpPr>
        <p:spPr>
          <a:xfrm>
            <a:off x="10064373" y="4824230"/>
            <a:ext cx="1476208" cy="92333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time saved per month</a:t>
            </a:r>
          </a:p>
          <a:p>
            <a:pPr algn="ctr"/>
            <a:r>
              <a:rPr lang="en-US" sz="1200" i="0">
                <a:solidFill>
                  <a:srgbClr val="004778"/>
                </a:solidFill>
                <a:effectLst/>
                <a:latin typeface="Manrope SemiBold" pitchFamily="2" charset="0"/>
              </a:rPr>
              <a:t>on the previous month-end close cycle.</a:t>
            </a:r>
          </a:p>
        </p:txBody>
      </p:sp>
      <p:sp>
        <p:nvSpPr>
          <p:cNvPr id="13" name="TextBox 3">
            <a:extLst>
              <a:ext uri="{FF2B5EF4-FFF2-40B4-BE49-F238E27FC236}">
                <a16:creationId xmlns:a16="http://schemas.microsoft.com/office/drawing/2014/main" id="{38970D2F-3530-D0FA-2909-9B91B8F0CDFC}"/>
              </a:ext>
            </a:extLst>
          </p:cNvPr>
          <p:cNvSpPr txBox="1"/>
          <p:nvPr/>
        </p:nvSpPr>
        <p:spPr>
          <a:xfrm>
            <a:off x="9980796" y="4222564"/>
            <a:ext cx="1607700"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11 days</a:t>
            </a:r>
          </a:p>
        </p:txBody>
      </p:sp>
      <p:sp>
        <p:nvSpPr>
          <p:cNvPr id="24" name="Title 6">
            <a:extLst>
              <a:ext uri="{FF2B5EF4-FFF2-40B4-BE49-F238E27FC236}">
                <a16:creationId xmlns:a16="http://schemas.microsoft.com/office/drawing/2014/main" id="{27993001-AE05-4B82-FBFE-2416DD4EC615}"/>
              </a:ext>
            </a:extLst>
          </p:cNvPr>
          <p:cNvSpPr txBox="1">
            <a:spLocks/>
          </p:cNvSpPr>
          <p:nvPr/>
        </p:nvSpPr>
        <p:spPr>
          <a:xfrm>
            <a:off x="239485" y="1210639"/>
            <a:ext cx="4013201" cy="1992368"/>
          </a:xfrm>
          <a:prstGeom prst="rect">
            <a:avLst/>
          </a:prstGeom>
        </p:spPr>
        <p:txBody>
          <a:bodyPr lIns="0"/>
          <a:lst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a:lstStyle>
          <a:p>
            <a:r>
              <a:rPr lang="en-US" sz="3200">
                <a:solidFill>
                  <a:schemeClr val="bg1"/>
                </a:solidFill>
              </a:rPr>
              <a:t>QTS save over </a:t>
            </a:r>
          </a:p>
          <a:p>
            <a:r>
              <a:rPr lang="en-US" sz="3200">
                <a:gradFill>
                  <a:gsLst>
                    <a:gs pos="0">
                      <a:schemeClr val="accent2"/>
                    </a:gs>
                    <a:gs pos="12000">
                      <a:srgbClr val="6CB9ED"/>
                    </a:gs>
                    <a:gs pos="100000">
                      <a:schemeClr val="accent5"/>
                    </a:gs>
                  </a:gsLst>
                  <a:lin ang="2700000" scaled="0"/>
                </a:gradFill>
              </a:rPr>
              <a:t>11 days  </a:t>
            </a:r>
            <a:r>
              <a:rPr lang="en-US" sz="3200">
                <a:solidFill>
                  <a:schemeClr val="bg1"/>
                </a:solidFill>
              </a:rPr>
              <a:t>on end-of-month close cycles with Binary Stream.</a:t>
            </a:r>
          </a:p>
        </p:txBody>
      </p:sp>
      <p:pic>
        <p:nvPicPr>
          <p:cNvPr id="25" name="Picture 24" descr="A red and grey logo">
            <a:extLst>
              <a:ext uri="{FF2B5EF4-FFF2-40B4-BE49-F238E27FC236}">
                <a16:creationId xmlns:a16="http://schemas.microsoft.com/office/drawing/2014/main" id="{8001D95B-C382-60AE-5A72-AEA7FD04C4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7176" y1="71856" x2="47176" y2="71856"/>
                        <a14:foregroundMark x1="40199" y1="56287" x2="40199" y2="56287"/>
                        <a14:foregroundMark x1="34884" y1="54491" x2="34884" y2="54491"/>
                        <a14:foregroundMark x1="34551" y1="32934" x2="34551" y2="32934"/>
                        <a14:foregroundMark x1="56478" y1="35928" x2="56478" y2="35928"/>
                        <a14:foregroundMark x1="63787" y1="36527" x2="63787" y2="36527"/>
                        <a14:foregroundMark x1="75083" y1="36527" x2="75083" y2="36527"/>
                      </a14:backgroundRemoval>
                    </a14:imgEffect>
                  </a14:imgLayer>
                </a14:imgProps>
              </a:ext>
              <a:ext uri="{28A0092B-C50C-407E-A947-70E740481C1C}">
                <a14:useLocalDpi xmlns:a14="http://schemas.microsoft.com/office/drawing/2010/main" val="0"/>
              </a:ext>
            </a:extLst>
          </a:blip>
          <a:stretch>
            <a:fillRect/>
          </a:stretch>
        </p:blipFill>
        <p:spPr>
          <a:xfrm>
            <a:off x="2799085" y="263530"/>
            <a:ext cx="1127022" cy="625291"/>
          </a:xfrm>
          <a:prstGeom prst="rect">
            <a:avLst/>
          </a:prstGeom>
        </p:spPr>
      </p:pic>
    </p:spTree>
    <p:extLst>
      <p:ext uri="{BB962C8B-B14F-4D97-AF65-F5344CB8AC3E}">
        <p14:creationId xmlns:p14="http://schemas.microsoft.com/office/powerpoint/2010/main" val="3480782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83AB7-1B12-17A8-A126-53A3EDED7F16}"/>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8DE6A791-ECE4-0A76-0086-EE9D0B859F98}"/>
              </a:ext>
            </a:extLst>
          </p:cNvPr>
          <p:cNvSpPr/>
          <p:nvPr/>
        </p:nvSpPr>
        <p:spPr bwMode="auto">
          <a:xfrm>
            <a:off x="-24031" y="-2"/>
            <a:ext cx="4443984" cy="6858002"/>
          </a:xfrm>
          <a:custGeom>
            <a:avLst/>
            <a:gdLst>
              <a:gd name="connsiteX0" fmla="*/ 0 w 4443984"/>
              <a:gd name="connsiteY0" fmla="*/ 0 h 6858002"/>
              <a:gd name="connsiteX1" fmla="*/ 3200400 w 4443984"/>
              <a:gd name="connsiteY1" fmla="*/ 0 h 6858002"/>
              <a:gd name="connsiteX2" fmla="*/ 3200400 w 4443984"/>
              <a:gd name="connsiteY2" fmla="*/ 1 h 6858002"/>
              <a:gd name="connsiteX3" fmla="*/ 3791002 w 4443984"/>
              <a:gd name="connsiteY3" fmla="*/ 1 h 6858002"/>
              <a:gd name="connsiteX4" fmla="*/ 4439476 w 4443984"/>
              <a:gd name="connsiteY4" fmla="*/ 648475 h 6858002"/>
              <a:gd name="connsiteX5" fmla="*/ 4439476 w 4443984"/>
              <a:gd name="connsiteY5" fmla="*/ 5225143 h 6858002"/>
              <a:gd name="connsiteX6" fmla="*/ 4443984 w 4443984"/>
              <a:gd name="connsiteY6" fmla="*/ 5225143 h 6858002"/>
              <a:gd name="connsiteX7" fmla="*/ 4443984 w 4443984"/>
              <a:gd name="connsiteY7" fmla="*/ 6858001 h 6858002"/>
              <a:gd name="connsiteX8" fmla="*/ 3791012 w 4443984"/>
              <a:gd name="connsiteY8" fmla="*/ 6858001 h 6858002"/>
              <a:gd name="connsiteX9" fmla="*/ 3791002 w 4443984"/>
              <a:gd name="connsiteY9" fmla="*/ 6858002 h 6858002"/>
              <a:gd name="connsiteX10" fmla="*/ 648474 w 4443984"/>
              <a:gd name="connsiteY10" fmla="*/ 6858002 h 6858002"/>
              <a:gd name="connsiteX11" fmla="*/ 648464 w 4443984"/>
              <a:gd name="connsiteY11" fmla="*/ 6858001 h 6858002"/>
              <a:gd name="connsiteX12" fmla="*/ 0 w 4443984"/>
              <a:gd name="connsiteY12" fmla="*/ 6858001 h 6858002"/>
              <a:gd name="connsiteX13" fmla="*/ 0 w 4443984"/>
              <a:gd name="connsiteY13" fmla="*/ 6209529 h 6858002"/>
              <a:gd name="connsiteX14" fmla="*/ 0 w 4443984"/>
              <a:gd name="connsiteY14" fmla="*/ 6209528 h 6858002"/>
              <a:gd name="connsiteX15" fmla="*/ 0 w 4443984"/>
              <a:gd name="connsiteY15" fmla="*/ 648475 h 6858002"/>
              <a:gd name="connsiteX16" fmla="*/ 0 w 4443984"/>
              <a:gd name="connsiteY16" fmla="*/ 648475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3984" h="6858002">
                <a:moveTo>
                  <a:pt x="0" y="0"/>
                </a:moveTo>
                <a:lnTo>
                  <a:pt x="3200400" y="0"/>
                </a:lnTo>
                <a:lnTo>
                  <a:pt x="3200400" y="1"/>
                </a:lnTo>
                <a:lnTo>
                  <a:pt x="3791002" y="1"/>
                </a:lnTo>
                <a:cubicBezTo>
                  <a:pt x="4149144" y="1"/>
                  <a:pt x="4439476" y="290333"/>
                  <a:pt x="4439476" y="648475"/>
                </a:cubicBezTo>
                <a:lnTo>
                  <a:pt x="4439476" y="5225143"/>
                </a:lnTo>
                <a:lnTo>
                  <a:pt x="4443984" y="5225143"/>
                </a:lnTo>
                <a:lnTo>
                  <a:pt x="4443984" y="6858001"/>
                </a:lnTo>
                <a:lnTo>
                  <a:pt x="3791012" y="6858001"/>
                </a:lnTo>
                <a:lnTo>
                  <a:pt x="3791002" y="6858002"/>
                </a:lnTo>
                <a:lnTo>
                  <a:pt x="648474" y="6858002"/>
                </a:lnTo>
                <a:lnTo>
                  <a:pt x="648464" y="6858001"/>
                </a:lnTo>
                <a:lnTo>
                  <a:pt x="0" y="6858001"/>
                </a:lnTo>
                <a:lnTo>
                  <a:pt x="0" y="6209529"/>
                </a:lnTo>
                <a:lnTo>
                  <a:pt x="0" y="6209528"/>
                </a:lnTo>
                <a:lnTo>
                  <a:pt x="0" y="648475"/>
                </a:lnTo>
                <a:lnTo>
                  <a:pt x="0" y="648475"/>
                </a:lnTo>
                <a:close/>
              </a:path>
            </a:pathLst>
          </a:custGeom>
          <a:gradFill>
            <a:gsLst>
              <a:gs pos="0">
                <a:schemeClr val="accent2"/>
              </a:gs>
              <a:gs pos="100000">
                <a:srgbClr val="21479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4">
            <a:extLst>
              <a:ext uri="{FF2B5EF4-FFF2-40B4-BE49-F238E27FC236}">
                <a16:creationId xmlns:a16="http://schemas.microsoft.com/office/drawing/2014/main" id="{49A47D2F-99CD-9CF1-C50C-98DC810531CB}"/>
              </a:ext>
            </a:extLst>
          </p:cNvPr>
          <p:cNvSpPr txBox="1">
            <a:spLocks/>
          </p:cNvSpPr>
          <p:nvPr/>
        </p:nvSpPr>
        <p:spPr>
          <a:xfrm>
            <a:off x="4937900" y="764610"/>
            <a:ext cx="7050899" cy="5852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With over 340,000 active users, monthly payments processing became impossible for </a:t>
            </a:r>
            <a:r>
              <a:rPr lang="en-US" sz="1400" err="1">
                <a:solidFill>
                  <a:schemeClr val="tx1"/>
                </a:solidFill>
              </a:rPr>
              <a:t>MoxiWorks</a:t>
            </a:r>
            <a:r>
              <a:rPr lang="en-US" sz="1400">
                <a:solidFill>
                  <a:schemeClr val="tx1"/>
                </a:solidFill>
              </a:rPr>
              <a:t>, requiring cumbersome workflows, and resulting in errors.</a:t>
            </a:r>
          </a:p>
        </p:txBody>
      </p:sp>
      <p:sp>
        <p:nvSpPr>
          <p:cNvPr id="15" name="TextBox 14">
            <a:extLst>
              <a:ext uri="{FF2B5EF4-FFF2-40B4-BE49-F238E27FC236}">
                <a16:creationId xmlns:a16="http://schemas.microsoft.com/office/drawing/2014/main" id="{403ADDA8-40C5-7042-A2F7-5CA7EAB9019B}"/>
              </a:ext>
            </a:extLst>
          </p:cNvPr>
          <p:cNvSpPr txBox="1"/>
          <p:nvPr/>
        </p:nvSpPr>
        <p:spPr>
          <a:xfrm>
            <a:off x="4937901" y="4039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Situation:</a:t>
            </a:r>
            <a:endParaRPr lang="en-US" sz="1600">
              <a:solidFill>
                <a:srgbClr val="214792"/>
              </a:solidFill>
              <a:latin typeface="Manrope ExtraBold" pitchFamily="2" charset="0"/>
            </a:endParaRPr>
          </a:p>
        </p:txBody>
      </p:sp>
      <p:sp>
        <p:nvSpPr>
          <p:cNvPr id="16" name="Text Placeholder 4">
            <a:extLst>
              <a:ext uri="{FF2B5EF4-FFF2-40B4-BE49-F238E27FC236}">
                <a16:creationId xmlns:a16="http://schemas.microsoft.com/office/drawing/2014/main" id="{8EF92B9B-A941-E50F-7875-49BC8ED17622}"/>
              </a:ext>
            </a:extLst>
          </p:cNvPr>
          <p:cNvSpPr txBox="1">
            <a:spLocks/>
          </p:cNvSpPr>
          <p:nvPr/>
        </p:nvSpPr>
        <p:spPr>
          <a:xfrm>
            <a:off x="4937900" y="2070895"/>
            <a:ext cx="7050899" cy="62455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A trusted implementation partner as user feedback helped </a:t>
            </a:r>
            <a:r>
              <a:rPr lang="en-US" sz="1400" err="1">
                <a:solidFill>
                  <a:schemeClr val="tx1"/>
                </a:solidFill>
              </a:rPr>
              <a:t>MoxiWorks</a:t>
            </a:r>
            <a:r>
              <a:rPr lang="en-US" sz="1400">
                <a:solidFill>
                  <a:schemeClr val="tx1"/>
                </a:solidFill>
              </a:rPr>
              <a:t> identify Binary Stream’s Subscription Billing Suite (SBS) as an innovative software solution to address their challenges.</a:t>
            </a:r>
          </a:p>
        </p:txBody>
      </p:sp>
      <p:sp>
        <p:nvSpPr>
          <p:cNvPr id="17" name="TextBox 16">
            <a:extLst>
              <a:ext uri="{FF2B5EF4-FFF2-40B4-BE49-F238E27FC236}">
                <a16:creationId xmlns:a16="http://schemas.microsoft.com/office/drawing/2014/main" id="{153D1A61-953F-594C-0FB2-A9C40634FF6F}"/>
              </a:ext>
            </a:extLst>
          </p:cNvPr>
          <p:cNvSpPr txBox="1"/>
          <p:nvPr/>
        </p:nvSpPr>
        <p:spPr>
          <a:xfrm>
            <a:off x="4937901" y="1710192"/>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Solution:</a:t>
            </a:r>
            <a:endParaRPr lang="en-US" sz="1600">
              <a:solidFill>
                <a:srgbClr val="214792"/>
              </a:solidFill>
              <a:latin typeface="Manrope ExtraBold" pitchFamily="2" charset="0"/>
            </a:endParaRPr>
          </a:p>
        </p:txBody>
      </p:sp>
      <p:sp>
        <p:nvSpPr>
          <p:cNvPr id="18" name="Text Placeholder 4">
            <a:extLst>
              <a:ext uri="{FF2B5EF4-FFF2-40B4-BE49-F238E27FC236}">
                <a16:creationId xmlns:a16="http://schemas.microsoft.com/office/drawing/2014/main" id="{53B9DBE7-FDB9-EBBA-831D-A9072AA52DE2}"/>
              </a:ext>
            </a:extLst>
          </p:cNvPr>
          <p:cNvSpPr txBox="1">
            <a:spLocks/>
          </p:cNvSpPr>
          <p:nvPr/>
        </p:nvSpPr>
        <p:spPr>
          <a:xfrm>
            <a:off x="4937900" y="3203010"/>
            <a:ext cx="7050899" cy="5852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Reduced processing time, increased access to insights, and streamlined revenue and expense recognition.</a:t>
            </a:r>
          </a:p>
        </p:txBody>
      </p:sp>
      <p:sp>
        <p:nvSpPr>
          <p:cNvPr id="19" name="TextBox 18">
            <a:extLst>
              <a:ext uri="{FF2B5EF4-FFF2-40B4-BE49-F238E27FC236}">
                <a16:creationId xmlns:a16="http://schemas.microsoft.com/office/drawing/2014/main" id="{AA26D790-C197-5656-EE65-541E9311C1C9}"/>
              </a:ext>
            </a:extLst>
          </p:cNvPr>
          <p:cNvSpPr txBox="1"/>
          <p:nvPr/>
        </p:nvSpPr>
        <p:spPr>
          <a:xfrm>
            <a:off x="4937901" y="28423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Benefits:</a:t>
            </a:r>
          </a:p>
        </p:txBody>
      </p:sp>
      <p:sp>
        <p:nvSpPr>
          <p:cNvPr id="2" name="Title 6">
            <a:extLst>
              <a:ext uri="{FF2B5EF4-FFF2-40B4-BE49-F238E27FC236}">
                <a16:creationId xmlns:a16="http://schemas.microsoft.com/office/drawing/2014/main" id="{F6FFE071-3902-B0BB-FF9F-210EE948D634}"/>
              </a:ext>
            </a:extLst>
          </p:cNvPr>
          <p:cNvSpPr txBox="1">
            <a:spLocks/>
          </p:cNvSpPr>
          <p:nvPr/>
        </p:nvSpPr>
        <p:spPr>
          <a:xfrm>
            <a:off x="239485" y="1025444"/>
            <a:ext cx="4013201" cy="2610034"/>
          </a:xfrm>
          <a:prstGeom prst="rect">
            <a:avLst/>
          </a:prstGeom>
        </p:spPr>
        <p:txBody>
          <a:bodyPr lIns="0"/>
          <a:lst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a:lstStyle>
          <a:p>
            <a:r>
              <a:rPr lang="en-US" sz="3200" err="1">
                <a:solidFill>
                  <a:schemeClr val="bg1"/>
                </a:solidFill>
              </a:rPr>
              <a:t>MoxiWorks</a:t>
            </a:r>
            <a:endParaRPr lang="en-US" sz="3200">
              <a:solidFill>
                <a:schemeClr val="bg1"/>
              </a:solidFill>
            </a:endParaRPr>
          </a:p>
          <a:p>
            <a:r>
              <a:rPr lang="en-US" sz="3200">
                <a:solidFill>
                  <a:schemeClr val="bg1"/>
                </a:solidFill>
              </a:rPr>
              <a:t>saves </a:t>
            </a:r>
            <a:r>
              <a:rPr lang="en-US" sz="3200">
                <a:gradFill>
                  <a:gsLst>
                    <a:gs pos="0">
                      <a:schemeClr val="accent2"/>
                    </a:gs>
                    <a:gs pos="100000">
                      <a:schemeClr val="accent5"/>
                    </a:gs>
                  </a:gsLst>
                  <a:lin ang="2700000" scaled="0"/>
                </a:gradFill>
              </a:rPr>
              <a:t>80 days  </a:t>
            </a:r>
            <a:r>
              <a:rPr lang="en-US" sz="3200">
                <a:solidFill>
                  <a:schemeClr val="bg1"/>
                </a:solidFill>
              </a:rPr>
              <a:t>annually by </a:t>
            </a:r>
          </a:p>
          <a:p>
            <a:r>
              <a:rPr lang="en-US" sz="3200">
                <a:solidFill>
                  <a:schemeClr val="bg1"/>
                </a:solidFill>
              </a:rPr>
              <a:t>automating recurring billing processes.</a:t>
            </a:r>
            <a:br>
              <a:rPr lang="en-US" sz="3200">
                <a:solidFill>
                  <a:schemeClr val="bg1"/>
                </a:solidFill>
              </a:rPr>
            </a:br>
            <a:endParaRPr lang="en-US" sz="3200">
              <a:solidFill>
                <a:schemeClr val="bg1"/>
              </a:solidFill>
            </a:endParaRPr>
          </a:p>
        </p:txBody>
      </p:sp>
      <p:sp>
        <p:nvSpPr>
          <p:cNvPr id="29" name="object 11">
            <a:extLst>
              <a:ext uri="{FF2B5EF4-FFF2-40B4-BE49-F238E27FC236}">
                <a16:creationId xmlns:a16="http://schemas.microsoft.com/office/drawing/2014/main" id="{E0962235-8622-F528-5E49-514B3153C509}"/>
              </a:ext>
            </a:extLst>
          </p:cNvPr>
          <p:cNvSpPr txBox="1"/>
          <p:nvPr/>
        </p:nvSpPr>
        <p:spPr>
          <a:xfrm>
            <a:off x="239485" y="4549687"/>
            <a:ext cx="3853544" cy="1107547"/>
          </a:xfrm>
          <a:prstGeom prst="rect">
            <a:avLst/>
          </a:prstGeom>
        </p:spPr>
        <p:txBody>
          <a:bodyPr vert="horz" wrap="square" lIns="0" tIns="104140" rIns="0" bIns="0" rtlCol="0">
            <a:spAutoFit/>
          </a:bodyPr>
          <a:lstStyle/>
          <a:p>
            <a:pPr marL="0" marR="0" lvl="0" indent="0" algn="l" defTabSz="457200" rtl="0" eaLnBrk="1" fontAlgn="auto" latinLnBrk="0" hangingPunct="1">
              <a:lnSpc>
                <a:spcPts val="198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solidFill>
                <a:effectLst/>
                <a:uLnTx/>
                <a:uFillTx/>
                <a:latin typeface="Manrope" pitchFamily="2" charset="0"/>
                <a:cs typeface="Segoe UI" panose="020B0502040204020203" pitchFamily="34" charset="0"/>
              </a:rPr>
              <a:t>“Wonderful, wonderful, wonderful. A joy to work with Binary Stream. Everyone was super helpful and positive, which had a big impact on the success of the implementation.</a:t>
            </a:r>
            <a:r>
              <a:rPr lang="en-US" sz="1200" i="1">
                <a:solidFill>
                  <a:schemeClr val="bg1"/>
                </a:solidFill>
                <a:latin typeface="Manrope" pitchFamily="2" charset="0"/>
                <a:cs typeface="Segoe UI" panose="020B0502040204020203" pitchFamily="34" charset="0"/>
              </a:rPr>
              <a:t>”</a:t>
            </a:r>
            <a:endParaRPr kumimoji="0" lang="en-US" sz="1200" b="0" i="1" u="none" strike="noStrike" kern="1200" cap="none" spc="0" normalizeH="0" baseline="0" noProof="0">
              <a:ln>
                <a:noFill/>
              </a:ln>
              <a:solidFill>
                <a:schemeClr val="bg1"/>
              </a:solidFill>
              <a:effectLst/>
              <a:uLnTx/>
              <a:uFillTx/>
              <a:latin typeface="Manrope" pitchFamily="2" charset="0"/>
              <a:cs typeface="Segoe UI" panose="020B0502040204020203" pitchFamily="34" charset="0"/>
            </a:endParaRPr>
          </a:p>
        </p:txBody>
      </p:sp>
      <p:sp>
        <p:nvSpPr>
          <p:cNvPr id="30" name="object 16">
            <a:extLst>
              <a:ext uri="{FF2B5EF4-FFF2-40B4-BE49-F238E27FC236}">
                <a16:creationId xmlns:a16="http://schemas.microsoft.com/office/drawing/2014/main" id="{23307202-C7A0-EA93-9756-CDF1A58EB558}"/>
              </a:ext>
            </a:extLst>
          </p:cNvPr>
          <p:cNvSpPr txBox="1"/>
          <p:nvPr/>
        </p:nvSpPr>
        <p:spPr>
          <a:xfrm>
            <a:off x="239485" y="6152095"/>
            <a:ext cx="3875315" cy="198131"/>
          </a:xfrm>
          <a:prstGeom prst="rect">
            <a:avLst/>
          </a:prstGeom>
        </p:spPr>
        <p:txBody>
          <a:bodyPr vert="horz" wrap="square" lIns="0" tIns="13335" rIns="0" bIns="0" rtlCol="0">
            <a:spAutoFit/>
          </a:bodyPr>
          <a:lstStyle/>
          <a:p>
            <a:pPr marL="182880" marR="0" lvl="0" indent="-182880" algn="l" defTabSz="914287" rtl="0" eaLnBrk="1" fontAlgn="auto" latinLnBrk="0" hangingPunct="1">
              <a:lnSpc>
                <a:spcPct val="100000"/>
              </a:lnSpc>
              <a:spcBef>
                <a:spcPts val="0"/>
              </a:spcBef>
              <a:spcAft>
                <a:spcPts val="0"/>
              </a:spcAft>
              <a:buClrTx/>
              <a:buSzTx/>
              <a:buFont typeface="System Font Regular"/>
              <a:buChar char="–"/>
              <a:tabLst/>
              <a:defRPr/>
            </a:pPr>
            <a:r>
              <a:rPr kumimoji="0" lang="nb-NO" sz="1200" b="1" i="1" u="none" strike="noStrike" kern="0" cap="none" spc="0" normalizeH="0" baseline="0" noProof="0">
                <a:ln>
                  <a:noFill/>
                </a:ln>
                <a:solidFill>
                  <a:schemeClr val="bg1"/>
                </a:solidFill>
                <a:effectLst/>
                <a:uLnTx/>
                <a:uFillTx/>
                <a:latin typeface="Manrope" pitchFamily="2" charset="0"/>
                <a:cs typeface="Segoe UI Semibold" panose="020B0702040204020203" pitchFamily="34" charset="0"/>
              </a:rPr>
              <a:t>Dean Tibbetts, Controller, MoxiWorks</a:t>
            </a:r>
          </a:p>
        </p:txBody>
      </p:sp>
      <p:cxnSp>
        <p:nvCxnSpPr>
          <p:cNvPr id="32" name="Straight Connector 31">
            <a:extLst>
              <a:ext uri="{FF2B5EF4-FFF2-40B4-BE49-F238E27FC236}">
                <a16:creationId xmlns:a16="http://schemas.microsoft.com/office/drawing/2014/main" id="{ECE87FD1-3ABA-D6AC-0F52-BAB5CC0E8C7B}"/>
              </a:ext>
            </a:extLst>
          </p:cNvPr>
          <p:cNvCxnSpPr>
            <a:cxnSpLocks/>
          </p:cNvCxnSpPr>
          <p:nvPr/>
        </p:nvCxnSpPr>
        <p:spPr>
          <a:xfrm flipH="1">
            <a:off x="239485" y="4058122"/>
            <a:ext cx="3519715" cy="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7712A240-E8DF-8449-A2C5-5109E257B0B5}"/>
              </a:ext>
            </a:extLst>
          </p:cNvPr>
          <p:cNvSpPr/>
          <p:nvPr/>
        </p:nvSpPr>
        <p:spPr>
          <a:xfrm>
            <a:off x="4940637" y="4040513"/>
            <a:ext cx="1416282" cy="1997430"/>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352C2048-D96A-BEDD-0B72-981CBCD1B1F6}"/>
              </a:ext>
            </a:extLst>
          </p:cNvPr>
          <p:cNvSpPr/>
          <p:nvPr/>
        </p:nvSpPr>
        <p:spPr>
          <a:xfrm>
            <a:off x="6414124" y="4035893"/>
            <a:ext cx="1544535" cy="1997430"/>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52DFCABB-726E-534E-0F99-86F228E0D499}"/>
              </a:ext>
            </a:extLst>
          </p:cNvPr>
          <p:cNvSpPr/>
          <p:nvPr/>
        </p:nvSpPr>
        <p:spPr>
          <a:xfrm>
            <a:off x="8015864" y="4039544"/>
            <a:ext cx="1779609" cy="1997429"/>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2">
            <a:extLst>
              <a:ext uri="{FF2B5EF4-FFF2-40B4-BE49-F238E27FC236}">
                <a16:creationId xmlns:a16="http://schemas.microsoft.com/office/drawing/2014/main" id="{A5DA2E6D-B1A9-2809-B382-9137D1A84CAF}"/>
              </a:ext>
            </a:extLst>
          </p:cNvPr>
          <p:cNvSpPr txBox="1"/>
          <p:nvPr/>
        </p:nvSpPr>
        <p:spPr>
          <a:xfrm>
            <a:off x="5053147" y="4798138"/>
            <a:ext cx="1191260" cy="55399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less time spent on manual tasks.</a:t>
            </a:r>
          </a:p>
        </p:txBody>
      </p:sp>
      <p:sp>
        <p:nvSpPr>
          <p:cNvPr id="52" name="TextBox 3">
            <a:extLst>
              <a:ext uri="{FF2B5EF4-FFF2-40B4-BE49-F238E27FC236}">
                <a16:creationId xmlns:a16="http://schemas.microsoft.com/office/drawing/2014/main" id="{64946A9D-AE73-07AA-A81B-D00F72921660}"/>
              </a:ext>
            </a:extLst>
          </p:cNvPr>
          <p:cNvSpPr txBox="1"/>
          <p:nvPr/>
        </p:nvSpPr>
        <p:spPr>
          <a:xfrm>
            <a:off x="5233456" y="4215608"/>
            <a:ext cx="830643"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80%</a:t>
            </a:r>
          </a:p>
        </p:txBody>
      </p:sp>
      <p:sp>
        <p:nvSpPr>
          <p:cNvPr id="62" name="TextBox 2">
            <a:extLst>
              <a:ext uri="{FF2B5EF4-FFF2-40B4-BE49-F238E27FC236}">
                <a16:creationId xmlns:a16="http://schemas.microsoft.com/office/drawing/2014/main" id="{636FC33F-31C7-AEDC-FD7C-20B15F3BB72A}"/>
              </a:ext>
            </a:extLst>
          </p:cNvPr>
          <p:cNvSpPr txBox="1"/>
          <p:nvPr/>
        </p:nvSpPr>
        <p:spPr>
          <a:xfrm>
            <a:off x="6532567" y="4782916"/>
            <a:ext cx="1333480" cy="369332"/>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brokerages served.</a:t>
            </a:r>
          </a:p>
        </p:txBody>
      </p:sp>
      <p:sp>
        <p:nvSpPr>
          <p:cNvPr id="65" name="TextBox 3">
            <a:extLst>
              <a:ext uri="{FF2B5EF4-FFF2-40B4-BE49-F238E27FC236}">
                <a16:creationId xmlns:a16="http://schemas.microsoft.com/office/drawing/2014/main" id="{4A06F929-59AF-EE8E-A35E-1DF57AF310C8}"/>
              </a:ext>
            </a:extLst>
          </p:cNvPr>
          <p:cNvSpPr txBox="1"/>
          <p:nvPr/>
        </p:nvSpPr>
        <p:spPr>
          <a:xfrm>
            <a:off x="6376937" y="4242566"/>
            <a:ext cx="1644741"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260+</a:t>
            </a:r>
          </a:p>
        </p:txBody>
      </p:sp>
      <p:sp>
        <p:nvSpPr>
          <p:cNvPr id="66" name="TextBox 2">
            <a:extLst>
              <a:ext uri="{FF2B5EF4-FFF2-40B4-BE49-F238E27FC236}">
                <a16:creationId xmlns:a16="http://schemas.microsoft.com/office/drawing/2014/main" id="{238CA3E5-C6F8-B2B4-8CD3-8E84C557D88D}"/>
              </a:ext>
            </a:extLst>
          </p:cNvPr>
          <p:cNvSpPr txBox="1"/>
          <p:nvPr/>
        </p:nvSpPr>
        <p:spPr>
          <a:xfrm>
            <a:off x="8082159" y="4795628"/>
            <a:ext cx="1647017" cy="369332"/>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saved per year preparing taxes.</a:t>
            </a:r>
          </a:p>
        </p:txBody>
      </p:sp>
      <p:sp>
        <p:nvSpPr>
          <p:cNvPr id="69" name="Rectangle 68">
            <a:extLst>
              <a:ext uri="{FF2B5EF4-FFF2-40B4-BE49-F238E27FC236}">
                <a16:creationId xmlns:a16="http://schemas.microsoft.com/office/drawing/2014/main" id="{9D1D6168-A635-B03C-AB7D-0EAA897CB211}"/>
              </a:ext>
            </a:extLst>
          </p:cNvPr>
          <p:cNvSpPr/>
          <p:nvPr/>
        </p:nvSpPr>
        <p:spPr>
          <a:xfrm>
            <a:off x="9666080" y="6004996"/>
            <a:ext cx="252592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Read the story </a:t>
            </a:r>
            <a:r>
              <a:rPr kumimoji="0" lang="en-US" sz="1400" b="1"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here</a:t>
            </a:r>
            <a:endParaRPr kumimoji="0" lang="en-US" sz="1400" b="0"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endParaRPr>
          </a:p>
        </p:txBody>
      </p:sp>
      <p:sp>
        <p:nvSpPr>
          <p:cNvPr id="7" name="TextBox 3">
            <a:extLst>
              <a:ext uri="{FF2B5EF4-FFF2-40B4-BE49-F238E27FC236}">
                <a16:creationId xmlns:a16="http://schemas.microsoft.com/office/drawing/2014/main" id="{16BF9C80-F76B-8447-B7EC-9F4ABDE03C3A}"/>
              </a:ext>
            </a:extLst>
          </p:cNvPr>
          <p:cNvSpPr txBox="1"/>
          <p:nvPr/>
        </p:nvSpPr>
        <p:spPr>
          <a:xfrm>
            <a:off x="8280968" y="4210142"/>
            <a:ext cx="1249398"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15days</a:t>
            </a:r>
          </a:p>
        </p:txBody>
      </p:sp>
      <p:pic>
        <p:nvPicPr>
          <p:cNvPr id="20" name="Picture 19" descr="A black background with blue letters&#10;&#10;Description automatically generated">
            <a:extLst>
              <a:ext uri="{FF2B5EF4-FFF2-40B4-BE49-F238E27FC236}">
                <a16:creationId xmlns:a16="http://schemas.microsoft.com/office/drawing/2014/main" id="{BD4B25BB-BA78-7F28-22CA-2CC14426F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700" y="385490"/>
            <a:ext cx="1775377" cy="382798"/>
          </a:xfrm>
          <a:prstGeom prst="rect">
            <a:avLst/>
          </a:prstGeom>
        </p:spPr>
      </p:pic>
      <p:sp>
        <p:nvSpPr>
          <p:cNvPr id="8" name="Rectangle: Rounded Corners 7">
            <a:extLst>
              <a:ext uri="{FF2B5EF4-FFF2-40B4-BE49-F238E27FC236}">
                <a16:creationId xmlns:a16="http://schemas.microsoft.com/office/drawing/2014/main" id="{B05238D5-9AB9-FBEF-A62C-50090EF68097}"/>
              </a:ext>
            </a:extLst>
          </p:cNvPr>
          <p:cNvSpPr/>
          <p:nvPr/>
        </p:nvSpPr>
        <p:spPr>
          <a:xfrm>
            <a:off x="9852678" y="4033366"/>
            <a:ext cx="1779609" cy="1997429"/>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2">
            <a:extLst>
              <a:ext uri="{FF2B5EF4-FFF2-40B4-BE49-F238E27FC236}">
                <a16:creationId xmlns:a16="http://schemas.microsoft.com/office/drawing/2014/main" id="{E5B3A162-4F87-29CB-6535-74DC93A7B145}"/>
              </a:ext>
            </a:extLst>
          </p:cNvPr>
          <p:cNvSpPr txBox="1"/>
          <p:nvPr/>
        </p:nvSpPr>
        <p:spPr>
          <a:xfrm>
            <a:off x="9918973" y="4789450"/>
            <a:ext cx="1647017" cy="18466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saved per year.</a:t>
            </a:r>
          </a:p>
        </p:txBody>
      </p:sp>
      <p:sp>
        <p:nvSpPr>
          <p:cNvPr id="11" name="TextBox 3">
            <a:extLst>
              <a:ext uri="{FF2B5EF4-FFF2-40B4-BE49-F238E27FC236}">
                <a16:creationId xmlns:a16="http://schemas.microsoft.com/office/drawing/2014/main" id="{6C2EFB33-D1AB-8950-63DF-7F1080591E42}"/>
              </a:ext>
            </a:extLst>
          </p:cNvPr>
          <p:cNvSpPr txBox="1"/>
          <p:nvPr/>
        </p:nvSpPr>
        <p:spPr>
          <a:xfrm>
            <a:off x="9988302" y="4195965"/>
            <a:ext cx="1508358" cy="43088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80 days</a:t>
            </a:r>
          </a:p>
        </p:txBody>
      </p:sp>
    </p:spTree>
    <p:extLst>
      <p:ext uri="{BB962C8B-B14F-4D97-AF65-F5344CB8AC3E}">
        <p14:creationId xmlns:p14="http://schemas.microsoft.com/office/powerpoint/2010/main" val="295774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EDCAF-7A29-E2F5-C272-42C97B983F0C}"/>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3BB16E3E-7563-3D30-D7E4-1D97F178BF89}"/>
              </a:ext>
            </a:extLst>
          </p:cNvPr>
          <p:cNvSpPr/>
          <p:nvPr/>
        </p:nvSpPr>
        <p:spPr bwMode="auto">
          <a:xfrm>
            <a:off x="-24031" y="-2"/>
            <a:ext cx="4443984" cy="6858002"/>
          </a:xfrm>
          <a:custGeom>
            <a:avLst/>
            <a:gdLst>
              <a:gd name="connsiteX0" fmla="*/ 0 w 4443984"/>
              <a:gd name="connsiteY0" fmla="*/ 0 h 6858002"/>
              <a:gd name="connsiteX1" fmla="*/ 3200400 w 4443984"/>
              <a:gd name="connsiteY1" fmla="*/ 0 h 6858002"/>
              <a:gd name="connsiteX2" fmla="*/ 3200400 w 4443984"/>
              <a:gd name="connsiteY2" fmla="*/ 1 h 6858002"/>
              <a:gd name="connsiteX3" fmla="*/ 3791002 w 4443984"/>
              <a:gd name="connsiteY3" fmla="*/ 1 h 6858002"/>
              <a:gd name="connsiteX4" fmla="*/ 4439476 w 4443984"/>
              <a:gd name="connsiteY4" fmla="*/ 648475 h 6858002"/>
              <a:gd name="connsiteX5" fmla="*/ 4439476 w 4443984"/>
              <a:gd name="connsiteY5" fmla="*/ 5225143 h 6858002"/>
              <a:gd name="connsiteX6" fmla="*/ 4443984 w 4443984"/>
              <a:gd name="connsiteY6" fmla="*/ 5225143 h 6858002"/>
              <a:gd name="connsiteX7" fmla="*/ 4443984 w 4443984"/>
              <a:gd name="connsiteY7" fmla="*/ 6858001 h 6858002"/>
              <a:gd name="connsiteX8" fmla="*/ 3791012 w 4443984"/>
              <a:gd name="connsiteY8" fmla="*/ 6858001 h 6858002"/>
              <a:gd name="connsiteX9" fmla="*/ 3791002 w 4443984"/>
              <a:gd name="connsiteY9" fmla="*/ 6858002 h 6858002"/>
              <a:gd name="connsiteX10" fmla="*/ 648474 w 4443984"/>
              <a:gd name="connsiteY10" fmla="*/ 6858002 h 6858002"/>
              <a:gd name="connsiteX11" fmla="*/ 648464 w 4443984"/>
              <a:gd name="connsiteY11" fmla="*/ 6858001 h 6858002"/>
              <a:gd name="connsiteX12" fmla="*/ 0 w 4443984"/>
              <a:gd name="connsiteY12" fmla="*/ 6858001 h 6858002"/>
              <a:gd name="connsiteX13" fmla="*/ 0 w 4443984"/>
              <a:gd name="connsiteY13" fmla="*/ 6209529 h 6858002"/>
              <a:gd name="connsiteX14" fmla="*/ 0 w 4443984"/>
              <a:gd name="connsiteY14" fmla="*/ 6209528 h 6858002"/>
              <a:gd name="connsiteX15" fmla="*/ 0 w 4443984"/>
              <a:gd name="connsiteY15" fmla="*/ 648475 h 6858002"/>
              <a:gd name="connsiteX16" fmla="*/ 0 w 4443984"/>
              <a:gd name="connsiteY16" fmla="*/ 648475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3984" h="6858002">
                <a:moveTo>
                  <a:pt x="0" y="0"/>
                </a:moveTo>
                <a:lnTo>
                  <a:pt x="3200400" y="0"/>
                </a:lnTo>
                <a:lnTo>
                  <a:pt x="3200400" y="1"/>
                </a:lnTo>
                <a:lnTo>
                  <a:pt x="3791002" y="1"/>
                </a:lnTo>
                <a:cubicBezTo>
                  <a:pt x="4149144" y="1"/>
                  <a:pt x="4439476" y="290333"/>
                  <a:pt x="4439476" y="648475"/>
                </a:cubicBezTo>
                <a:lnTo>
                  <a:pt x="4439476" y="5225143"/>
                </a:lnTo>
                <a:lnTo>
                  <a:pt x="4443984" y="5225143"/>
                </a:lnTo>
                <a:lnTo>
                  <a:pt x="4443984" y="6858001"/>
                </a:lnTo>
                <a:lnTo>
                  <a:pt x="3791012" y="6858001"/>
                </a:lnTo>
                <a:lnTo>
                  <a:pt x="3791002" y="6858002"/>
                </a:lnTo>
                <a:lnTo>
                  <a:pt x="648474" y="6858002"/>
                </a:lnTo>
                <a:lnTo>
                  <a:pt x="648464" y="6858001"/>
                </a:lnTo>
                <a:lnTo>
                  <a:pt x="0" y="6858001"/>
                </a:lnTo>
                <a:lnTo>
                  <a:pt x="0" y="6209529"/>
                </a:lnTo>
                <a:lnTo>
                  <a:pt x="0" y="6209528"/>
                </a:lnTo>
                <a:lnTo>
                  <a:pt x="0" y="648475"/>
                </a:lnTo>
                <a:lnTo>
                  <a:pt x="0" y="648475"/>
                </a:lnTo>
                <a:close/>
              </a:path>
            </a:pathLst>
          </a:custGeom>
          <a:gradFill>
            <a:gsLst>
              <a:gs pos="0">
                <a:schemeClr val="accent2"/>
              </a:gs>
              <a:gs pos="100000">
                <a:srgbClr val="21479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4">
            <a:extLst>
              <a:ext uri="{FF2B5EF4-FFF2-40B4-BE49-F238E27FC236}">
                <a16:creationId xmlns:a16="http://schemas.microsoft.com/office/drawing/2014/main" id="{32143B46-94D5-66C0-4FFF-EC6889370DB3}"/>
              </a:ext>
            </a:extLst>
          </p:cNvPr>
          <p:cNvSpPr txBox="1">
            <a:spLocks/>
          </p:cNvSpPr>
          <p:nvPr/>
        </p:nvSpPr>
        <p:spPr>
          <a:xfrm>
            <a:off x="4937900" y="764610"/>
            <a:ext cx="7050899" cy="5852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Using 3 different systems meant that OTC had to rely on manual systems, resulting in limited access, lost time, and regular errors. </a:t>
            </a:r>
          </a:p>
        </p:txBody>
      </p:sp>
      <p:sp>
        <p:nvSpPr>
          <p:cNvPr id="15" name="TextBox 14">
            <a:extLst>
              <a:ext uri="{FF2B5EF4-FFF2-40B4-BE49-F238E27FC236}">
                <a16:creationId xmlns:a16="http://schemas.microsoft.com/office/drawing/2014/main" id="{A771570D-DF9C-DCE9-0697-2B45BC13FFED}"/>
              </a:ext>
            </a:extLst>
          </p:cNvPr>
          <p:cNvSpPr txBox="1"/>
          <p:nvPr/>
        </p:nvSpPr>
        <p:spPr>
          <a:xfrm>
            <a:off x="4937901" y="4039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Situation:</a:t>
            </a:r>
            <a:endParaRPr lang="en-US" sz="1600">
              <a:solidFill>
                <a:srgbClr val="214792"/>
              </a:solidFill>
              <a:latin typeface="Manrope ExtraBold" pitchFamily="2" charset="0"/>
            </a:endParaRPr>
          </a:p>
        </p:txBody>
      </p:sp>
      <p:sp>
        <p:nvSpPr>
          <p:cNvPr id="16" name="Text Placeholder 4">
            <a:extLst>
              <a:ext uri="{FF2B5EF4-FFF2-40B4-BE49-F238E27FC236}">
                <a16:creationId xmlns:a16="http://schemas.microsoft.com/office/drawing/2014/main" id="{953FD071-892E-4E7A-56C8-FA0704CD9CB4}"/>
              </a:ext>
            </a:extLst>
          </p:cNvPr>
          <p:cNvSpPr txBox="1">
            <a:spLocks/>
          </p:cNvSpPr>
          <p:nvPr/>
        </p:nvSpPr>
        <p:spPr>
          <a:xfrm>
            <a:off x="4937900" y="2070895"/>
            <a:ext cx="7050899" cy="62455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OTC identified Binary Stream’s Subscription Billing Suite as an innovative solution to solve their challenges while seamlessly integrating with Microsoft Dynamics. </a:t>
            </a:r>
          </a:p>
        </p:txBody>
      </p:sp>
      <p:sp>
        <p:nvSpPr>
          <p:cNvPr id="17" name="TextBox 16">
            <a:extLst>
              <a:ext uri="{FF2B5EF4-FFF2-40B4-BE49-F238E27FC236}">
                <a16:creationId xmlns:a16="http://schemas.microsoft.com/office/drawing/2014/main" id="{7523A994-CF52-D26F-14EB-CC1064B557F7}"/>
              </a:ext>
            </a:extLst>
          </p:cNvPr>
          <p:cNvSpPr txBox="1"/>
          <p:nvPr/>
        </p:nvSpPr>
        <p:spPr>
          <a:xfrm>
            <a:off x="4937901" y="1710192"/>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Solution:</a:t>
            </a:r>
            <a:endParaRPr lang="en-US" sz="1600">
              <a:solidFill>
                <a:srgbClr val="214792"/>
              </a:solidFill>
              <a:latin typeface="Manrope ExtraBold" pitchFamily="2" charset="0"/>
            </a:endParaRPr>
          </a:p>
        </p:txBody>
      </p:sp>
      <p:sp>
        <p:nvSpPr>
          <p:cNvPr id="18" name="Text Placeholder 4">
            <a:extLst>
              <a:ext uri="{FF2B5EF4-FFF2-40B4-BE49-F238E27FC236}">
                <a16:creationId xmlns:a16="http://schemas.microsoft.com/office/drawing/2014/main" id="{47161202-9F2C-DB48-1277-6D92E1376EAE}"/>
              </a:ext>
            </a:extLst>
          </p:cNvPr>
          <p:cNvSpPr txBox="1">
            <a:spLocks/>
          </p:cNvSpPr>
          <p:nvPr/>
        </p:nvSpPr>
        <p:spPr>
          <a:xfrm>
            <a:off x="4937900" y="3203010"/>
            <a:ext cx="7050899" cy="320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1"/>
                </a:solidFill>
              </a:rPr>
              <a:t>Greater access to real-time data, elimination of errors, and time and effort saved.</a:t>
            </a:r>
          </a:p>
        </p:txBody>
      </p:sp>
      <p:sp>
        <p:nvSpPr>
          <p:cNvPr id="19" name="TextBox 18">
            <a:extLst>
              <a:ext uri="{FF2B5EF4-FFF2-40B4-BE49-F238E27FC236}">
                <a16:creationId xmlns:a16="http://schemas.microsoft.com/office/drawing/2014/main" id="{2757F9B8-D9D8-187A-6B84-1A413C45EC2E}"/>
              </a:ext>
            </a:extLst>
          </p:cNvPr>
          <p:cNvSpPr txBox="1"/>
          <p:nvPr/>
        </p:nvSpPr>
        <p:spPr>
          <a:xfrm>
            <a:off x="4937901" y="2842306"/>
            <a:ext cx="1905338" cy="246221"/>
          </a:xfrm>
          <a:prstGeom prst="rect">
            <a:avLst/>
          </a:prstGeom>
          <a:noFill/>
          <a:ln>
            <a:noFill/>
          </a:ln>
        </p:spPr>
        <p:txBody>
          <a:bodyPr wrap="square" lIns="0" tIns="0" rIns="0" bIns="0" rtlCol="0" anchor="ctr" anchorCtr="0">
            <a:spAutoFit/>
          </a:bodyPr>
          <a:lstStyle/>
          <a:p>
            <a:r>
              <a:rPr lang="en-US" sz="1600">
                <a:solidFill>
                  <a:srgbClr val="214792"/>
                </a:solidFill>
                <a:latin typeface="Manrope ExtraBold" pitchFamily="2" charset="0"/>
                <a:cs typeface="Segoe UI Light" panose="020B0502040204020203" pitchFamily="34" charset="0"/>
              </a:rPr>
              <a:t>Benefits:</a:t>
            </a:r>
          </a:p>
        </p:txBody>
      </p:sp>
      <p:sp>
        <p:nvSpPr>
          <p:cNvPr id="2" name="Title 6">
            <a:extLst>
              <a:ext uri="{FF2B5EF4-FFF2-40B4-BE49-F238E27FC236}">
                <a16:creationId xmlns:a16="http://schemas.microsoft.com/office/drawing/2014/main" id="{8677785A-6C83-0EE5-79D0-5FB4644DB570}"/>
              </a:ext>
            </a:extLst>
          </p:cNvPr>
          <p:cNvSpPr txBox="1">
            <a:spLocks/>
          </p:cNvSpPr>
          <p:nvPr/>
        </p:nvSpPr>
        <p:spPr>
          <a:xfrm>
            <a:off x="239485" y="1025444"/>
            <a:ext cx="3853544" cy="2610034"/>
          </a:xfrm>
          <a:prstGeom prst="rect">
            <a:avLst/>
          </a:prstGeom>
        </p:spPr>
        <p:txBody>
          <a:bodyPr lIns="0"/>
          <a:lst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a:lstStyle>
          <a:p>
            <a:r>
              <a:rPr lang="en-US" sz="3200">
                <a:solidFill>
                  <a:schemeClr val="bg1"/>
                </a:solidFill>
              </a:rPr>
              <a:t>OTC saves </a:t>
            </a:r>
            <a:r>
              <a:rPr lang="en-US" sz="3200">
                <a:gradFill>
                  <a:gsLst>
                    <a:gs pos="0">
                      <a:schemeClr val="accent2"/>
                    </a:gs>
                    <a:gs pos="100000">
                      <a:schemeClr val="accent5"/>
                    </a:gs>
                  </a:gsLst>
                  <a:lin ang="2700000" scaled="0"/>
                </a:gradFill>
              </a:rPr>
              <a:t>80 days </a:t>
            </a:r>
            <a:r>
              <a:rPr lang="en-US" sz="3200">
                <a:solidFill>
                  <a:schemeClr val="bg1"/>
                </a:solidFill>
              </a:rPr>
              <a:t>per month on </a:t>
            </a:r>
          </a:p>
          <a:p>
            <a:r>
              <a:rPr lang="en-US" sz="3200">
                <a:solidFill>
                  <a:schemeClr val="bg1"/>
                </a:solidFill>
              </a:rPr>
              <a:t>financial statements with Binary Stream.</a:t>
            </a:r>
            <a:br>
              <a:rPr lang="en-US" sz="3200">
                <a:solidFill>
                  <a:schemeClr val="bg1"/>
                </a:solidFill>
              </a:rPr>
            </a:br>
            <a:endParaRPr lang="en-US" sz="3200">
              <a:solidFill>
                <a:schemeClr val="bg1"/>
              </a:solidFill>
            </a:endParaRPr>
          </a:p>
        </p:txBody>
      </p:sp>
      <p:sp>
        <p:nvSpPr>
          <p:cNvPr id="29" name="object 11">
            <a:extLst>
              <a:ext uri="{FF2B5EF4-FFF2-40B4-BE49-F238E27FC236}">
                <a16:creationId xmlns:a16="http://schemas.microsoft.com/office/drawing/2014/main" id="{4FDA51D2-2748-1F97-1B41-1A783C1FA4BC}"/>
              </a:ext>
            </a:extLst>
          </p:cNvPr>
          <p:cNvSpPr txBox="1"/>
          <p:nvPr/>
        </p:nvSpPr>
        <p:spPr>
          <a:xfrm>
            <a:off x="239485" y="4824991"/>
            <a:ext cx="3853544" cy="851067"/>
          </a:xfrm>
          <a:prstGeom prst="rect">
            <a:avLst/>
          </a:prstGeom>
        </p:spPr>
        <p:txBody>
          <a:bodyPr vert="horz" wrap="square" lIns="0" tIns="104140" rIns="0" bIns="0" rtlCol="0">
            <a:spAutoFit/>
          </a:bodyPr>
          <a:lstStyle/>
          <a:p>
            <a:pPr marL="0" marR="0" lvl="0" indent="0" algn="l" defTabSz="457200" rtl="0" eaLnBrk="1" fontAlgn="auto" latinLnBrk="0" hangingPunct="1">
              <a:lnSpc>
                <a:spcPts val="198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solidFill>
                <a:effectLst/>
                <a:uLnTx/>
                <a:uFillTx/>
                <a:latin typeface="Manrope" pitchFamily="2" charset="0"/>
                <a:cs typeface="Segoe UI" panose="020B0502040204020203" pitchFamily="34" charset="0"/>
              </a:rPr>
              <a:t>“When we do field a customer billing inquiry, we are able to more easily track down and resolve the error at the source point and correct it</a:t>
            </a:r>
            <a:r>
              <a:rPr lang="en-US" sz="1200" i="1">
                <a:solidFill>
                  <a:schemeClr val="bg1"/>
                </a:solidFill>
                <a:latin typeface="Manrope" pitchFamily="2" charset="0"/>
                <a:cs typeface="Segoe UI" panose="020B0502040204020203" pitchFamily="34" charset="0"/>
              </a:rPr>
              <a:t>.”</a:t>
            </a:r>
            <a:endParaRPr kumimoji="0" lang="en-US" sz="1200" b="0" i="1" u="none" strike="noStrike" kern="1200" cap="none" spc="0" normalizeH="0" baseline="0" noProof="0">
              <a:ln>
                <a:noFill/>
              </a:ln>
              <a:solidFill>
                <a:schemeClr val="bg1"/>
              </a:solidFill>
              <a:effectLst/>
              <a:uLnTx/>
              <a:uFillTx/>
              <a:latin typeface="Manrope" pitchFamily="2" charset="0"/>
              <a:cs typeface="Segoe UI" panose="020B0502040204020203" pitchFamily="34" charset="0"/>
            </a:endParaRPr>
          </a:p>
        </p:txBody>
      </p:sp>
      <p:sp>
        <p:nvSpPr>
          <p:cNvPr id="30" name="object 16">
            <a:extLst>
              <a:ext uri="{FF2B5EF4-FFF2-40B4-BE49-F238E27FC236}">
                <a16:creationId xmlns:a16="http://schemas.microsoft.com/office/drawing/2014/main" id="{CC39D99A-2C2F-EE09-E786-5092F1661464}"/>
              </a:ext>
            </a:extLst>
          </p:cNvPr>
          <p:cNvSpPr txBox="1"/>
          <p:nvPr/>
        </p:nvSpPr>
        <p:spPr>
          <a:xfrm>
            <a:off x="239485" y="6152095"/>
            <a:ext cx="4698415" cy="382797"/>
          </a:xfrm>
          <a:prstGeom prst="rect">
            <a:avLst/>
          </a:prstGeom>
        </p:spPr>
        <p:txBody>
          <a:bodyPr vert="horz" wrap="square" lIns="0" tIns="13335" rIns="0" bIns="0" rtlCol="0">
            <a:spAutoFit/>
          </a:bodyPr>
          <a:lstStyle/>
          <a:p>
            <a:pPr marL="182880" marR="0" lvl="0" indent="-182880" algn="l" defTabSz="914287" rtl="0" eaLnBrk="1" fontAlgn="auto" latinLnBrk="0" hangingPunct="1">
              <a:lnSpc>
                <a:spcPct val="100000"/>
              </a:lnSpc>
              <a:spcBef>
                <a:spcPts val="0"/>
              </a:spcBef>
              <a:spcAft>
                <a:spcPts val="0"/>
              </a:spcAft>
              <a:buClrTx/>
              <a:buSzTx/>
              <a:buFont typeface="System Font Regular"/>
              <a:buChar char="–"/>
              <a:tabLst/>
              <a:defRPr/>
            </a:pPr>
            <a:r>
              <a:rPr kumimoji="0" lang="en-US" sz="1200" b="1" i="1" u="none" strike="noStrike" kern="0" cap="none" spc="0" normalizeH="0" baseline="0" noProof="0">
                <a:ln>
                  <a:noFill/>
                </a:ln>
                <a:solidFill>
                  <a:schemeClr val="bg1"/>
                </a:solidFill>
                <a:effectLst/>
                <a:uLnTx/>
                <a:uFillTx/>
                <a:latin typeface="Manrope" pitchFamily="2" charset="0"/>
                <a:cs typeface="Segoe UI Semibold" panose="020B0702040204020203" pitchFamily="34" charset="0"/>
              </a:rPr>
              <a:t>Tim Ryan, Managing Director, Head of Sales </a:t>
            </a:r>
          </a:p>
          <a:p>
            <a:pPr marR="0" lvl="0" algn="l" defTabSz="914287" rtl="0" eaLnBrk="1" fontAlgn="auto" latinLnBrk="0" hangingPunct="1">
              <a:lnSpc>
                <a:spcPct val="100000"/>
              </a:lnSpc>
              <a:spcBef>
                <a:spcPts val="0"/>
              </a:spcBef>
              <a:spcAft>
                <a:spcPts val="0"/>
              </a:spcAft>
              <a:buClrTx/>
              <a:buSzTx/>
              <a:tabLst/>
              <a:defRPr/>
            </a:pPr>
            <a:r>
              <a:rPr kumimoji="0" lang="en-US" sz="1200" b="1" i="1" u="none" strike="noStrike" kern="0" cap="none" spc="0" normalizeH="0" baseline="0" noProof="0">
                <a:ln>
                  <a:noFill/>
                </a:ln>
                <a:solidFill>
                  <a:schemeClr val="bg1"/>
                </a:solidFill>
                <a:effectLst/>
                <a:uLnTx/>
                <a:uFillTx/>
                <a:latin typeface="Manrope" pitchFamily="2" charset="0"/>
                <a:cs typeface="Segoe UI Semibold" panose="020B0702040204020203" pitchFamily="34" charset="0"/>
              </a:rPr>
              <a:t>at OTC Markets</a:t>
            </a:r>
          </a:p>
        </p:txBody>
      </p:sp>
      <p:cxnSp>
        <p:nvCxnSpPr>
          <p:cNvPr id="32" name="Straight Connector 31">
            <a:extLst>
              <a:ext uri="{FF2B5EF4-FFF2-40B4-BE49-F238E27FC236}">
                <a16:creationId xmlns:a16="http://schemas.microsoft.com/office/drawing/2014/main" id="{B0BF0948-A8E0-0A26-C479-1AB195CF608A}"/>
              </a:ext>
            </a:extLst>
          </p:cNvPr>
          <p:cNvCxnSpPr>
            <a:cxnSpLocks/>
          </p:cNvCxnSpPr>
          <p:nvPr/>
        </p:nvCxnSpPr>
        <p:spPr>
          <a:xfrm flipH="1">
            <a:off x="239485" y="4058122"/>
            <a:ext cx="3519715" cy="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18F02D50-61FB-66FD-166F-D13663F2D3D7}"/>
              </a:ext>
            </a:extLst>
          </p:cNvPr>
          <p:cNvSpPr/>
          <p:nvPr/>
        </p:nvSpPr>
        <p:spPr>
          <a:xfrm>
            <a:off x="4704221" y="3901441"/>
            <a:ext cx="1971540" cy="2172276"/>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2">
            <a:extLst>
              <a:ext uri="{FF2B5EF4-FFF2-40B4-BE49-F238E27FC236}">
                <a16:creationId xmlns:a16="http://schemas.microsoft.com/office/drawing/2014/main" id="{667BFB5B-AAF3-74D6-8525-A71A5D4B58DA}"/>
              </a:ext>
            </a:extLst>
          </p:cNvPr>
          <p:cNvSpPr txBox="1"/>
          <p:nvPr/>
        </p:nvSpPr>
        <p:spPr>
          <a:xfrm>
            <a:off x="4632559" y="5613841"/>
            <a:ext cx="2103402" cy="18466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on average per month.</a:t>
            </a:r>
          </a:p>
        </p:txBody>
      </p:sp>
      <p:sp>
        <p:nvSpPr>
          <p:cNvPr id="52" name="TextBox 3">
            <a:extLst>
              <a:ext uri="{FF2B5EF4-FFF2-40B4-BE49-F238E27FC236}">
                <a16:creationId xmlns:a16="http://schemas.microsoft.com/office/drawing/2014/main" id="{CE0D46C6-5A48-D2B5-19F6-7FEB7FF85C83}"/>
              </a:ext>
            </a:extLst>
          </p:cNvPr>
          <p:cNvSpPr txBox="1"/>
          <p:nvPr/>
        </p:nvSpPr>
        <p:spPr>
          <a:xfrm>
            <a:off x="4854010" y="4199568"/>
            <a:ext cx="1660500" cy="1292662"/>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0 data entry errors</a:t>
            </a:r>
          </a:p>
        </p:txBody>
      </p:sp>
      <p:sp>
        <p:nvSpPr>
          <p:cNvPr id="69" name="Rectangle 68">
            <a:extLst>
              <a:ext uri="{FF2B5EF4-FFF2-40B4-BE49-F238E27FC236}">
                <a16:creationId xmlns:a16="http://schemas.microsoft.com/office/drawing/2014/main" id="{B4EC43A5-92E9-C0D9-295D-D33AF8863928}"/>
              </a:ext>
            </a:extLst>
          </p:cNvPr>
          <p:cNvSpPr/>
          <p:nvPr/>
        </p:nvSpPr>
        <p:spPr>
          <a:xfrm>
            <a:off x="9666080" y="6004996"/>
            <a:ext cx="252592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Read the story </a:t>
            </a:r>
            <a:r>
              <a:rPr kumimoji="0" lang="en-US" sz="1400" b="1"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here</a:t>
            </a:r>
            <a:endParaRPr kumimoji="0" lang="en-US" sz="1400" b="0" i="0" u="sng" strike="noStrike" kern="1200" cap="none" spc="0" normalizeH="0" baseline="0" noProof="0">
              <a:ln>
                <a:noFill/>
              </a:ln>
              <a:solidFill>
                <a:srgbClr val="00626B"/>
              </a:solidFill>
              <a:effectLst/>
              <a:uLnTx/>
              <a:uFillTx/>
              <a:latin typeface="Segoe UI Semibold" panose="020B0702040204020203" pitchFamily="34" charset="0"/>
              <a:cs typeface="Segoe UI Semibold" panose="020B0702040204020203" pitchFamily="34" charset="0"/>
            </a:endParaRPr>
          </a:p>
        </p:txBody>
      </p:sp>
      <p:sp>
        <p:nvSpPr>
          <p:cNvPr id="8" name="Rectangle: Rounded Corners 7">
            <a:extLst>
              <a:ext uri="{FF2B5EF4-FFF2-40B4-BE49-F238E27FC236}">
                <a16:creationId xmlns:a16="http://schemas.microsoft.com/office/drawing/2014/main" id="{6E3AE4DB-22C1-590A-012D-C73F418AC1BC}"/>
              </a:ext>
            </a:extLst>
          </p:cNvPr>
          <p:cNvSpPr/>
          <p:nvPr/>
        </p:nvSpPr>
        <p:spPr>
          <a:xfrm>
            <a:off x="8775079" y="3900786"/>
            <a:ext cx="1779609" cy="2180077"/>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2">
            <a:extLst>
              <a:ext uri="{FF2B5EF4-FFF2-40B4-BE49-F238E27FC236}">
                <a16:creationId xmlns:a16="http://schemas.microsoft.com/office/drawing/2014/main" id="{CB17A49B-6844-A92B-96FF-E2A67E2A7B08}"/>
              </a:ext>
            </a:extLst>
          </p:cNvPr>
          <p:cNvSpPr txBox="1"/>
          <p:nvPr/>
        </p:nvSpPr>
        <p:spPr>
          <a:xfrm>
            <a:off x="8873005" y="5614753"/>
            <a:ext cx="1647017" cy="18466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saved per month.</a:t>
            </a:r>
          </a:p>
        </p:txBody>
      </p:sp>
      <p:sp>
        <p:nvSpPr>
          <p:cNvPr id="11" name="TextBox 3">
            <a:extLst>
              <a:ext uri="{FF2B5EF4-FFF2-40B4-BE49-F238E27FC236}">
                <a16:creationId xmlns:a16="http://schemas.microsoft.com/office/drawing/2014/main" id="{014EB58D-329B-85CF-29F5-3BDC74689418}"/>
              </a:ext>
            </a:extLst>
          </p:cNvPr>
          <p:cNvSpPr txBox="1"/>
          <p:nvPr/>
        </p:nvSpPr>
        <p:spPr>
          <a:xfrm>
            <a:off x="8841374" y="4197922"/>
            <a:ext cx="1647017" cy="861774"/>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7 days of reporting</a:t>
            </a:r>
          </a:p>
        </p:txBody>
      </p:sp>
      <p:pic>
        <p:nvPicPr>
          <p:cNvPr id="12" name="Graphic 11">
            <a:extLst>
              <a:ext uri="{FF2B5EF4-FFF2-40B4-BE49-F238E27FC236}">
                <a16:creationId xmlns:a16="http://schemas.microsoft.com/office/drawing/2014/main" id="{98CE97F1-E6AE-E164-E491-9ACABABCB2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4942" y="401371"/>
            <a:ext cx="1933830" cy="287082"/>
          </a:xfrm>
          <a:prstGeom prst="rect">
            <a:avLst/>
          </a:prstGeom>
        </p:spPr>
      </p:pic>
      <p:sp>
        <p:nvSpPr>
          <p:cNvPr id="21" name="Rectangle: Rounded Corners 20">
            <a:extLst>
              <a:ext uri="{FF2B5EF4-FFF2-40B4-BE49-F238E27FC236}">
                <a16:creationId xmlns:a16="http://schemas.microsoft.com/office/drawing/2014/main" id="{11E601B5-864E-54E4-67D1-CB322D19A5AD}"/>
              </a:ext>
            </a:extLst>
          </p:cNvPr>
          <p:cNvSpPr/>
          <p:nvPr/>
        </p:nvSpPr>
        <p:spPr>
          <a:xfrm>
            <a:off x="6739650" y="3901440"/>
            <a:ext cx="1971540" cy="2172275"/>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
            <a:extLst>
              <a:ext uri="{FF2B5EF4-FFF2-40B4-BE49-F238E27FC236}">
                <a16:creationId xmlns:a16="http://schemas.microsoft.com/office/drawing/2014/main" id="{C9EA9E13-FDC2-F863-6D52-0C1FA47ECA83}"/>
              </a:ext>
            </a:extLst>
          </p:cNvPr>
          <p:cNvSpPr txBox="1"/>
          <p:nvPr/>
        </p:nvSpPr>
        <p:spPr>
          <a:xfrm>
            <a:off x="6816412" y="5613841"/>
            <a:ext cx="1818015" cy="369332"/>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on month-end financial statements.</a:t>
            </a:r>
          </a:p>
        </p:txBody>
      </p:sp>
      <p:sp>
        <p:nvSpPr>
          <p:cNvPr id="23" name="TextBox 3">
            <a:extLst>
              <a:ext uri="{FF2B5EF4-FFF2-40B4-BE49-F238E27FC236}">
                <a16:creationId xmlns:a16="http://schemas.microsoft.com/office/drawing/2014/main" id="{B0DF0206-B745-9A17-3607-C4DFE5B6E629}"/>
              </a:ext>
            </a:extLst>
          </p:cNvPr>
          <p:cNvSpPr txBox="1"/>
          <p:nvPr/>
        </p:nvSpPr>
        <p:spPr>
          <a:xfrm>
            <a:off x="6954196" y="4198992"/>
            <a:ext cx="1542448" cy="1292662"/>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50% less time spent</a:t>
            </a:r>
          </a:p>
        </p:txBody>
      </p:sp>
      <p:sp>
        <p:nvSpPr>
          <p:cNvPr id="26" name="Rectangle: Rounded Corners 25">
            <a:extLst>
              <a:ext uri="{FF2B5EF4-FFF2-40B4-BE49-F238E27FC236}">
                <a16:creationId xmlns:a16="http://schemas.microsoft.com/office/drawing/2014/main" id="{E0CC67EB-4714-A09D-1261-8DD9287161AA}"/>
              </a:ext>
            </a:extLst>
          </p:cNvPr>
          <p:cNvSpPr/>
          <p:nvPr/>
        </p:nvSpPr>
        <p:spPr>
          <a:xfrm>
            <a:off x="10617949" y="3901439"/>
            <a:ext cx="1364140" cy="2172276"/>
          </a:xfrm>
          <a:prstGeom prst="roundRect">
            <a:avLst/>
          </a:prstGeom>
          <a:solidFill>
            <a:schemeClr val="bg1"/>
          </a:solidFill>
          <a:ln w="19050">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
            <a:extLst>
              <a:ext uri="{FF2B5EF4-FFF2-40B4-BE49-F238E27FC236}">
                <a16:creationId xmlns:a16="http://schemas.microsoft.com/office/drawing/2014/main" id="{DFCACA90-023E-ED50-9808-99FB0BB8C832}"/>
              </a:ext>
            </a:extLst>
          </p:cNvPr>
          <p:cNvSpPr txBox="1"/>
          <p:nvPr/>
        </p:nvSpPr>
        <p:spPr>
          <a:xfrm>
            <a:off x="10922016" y="5613841"/>
            <a:ext cx="805501" cy="369332"/>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1200" i="0">
                <a:solidFill>
                  <a:srgbClr val="004778"/>
                </a:solidFill>
                <a:effectLst/>
                <a:latin typeface="Manrope SemiBold" pitchFamily="2" charset="0"/>
              </a:rPr>
              <a:t>per month saved.</a:t>
            </a:r>
          </a:p>
        </p:txBody>
      </p:sp>
      <p:sp>
        <p:nvSpPr>
          <p:cNvPr id="28" name="TextBox 3">
            <a:extLst>
              <a:ext uri="{FF2B5EF4-FFF2-40B4-BE49-F238E27FC236}">
                <a16:creationId xmlns:a16="http://schemas.microsoft.com/office/drawing/2014/main" id="{C2DE2C3B-26A5-2FEA-D52B-843B8CE0BDF9}"/>
              </a:ext>
            </a:extLst>
          </p:cNvPr>
          <p:cNvSpPr txBox="1"/>
          <p:nvPr/>
        </p:nvSpPr>
        <p:spPr>
          <a:xfrm>
            <a:off x="10469769" y="4204148"/>
            <a:ext cx="1660500" cy="861774"/>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120+ hours</a:t>
            </a:r>
          </a:p>
        </p:txBody>
      </p:sp>
    </p:spTree>
    <p:extLst>
      <p:ext uri="{BB962C8B-B14F-4D97-AF65-F5344CB8AC3E}">
        <p14:creationId xmlns:p14="http://schemas.microsoft.com/office/powerpoint/2010/main" val="3022680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9D64C78-4947-481C-B77E-1215F0CF7A8C}"/>
              </a:ext>
            </a:extLst>
          </p:cNvPr>
          <p:cNvSpPr>
            <a:spLocks noGrp="1"/>
          </p:cNvSpPr>
          <p:nvPr>
            <p:ph type="ctrTitle"/>
          </p:nvPr>
        </p:nvSpPr>
        <p:spPr>
          <a:xfrm>
            <a:off x="6829098" y="2661920"/>
            <a:ext cx="4610273" cy="1594924"/>
          </a:xfrm>
          <a:gradFill>
            <a:gsLst>
              <a:gs pos="100000">
                <a:srgbClr val="E8EEFC">
                  <a:alpha val="20000"/>
                </a:srgbClr>
              </a:gs>
              <a:gs pos="0">
                <a:srgbClr val="E7F9FB">
                  <a:alpha val="20000"/>
                </a:srgbClr>
              </a:gs>
            </a:gsLst>
            <a:lin ang="2700000" scaled="0"/>
          </a:gradFill>
        </p:spPr>
        <p:txBody>
          <a:bodyPr>
            <a:noAutofit/>
          </a:bodyPr>
          <a:lstStyle/>
          <a:p>
            <a:pPr algn="l"/>
            <a:r>
              <a:rPr lang="en-US" sz="4800">
                <a:gradFill flip="none" rotWithShape="1">
                  <a:gsLst>
                    <a:gs pos="18000">
                      <a:srgbClr val="214792"/>
                    </a:gs>
                    <a:gs pos="100000">
                      <a:srgbClr val="6D8BED"/>
                    </a:gs>
                  </a:gsLst>
                  <a:lin ang="2700000" scaled="0"/>
                  <a:tileRect/>
                </a:gradFill>
              </a:rPr>
              <a:t>Binary SBS vs Chargebee.</a:t>
            </a:r>
          </a:p>
        </p:txBody>
      </p:sp>
      <p:sp>
        <p:nvSpPr>
          <p:cNvPr id="5" name="Rectangle 4">
            <a:extLst>
              <a:ext uri="{FF2B5EF4-FFF2-40B4-BE49-F238E27FC236}">
                <a16:creationId xmlns:a16="http://schemas.microsoft.com/office/drawing/2014/main" id="{F1BE557F-9C8C-F56E-2BDD-5117EAED4502}"/>
              </a:ext>
            </a:extLst>
          </p:cNvPr>
          <p:cNvSpPr/>
          <p:nvPr/>
        </p:nvSpPr>
        <p:spPr bwMode="auto">
          <a:xfrm>
            <a:off x="6961178" y="4409907"/>
            <a:ext cx="4844741" cy="2492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51028" fontAlgn="base">
              <a:lnSpc>
                <a:spcPct val="90000"/>
              </a:lnSpc>
              <a:spcBef>
                <a:spcPct val="0"/>
              </a:spcBef>
              <a:spcAft>
                <a:spcPts val="612"/>
              </a:spcAft>
              <a:defRPr/>
            </a:pPr>
            <a:r>
              <a:rPr lang="en-US" b="1">
                <a:solidFill>
                  <a:schemeClr val="accent1"/>
                </a:solidFill>
                <a:latin typeface="Manrope" pitchFamily="2" charset="0"/>
                <a:cs typeface="Segoe UI"/>
              </a:rPr>
              <a:t>Competitive Analysis.</a:t>
            </a:r>
          </a:p>
        </p:txBody>
      </p:sp>
      <p:pic>
        <p:nvPicPr>
          <p:cNvPr id="6" name="Picture 5" descr="A person and person looking at a file">
            <a:extLst>
              <a:ext uri="{FF2B5EF4-FFF2-40B4-BE49-F238E27FC236}">
                <a16:creationId xmlns:a16="http://schemas.microsoft.com/office/drawing/2014/main" id="{12E7227A-1A1C-BFC9-0118-2E61BC31298F}"/>
              </a:ext>
            </a:extLst>
          </p:cNvPr>
          <p:cNvPicPr>
            <a:picLocks noChangeAspect="1"/>
          </p:cNvPicPr>
          <p:nvPr/>
        </p:nvPicPr>
        <p:blipFill>
          <a:blip r:embed="rId2">
            <a:extLst>
              <a:ext uri="{28A0092B-C50C-407E-A947-70E740481C1C}">
                <a14:useLocalDpi xmlns:a14="http://schemas.microsoft.com/office/drawing/2010/main" val="0"/>
              </a:ext>
            </a:extLst>
          </a:blip>
          <a:srcRect l="16757" b="3704"/>
          <a:stretch/>
        </p:blipFill>
        <p:spPr>
          <a:xfrm>
            <a:off x="0" y="526096"/>
            <a:ext cx="6687563" cy="5805807"/>
          </a:xfrm>
          <a:prstGeom prst="rect">
            <a:avLst/>
          </a:prstGeom>
        </p:spPr>
      </p:pic>
    </p:spTree>
    <p:extLst>
      <p:ext uri="{BB962C8B-B14F-4D97-AF65-F5344CB8AC3E}">
        <p14:creationId xmlns:p14="http://schemas.microsoft.com/office/powerpoint/2010/main" val="61196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grpId="1" nodeType="withEffect">
                                  <p:stCondLst>
                                    <p:cond delay="100"/>
                                  </p:stCondLst>
                                  <p:childTnLst>
                                    <p:animMotion origin="layout" path="M -2.08333E-7 4.07407E-6 L -2.08333E-7 0.02615 " pathEditMode="relative" rAng="0" ptsTypes="AA">
                                      <p:cBhvr>
                                        <p:cTn id="9" dur="500" spd="-100000" fill="hold"/>
                                        <p:tgtEl>
                                          <p:spTgt spid="5"/>
                                        </p:tgtEl>
                                        <p:attrNameLst>
                                          <p:attrName>ppt_x</p:attrName>
                                          <p:attrName>ppt_y</p:attrName>
                                        </p:attrNameLst>
                                      </p:cBhvr>
                                      <p:rCtr x="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7793841-0789-71C7-C3FC-0FD62DDADF6F}"/>
              </a:ext>
            </a:extLst>
          </p:cNvPr>
          <p:cNvSpPr/>
          <p:nvPr/>
        </p:nvSpPr>
        <p:spPr bwMode="auto">
          <a:xfrm>
            <a:off x="2953490" y="2265354"/>
            <a:ext cx="2869183" cy="1546469"/>
          </a:xfrm>
          <a:prstGeom prst="roundRect">
            <a:avLst>
              <a:gd name="adj" fmla="val 21594"/>
            </a:avLst>
          </a:prstGeom>
          <a:gradFill>
            <a:gsLst>
              <a:gs pos="100000">
                <a:srgbClr val="F1F4FD"/>
              </a:gs>
              <a:gs pos="0">
                <a:srgbClr val="F1FDFD"/>
              </a:gs>
            </a:gsLst>
            <a:lin ang="27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Manrope" pitchFamily="2" charset="0"/>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A1999DDD-61AB-0ED0-FAF4-E5653F514110}"/>
              </a:ext>
            </a:extLst>
          </p:cNvPr>
          <p:cNvSpPr/>
          <p:nvPr/>
        </p:nvSpPr>
        <p:spPr bwMode="auto">
          <a:xfrm>
            <a:off x="8737070" y="2265354"/>
            <a:ext cx="2869183" cy="1546469"/>
          </a:xfrm>
          <a:prstGeom prst="roundRect">
            <a:avLst>
              <a:gd name="adj" fmla="val 21594"/>
            </a:avLst>
          </a:prstGeom>
          <a:gradFill>
            <a:gsLst>
              <a:gs pos="100000">
                <a:srgbClr val="F1F4FD"/>
              </a:gs>
              <a:gs pos="0">
                <a:srgbClr val="F1FDFD"/>
              </a:gs>
            </a:gsLst>
            <a:lin ang="27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Manrope" pitchFamily="2" charset="0"/>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F454748E-4EF7-1150-C960-EADD0E9423F4}"/>
              </a:ext>
            </a:extLst>
          </p:cNvPr>
          <p:cNvSpPr/>
          <p:nvPr/>
        </p:nvSpPr>
        <p:spPr bwMode="auto">
          <a:xfrm>
            <a:off x="2953490" y="4787574"/>
            <a:ext cx="2869183" cy="1546469"/>
          </a:xfrm>
          <a:prstGeom prst="roundRect">
            <a:avLst>
              <a:gd name="adj" fmla="val 21594"/>
            </a:avLst>
          </a:prstGeom>
          <a:gradFill>
            <a:gsLst>
              <a:gs pos="100000">
                <a:srgbClr val="F1F4FD"/>
              </a:gs>
              <a:gs pos="0">
                <a:srgbClr val="F1FDFD"/>
              </a:gs>
            </a:gsLst>
            <a:lin ang="27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Manrope" pitchFamily="2" charset="0"/>
              <a:ea typeface="Segoe UI" pitchFamily="34" charset="0"/>
              <a:cs typeface="Segoe UI" pitchFamily="34" charset="0"/>
            </a:endParaRPr>
          </a:p>
        </p:txBody>
      </p:sp>
      <p:sp>
        <p:nvSpPr>
          <p:cNvPr id="58" name="Title 3">
            <a:extLst>
              <a:ext uri="{FF2B5EF4-FFF2-40B4-BE49-F238E27FC236}">
                <a16:creationId xmlns:a16="http://schemas.microsoft.com/office/drawing/2014/main" id="{FA9256B4-918F-4BA5-9EDF-977A2C13D426}"/>
              </a:ext>
            </a:extLst>
          </p:cNvPr>
          <p:cNvSpPr>
            <a:spLocks noGrp="1"/>
          </p:cNvSpPr>
          <p:nvPr>
            <p:ph type="ctrTitle"/>
          </p:nvPr>
        </p:nvSpPr>
        <p:spPr>
          <a:xfrm>
            <a:off x="495300" y="330199"/>
            <a:ext cx="11696700" cy="804863"/>
          </a:xfrm>
        </p:spPr>
        <p:txBody>
          <a:bodyPr>
            <a:noAutofit/>
          </a:bodyPr>
          <a:lstStyle/>
          <a:p>
            <a:pPr algn="l"/>
            <a:r>
              <a:rPr lang="en-US" sz="3600" b="0" i="0" u="none" strike="noStrike">
                <a:effectLst/>
              </a:rPr>
              <a:t>Key Needs Driving Subscriptions Management</a:t>
            </a:r>
            <a:r>
              <a:rPr lang="en-US" sz="3600" b="0" i="0">
                <a:effectLst/>
              </a:rPr>
              <a:t>​.</a:t>
            </a:r>
            <a:endParaRPr lang="en-US" sz="3600"/>
          </a:p>
        </p:txBody>
      </p:sp>
      <p:sp>
        <p:nvSpPr>
          <p:cNvPr id="34" name="Rectangle 33">
            <a:extLst>
              <a:ext uri="{FF2B5EF4-FFF2-40B4-BE49-F238E27FC236}">
                <a16:creationId xmlns:a16="http://schemas.microsoft.com/office/drawing/2014/main" id="{B3FC2895-2536-9E32-6270-1AC1D822F5B9}"/>
              </a:ext>
            </a:extLst>
          </p:cNvPr>
          <p:cNvSpPr/>
          <p:nvPr/>
        </p:nvSpPr>
        <p:spPr bwMode="auto">
          <a:xfrm>
            <a:off x="585658" y="2245814"/>
            <a:ext cx="1502269" cy="1546468"/>
          </a:xfrm>
          <a:prstGeom prst="roundRect">
            <a:avLst>
              <a:gd name="adj" fmla="val 3141"/>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Manrope" pitchFamily="2" charset="0"/>
              <a:cs typeface="Segoe UI" pitchFamily="34" charset="0"/>
            </a:endParaRPr>
          </a:p>
        </p:txBody>
      </p:sp>
      <p:sp>
        <p:nvSpPr>
          <p:cNvPr id="60" name="Rectangle 59">
            <a:extLst>
              <a:ext uri="{FF2B5EF4-FFF2-40B4-BE49-F238E27FC236}">
                <a16:creationId xmlns:a16="http://schemas.microsoft.com/office/drawing/2014/main" id="{2E54210F-A1BB-E801-22A6-F9019011F9E4}"/>
              </a:ext>
            </a:extLst>
          </p:cNvPr>
          <p:cNvSpPr/>
          <p:nvPr/>
        </p:nvSpPr>
        <p:spPr bwMode="auto">
          <a:xfrm>
            <a:off x="585658" y="2245814"/>
            <a:ext cx="110682" cy="1545336"/>
          </a:xfrm>
          <a:prstGeom prst="roundRect">
            <a:avLst/>
          </a:prstGeom>
          <a:gradFill flip="none" rotWithShape="1">
            <a:gsLst>
              <a:gs pos="100000">
                <a:srgbClr val="82EAF0"/>
              </a:gs>
              <a:gs pos="0">
                <a:srgbClr val="6D8BED"/>
              </a:gs>
            </a:gsLst>
            <a:lin ang="5400000" scaled="1"/>
            <a:tileRect/>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Manrope" pitchFamily="2" charset="0"/>
              <a:ea typeface="Segoe UI" pitchFamily="34" charset="0"/>
              <a:cs typeface="Segoe UI" pitchFamily="34" charset="0"/>
            </a:endParaRPr>
          </a:p>
        </p:txBody>
      </p:sp>
      <p:sp>
        <p:nvSpPr>
          <p:cNvPr id="12" name="Rectangle 11">
            <a:extLst>
              <a:ext uri="{FF2B5EF4-FFF2-40B4-BE49-F238E27FC236}">
                <a16:creationId xmlns:a16="http://schemas.microsoft.com/office/drawing/2014/main" id="{09182CAF-720A-C07B-E5CF-D1BC09B34CF7}"/>
              </a:ext>
            </a:extLst>
          </p:cNvPr>
          <p:cNvSpPr/>
          <p:nvPr/>
        </p:nvSpPr>
        <p:spPr bwMode="auto">
          <a:xfrm>
            <a:off x="764999" y="2381125"/>
            <a:ext cx="1280160" cy="1280160"/>
          </a:xfrm>
          <a:prstGeom prst="rect">
            <a:avLst/>
          </a:prstGeom>
          <a:no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gradFill>
                  <a:gsLst>
                    <a:gs pos="0">
                      <a:srgbClr val="6D8BED"/>
                    </a:gs>
                    <a:gs pos="100000">
                      <a:srgbClr val="82EAF0"/>
                    </a:gs>
                  </a:gsLst>
                  <a:lin ang="2700000" scaled="0"/>
                </a:gradFill>
                <a:effectLst/>
                <a:uLnTx/>
                <a:uFillTx/>
                <a:latin typeface="Manrope ExtraBold" pitchFamily="2" charset="0"/>
                <a:ea typeface="Segoe UI" pitchFamily="34" charset="0"/>
                <a:cs typeface="Segoe UI" pitchFamily="34" charset="0"/>
              </a:rPr>
              <a:t>86%</a:t>
            </a:r>
          </a:p>
        </p:txBody>
      </p:sp>
      <p:pic>
        <p:nvPicPr>
          <p:cNvPr id="14" name="Picture 13" descr="Woman wearing headphones">
            <a:extLst>
              <a:ext uri="{FF2B5EF4-FFF2-40B4-BE49-F238E27FC236}">
                <a16:creationId xmlns:a16="http://schemas.microsoft.com/office/drawing/2014/main" id="{7E5CB4B0-72C8-04C3-E71C-57CA87431611}"/>
              </a:ext>
            </a:extLst>
          </p:cNvPr>
          <p:cNvPicPr>
            <a:picLocks noChangeAspect="1"/>
          </p:cNvPicPr>
          <p:nvPr/>
        </p:nvPicPr>
        <p:blipFill>
          <a:blip r:embed="rId3">
            <a:extLst>
              <a:ext uri="{28A0092B-C50C-407E-A947-70E740481C1C}">
                <a14:useLocalDpi xmlns:a14="http://schemas.microsoft.com/office/drawing/2010/main" val="0"/>
              </a:ext>
            </a:extLst>
          </a:blip>
          <a:srcRect t="-427" r="35694" b="847"/>
          <a:stretch/>
        </p:blipFill>
        <p:spPr>
          <a:xfrm>
            <a:off x="2087396" y="2237873"/>
            <a:ext cx="1494004" cy="1562602"/>
          </a:xfrm>
          <a:prstGeom prst="rect">
            <a:avLst/>
          </a:prstGeom>
        </p:spPr>
      </p:pic>
      <p:sp>
        <p:nvSpPr>
          <p:cNvPr id="36" name="TextBox 35">
            <a:extLst>
              <a:ext uri="{FF2B5EF4-FFF2-40B4-BE49-F238E27FC236}">
                <a16:creationId xmlns:a16="http://schemas.microsoft.com/office/drawing/2014/main" id="{DB8BED14-ED37-F3EB-FB14-F41D1C2DAA90}"/>
              </a:ext>
            </a:extLst>
          </p:cNvPr>
          <p:cNvSpPr txBox="1"/>
          <p:nvPr/>
        </p:nvSpPr>
        <p:spPr>
          <a:xfrm>
            <a:off x="3768958" y="2470732"/>
            <a:ext cx="2041292" cy="1077218"/>
          </a:xfrm>
          <a:prstGeom prst="rect">
            <a:avLst/>
          </a:prstGeom>
          <a:noFill/>
        </p:spPr>
        <p:txBody>
          <a:bodyPr wrap="square" lIns="0" tIns="0" rIns="0" bIns="0" rtlCol="0">
            <a:spAutoFit/>
          </a:bodyPr>
          <a:lstStyle/>
          <a:p>
            <a:pPr defTabSz="914367">
              <a:defRPr/>
            </a:pPr>
            <a:r>
              <a:rPr lang="en-US" sz="1400" b="0" i="0" u="none" strike="noStrike">
                <a:effectLst/>
                <a:latin typeface="Manrope" pitchFamily="2" charset="0"/>
              </a:rPr>
              <a:t>of customers are more likely to renew their subscriptions if they receive tailored, timely communications </a:t>
            </a:r>
            <a:r>
              <a:rPr lang="en-US" sz="1400" u="none" strike="noStrike">
                <a:latin typeface="Manrope" pitchFamily="2" charset="0"/>
              </a:rPr>
              <a:t>.</a:t>
            </a:r>
            <a:endParaRPr kumimoji="0" lang="en-US" sz="1400" b="0" i="0" u="none" strike="noStrike" kern="1200" cap="none" spc="0" normalizeH="0" baseline="0" noProof="0">
              <a:ln>
                <a:noFill/>
              </a:ln>
              <a:effectLst/>
              <a:uLnTx/>
              <a:uFillTx/>
              <a:latin typeface="Manrope" pitchFamily="2" charset="0"/>
              <a:cs typeface="Segoe UI" panose="020B0502040204020203" pitchFamily="34" charset="0"/>
            </a:endParaRPr>
          </a:p>
        </p:txBody>
      </p:sp>
      <p:sp>
        <p:nvSpPr>
          <p:cNvPr id="42" name="Rectangle 41">
            <a:extLst>
              <a:ext uri="{FF2B5EF4-FFF2-40B4-BE49-F238E27FC236}">
                <a16:creationId xmlns:a16="http://schemas.microsoft.com/office/drawing/2014/main" id="{8B88EFE0-EC86-A1DA-CF7F-4E63D18C2E83}"/>
              </a:ext>
            </a:extLst>
          </p:cNvPr>
          <p:cNvSpPr/>
          <p:nvPr/>
        </p:nvSpPr>
        <p:spPr bwMode="auto">
          <a:xfrm>
            <a:off x="640999" y="4787575"/>
            <a:ext cx="1502269" cy="1546468"/>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latin typeface="Manrope" pitchFamily="2" charset="0"/>
              <a:cs typeface="Segoe UI" pitchFamily="34" charset="0"/>
            </a:endParaRPr>
          </a:p>
        </p:txBody>
      </p:sp>
      <p:sp>
        <p:nvSpPr>
          <p:cNvPr id="61" name="Rectangle 60">
            <a:extLst>
              <a:ext uri="{FF2B5EF4-FFF2-40B4-BE49-F238E27FC236}">
                <a16:creationId xmlns:a16="http://schemas.microsoft.com/office/drawing/2014/main" id="{30339D3F-E144-80F2-12E7-28ADF14DFFD8}"/>
              </a:ext>
            </a:extLst>
          </p:cNvPr>
          <p:cNvSpPr/>
          <p:nvPr/>
        </p:nvSpPr>
        <p:spPr bwMode="auto">
          <a:xfrm>
            <a:off x="640999" y="4780571"/>
            <a:ext cx="110682" cy="1545336"/>
          </a:xfrm>
          <a:prstGeom prst="rect">
            <a:avLst/>
          </a:prstGeom>
          <a:gradFill flip="none" rotWithShape="1">
            <a:gsLst>
              <a:gs pos="100000">
                <a:srgbClr val="82EAF0"/>
              </a:gs>
              <a:gs pos="0">
                <a:srgbClr val="6D8BED"/>
              </a:gs>
            </a:gsLst>
            <a:lin ang="5400000" scaled="1"/>
            <a:tileRect/>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Manrope" pitchFamily="2" charset="0"/>
              <a:cs typeface="Segoe UI" pitchFamily="34" charset="0"/>
            </a:endParaRPr>
          </a:p>
        </p:txBody>
      </p:sp>
      <p:sp>
        <p:nvSpPr>
          <p:cNvPr id="9" name="Rectangle 8">
            <a:extLst>
              <a:ext uri="{FF2B5EF4-FFF2-40B4-BE49-F238E27FC236}">
                <a16:creationId xmlns:a16="http://schemas.microsoft.com/office/drawing/2014/main" id="{EA6BF4F2-5E6A-9B13-810C-4E881BBA447C}"/>
              </a:ext>
            </a:extLst>
          </p:cNvPr>
          <p:cNvSpPr/>
          <p:nvPr/>
        </p:nvSpPr>
        <p:spPr bwMode="auto">
          <a:xfrm>
            <a:off x="799387" y="4915788"/>
            <a:ext cx="1280160" cy="1280160"/>
          </a:xfrm>
          <a:prstGeom prst="rect">
            <a:avLst/>
          </a:prstGeom>
          <a:no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gradFill>
                  <a:gsLst>
                    <a:gs pos="0">
                      <a:srgbClr val="6D8BED"/>
                    </a:gs>
                    <a:gs pos="100000">
                      <a:srgbClr val="82EAF0"/>
                    </a:gs>
                  </a:gsLst>
                  <a:lin ang="2700000" scaled="0"/>
                </a:gradFill>
                <a:effectLst/>
                <a:uLnTx/>
                <a:uFillTx/>
                <a:latin typeface="Manrope ExtraBold" pitchFamily="2" charset="0"/>
                <a:ea typeface="Segoe UI" pitchFamily="34" charset="0"/>
                <a:cs typeface="Segoe UI" pitchFamily="34" charset="0"/>
              </a:rPr>
              <a:t>72%</a:t>
            </a:r>
          </a:p>
        </p:txBody>
      </p:sp>
      <p:pic>
        <p:nvPicPr>
          <p:cNvPr id="16" name="Picture 15" descr="A person using a computer">
            <a:extLst>
              <a:ext uri="{FF2B5EF4-FFF2-40B4-BE49-F238E27FC236}">
                <a16:creationId xmlns:a16="http://schemas.microsoft.com/office/drawing/2014/main" id="{504E2B84-3F9F-832C-F630-85C3B1B28B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87396" y="4787573"/>
            <a:ext cx="1532436" cy="1546469"/>
          </a:xfrm>
          <a:prstGeom prst="rect">
            <a:avLst/>
          </a:prstGeom>
        </p:spPr>
      </p:pic>
      <p:sp>
        <p:nvSpPr>
          <p:cNvPr id="44" name="TextBox 43">
            <a:extLst>
              <a:ext uri="{FF2B5EF4-FFF2-40B4-BE49-F238E27FC236}">
                <a16:creationId xmlns:a16="http://schemas.microsoft.com/office/drawing/2014/main" id="{34AC4A1A-F64F-F28F-08BF-F539D760F5E8}"/>
              </a:ext>
            </a:extLst>
          </p:cNvPr>
          <p:cNvSpPr txBox="1"/>
          <p:nvPr/>
        </p:nvSpPr>
        <p:spPr>
          <a:xfrm>
            <a:off x="3824299" y="5094554"/>
            <a:ext cx="1820597" cy="1077218"/>
          </a:xfrm>
          <a:prstGeom prst="rect">
            <a:avLst/>
          </a:prstGeom>
          <a:noFill/>
        </p:spPr>
        <p:txBody>
          <a:bodyPr wrap="square" lIns="0" tIns="0" rIns="0" bIns="0" rtlCol="0">
            <a:spAutoFit/>
          </a:bodyPr>
          <a:lstStyle/>
          <a:p>
            <a:pPr marL="0" marR="0" lvl="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lang="en-US" sz="1400" b="0" i="0" u="none" strike="noStrike">
                <a:effectLst/>
                <a:latin typeface="Manrope" pitchFamily="2" charset="0"/>
              </a:rPr>
              <a:t>of subscribers prefer managing payments through a portal, reducing payment friction</a:t>
            </a:r>
            <a:r>
              <a:rPr lang="en-US" sz="1400" b="0" i="0">
                <a:effectLst/>
                <a:latin typeface="Manrope" pitchFamily="2" charset="0"/>
              </a:rPr>
              <a:t>​.</a:t>
            </a:r>
            <a:endParaRPr kumimoji="0" lang="en-US" sz="1400" b="0" i="0" u="none" strike="noStrike" kern="1200" cap="none" spc="0" normalizeH="0" baseline="0" noProof="0">
              <a:ln>
                <a:noFill/>
              </a:ln>
              <a:effectLst/>
              <a:uLnTx/>
              <a:uFillTx/>
              <a:latin typeface="Manrope" pitchFamily="2" charset="0"/>
              <a:cs typeface="Segoe UI" panose="020B0502040204020203" pitchFamily="34" charset="0"/>
            </a:endParaRPr>
          </a:p>
        </p:txBody>
      </p:sp>
      <p:sp>
        <p:nvSpPr>
          <p:cNvPr id="38" name="Rectangle 37">
            <a:extLst>
              <a:ext uri="{FF2B5EF4-FFF2-40B4-BE49-F238E27FC236}">
                <a16:creationId xmlns:a16="http://schemas.microsoft.com/office/drawing/2014/main" id="{36D5186B-5DAF-8831-9561-E3100833DBF8}"/>
              </a:ext>
            </a:extLst>
          </p:cNvPr>
          <p:cNvSpPr/>
          <p:nvPr/>
        </p:nvSpPr>
        <p:spPr bwMode="auto">
          <a:xfrm>
            <a:off x="6243509" y="2245814"/>
            <a:ext cx="1502269" cy="1546468"/>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latin typeface="Manrope" pitchFamily="2" charset="0"/>
              <a:cs typeface="Segoe UI" pitchFamily="34" charset="0"/>
            </a:endParaRPr>
          </a:p>
        </p:txBody>
      </p:sp>
      <p:sp>
        <p:nvSpPr>
          <p:cNvPr id="62" name="Rectangle 61">
            <a:extLst>
              <a:ext uri="{FF2B5EF4-FFF2-40B4-BE49-F238E27FC236}">
                <a16:creationId xmlns:a16="http://schemas.microsoft.com/office/drawing/2014/main" id="{580EEBD8-572A-F7D2-1E6A-CB71F3A6DBA1}"/>
              </a:ext>
            </a:extLst>
          </p:cNvPr>
          <p:cNvSpPr/>
          <p:nvPr/>
        </p:nvSpPr>
        <p:spPr bwMode="auto">
          <a:xfrm>
            <a:off x="6243509" y="2245814"/>
            <a:ext cx="110682" cy="1545336"/>
          </a:xfrm>
          <a:prstGeom prst="rect">
            <a:avLst/>
          </a:prstGeom>
          <a:gradFill flip="none" rotWithShape="1">
            <a:gsLst>
              <a:gs pos="100000">
                <a:srgbClr val="82EAF0"/>
              </a:gs>
              <a:gs pos="0">
                <a:srgbClr val="6D8BED"/>
              </a:gs>
            </a:gsLst>
            <a:lin ang="5400000" scaled="1"/>
            <a:tileRect/>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Manrope" pitchFamily="2" charset="0"/>
              <a:cs typeface="Segoe UI" pitchFamily="34" charset="0"/>
            </a:endParaRPr>
          </a:p>
        </p:txBody>
      </p:sp>
      <p:sp>
        <p:nvSpPr>
          <p:cNvPr id="18" name="Rectangle 17">
            <a:extLst>
              <a:ext uri="{FF2B5EF4-FFF2-40B4-BE49-F238E27FC236}">
                <a16:creationId xmlns:a16="http://schemas.microsoft.com/office/drawing/2014/main" id="{F97ACA3B-9804-9141-0ACE-F34A1075358A}"/>
              </a:ext>
            </a:extLst>
          </p:cNvPr>
          <p:cNvSpPr/>
          <p:nvPr/>
        </p:nvSpPr>
        <p:spPr bwMode="auto">
          <a:xfrm>
            <a:off x="6532539" y="2381125"/>
            <a:ext cx="1074266" cy="1280160"/>
          </a:xfrm>
          <a:prstGeom prst="rect">
            <a:avLst/>
          </a:prstGeom>
          <a:no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gradFill>
                  <a:gsLst>
                    <a:gs pos="0">
                      <a:srgbClr val="6D8BED"/>
                    </a:gs>
                    <a:gs pos="100000">
                      <a:srgbClr val="82EAF0"/>
                    </a:gs>
                  </a:gsLst>
                  <a:lin ang="2700000" scaled="0"/>
                </a:gradFill>
                <a:effectLst/>
                <a:uLnTx/>
                <a:uFillTx/>
                <a:latin typeface="Manrope ExtraBold" pitchFamily="2" charset="0"/>
                <a:ea typeface="Segoe UI" pitchFamily="34" charset="0"/>
                <a:cs typeface="Segoe UI" pitchFamily="34" charset="0"/>
              </a:rPr>
              <a:t>75%</a:t>
            </a:r>
          </a:p>
        </p:txBody>
      </p:sp>
      <p:pic>
        <p:nvPicPr>
          <p:cNvPr id="11" name="Picture 10" descr="A group of people working in an office">
            <a:extLst>
              <a:ext uri="{FF2B5EF4-FFF2-40B4-BE49-F238E27FC236}">
                <a16:creationId xmlns:a16="http://schemas.microsoft.com/office/drawing/2014/main" id="{CF15A1E2-9DC0-4308-D082-AE4B76D190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45248" y="2255302"/>
            <a:ext cx="1540286" cy="1554697"/>
          </a:xfrm>
          <a:prstGeom prst="rect">
            <a:avLst/>
          </a:prstGeom>
        </p:spPr>
      </p:pic>
      <p:sp>
        <p:nvSpPr>
          <p:cNvPr id="40" name="TextBox 39">
            <a:extLst>
              <a:ext uri="{FF2B5EF4-FFF2-40B4-BE49-F238E27FC236}">
                <a16:creationId xmlns:a16="http://schemas.microsoft.com/office/drawing/2014/main" id="{657E9491-F8BE-95F6-77A1-32E4D7D71361}"/>
              </a:ext>
            </a:extLst>
          </p:cNvPr>
          <p:cNvSpPr txBox="1"/>
          <p:nvPr/>
        </p:nvSpPr>
        <p:spPr>
          <a:xfrm>
            <a:off x="9426809" y="2679793"/>
            <a:ext cx="1927488" cy="646331"/>
          </a:xfrm>
          <a:prstGeom prst="rect">
            <a:avLst/>
          </a:prstGeom>
          <a:noFill/>
        </p:spPr>
        <p:txBody>
          <a:bodyPr wrap="square" lIns="0" tIns="0" rIns="0" bIns="0" rtlCol="0">
            <a:spAutoFit/>
          </a:bodyPr>
          <a:lstStyle/>
          <a:p>
            <a:pPr marL="0" marR="0" lvl="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lang="en-US" sz="1400" b="0" i="0" u="none" strike="noStrike">
                <a:effectLst/>
                <a:latin typeface="Manrope" pitchFamily="2" charset="0"/>
              </a:rPr>
              <a:t>of businesses cited late payments as a significant issue</a:t>
            </a:r>
            <a:r>
              <a:rPr lang="en-US" sz="1400" b="0" i="0">
                <a:effectLst/>
                <a:latin typeface="Manrope" pitchFamily="2" charset="0"/>
              </a:rPr>
              <a:t>​.</a:t>
            </a:r>
            <a:endParaRPr kumimoji="0" lang="en-US" sz="1400" b="0" i="0" u="none" strike="noStrike" kern="1200" cap="none" spc="0" normalizeH="0" baseline="0" noProof="0">
              <a:ln>
                <a:noFill/>
              </a:ln>
              <a:effectLst/>
              <a:uLnTx/>
              <a:uFillTx/>
              <a:latin typeface="Manrope" pitchFamily="2" charset="0"/>
              <a:cs typeface="Segoe UI" panose="020B0502040204020203" pitchFamily="34" charset="0"/>
            </a:endParaRPr>
          </a:p>
        </p:txBody>
      </p:sp>
      <p:sp>
        <p:nvSpPr>
          <p:cNvPr id="45" name="Rectangle 44">
            <a:extLst>
              <a:ext uri="{FF2B5EF4-FFF2-40B4-BE49-F238E27FC236}">
                <a16:creationId xmlns:a16="http://schemas.microsoft.com/office/drawing/2014/main" id="{E26825E9-6F57-0E9D-AB14-DA8C02FF577B}"/>
              </a:ext>
            </a:extLst>
          </p:cNvPr>
          <p:cNvSpPr/>
          <p:nvPr/>
        </p:nvSpPr>
        <p:spPr bwMode="auto">
          <a:xfrm>
            <a:off x="6298850" y="4787575"/>
            <a:ext cx="1502269" cy="1546468"/>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latin typeface="Manrope" pitchFamily="2" charset="0"/>
              <a:cs typeface="Segoe UI" pitchFamily="34" charset="0"/>
            </a:endParaRPr>
          </a:p>
        </p:txBody>
      </p:sp>
      <p:sp>
        <p:nvSpPr>
          <p:cNvPr id="46" name="Rectangle: Rounded Corners 45">
            <a:extLst>
              <a:ext uri="{FF2B5EF4-FFF2-40B4-BE49-F238E27FC236}">
                <a16:creationId xmlns:a16="http://schemas.microsoft.com/office/drawing/2014/main" id="{91636E81-A884-F965-83E7-F2905F77474A}"/>
              </a:ext>
            </a:extLst>
          </p:cNvPr>
          <p:cNvSpPr/>
          <p:nvPr/>
        </p:nvSpPr>
        <p:spPr bwMode="auto">
          <a:xfrm>
            <a:off x="8737070" y="4787574"/>
            <a:ext cx="2869183" cy="1546469"/>
          </a:xfrm>
          <a:prstGeom prst="roundRect">
            <a:avLst>
              <a:gd name="adj" fmla="val 21594"/>
            </a:avLst>
          </a:prstGeom>
          <a:gradFill>
            <a:gsLst>
              <a:gs pos="100000">
                <a:srgbClr val="F1F4FD"/>
              </a:gs>
              <a:gs pos="0">
                <a:srgbClr val="F1FDFD"/>
              </a:gs>
            </a:gsLst>
            <a:lin ang="27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Manrope" pitchFamily="2" charset="0"/>
              <a:ea typeface="Segoe UI" pitchFamily="34" charset="0"/>
              <a:cs typeface="Segoe UI" pitchFamily="34" charset="0"/>
            </a:endParaRPr>
          </a:p>
        </p:txBody>
      </p:sp>
      <p:sp>
        <p:nvSpPr>
          <p:cNvPr id="63" name="Rectangle 62">
            <a:extLst>
              <a:ext uri="{FF2B5EF4-FFF2-40B4-BE49-F238E27FC236}">
                <a16:creationId xmlns:a16="http://schemas.microsoft.com/office/drawing/2014/main" id="{211D3677-FBAE-B055-EDDA-F80B90AB96B2}"/>
              </a:ext>
            </a:extLst>
          </p:cNvPr>
          <p:cNvSpPr/>
          <p:nvPr/>
        </p:nvSpPr>
        <p:spPr bwMode="auto">
          <a:xfrm>
            <a:off x="6298850" y="4780571"/>
            <a:ext cx="110682" cy="1545336"/>
          </a:xfrm>
          <a:prstGeom prst="rect">
            <a:avLst/>
          </a:prstGeom>
          <a:gradFill flip="none" rotWithShape="1">
            <a:gsLst>
              <a:gs pos="100000">
                <a:srgbClr val="82EAF0"/>
              </a:gs>
              <a:gs pos="0">
                <a:srgbClr val="6D8BED"/>
              </a:gs>
            </a:gsLst>
            <a:lin ang="5400000" scaled="1"/>
            <a:tileRect/>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Manrope" pitchFamily="2" charset="0"/>
              <a:cs typeface="Segoe UI" pitchFamily="34" charset="0"/>
            </a:endParaRPr>
          </a:p>
        </p:txBody>
      </p:sp>
      <p:sp>
        <p:nvSpPr>
          <p:cNvPr id="21" name="Rectangle 20">
            <a:extLst>
              <a:ext uri="{FF2B5EF4-FFF2-40B4-BE49-F238E27FC236}">
                <a16:creationId xmlns:a16="http://schemas.microsoft.com/office/drawing/2014/main" id="{0E4D508B-1C36-8E64-4535-B8A6A6022A31}"/>
              </a:ext>
            </a:extLst>
          </p:cNvPr>
          <p:cNvSpPr/>
          <p:nvPr/>
        </p:nvSpPr>
        <p:spPr bwMode="auto">
          <a:xfrm>
            <a:off x="6467170" y="4915788"/>
            <a:ext cx="1280160" cy="1280160"/>
          </a:xfrm>
          <a:prstGeom prst="rect">
            <a:avLst/>
          </a:prstGeom>
          <a:no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gradFill>
                  <a:gsLst>
                    <a:gs pos="0">
                      <a:srgbClr val="6D8BED"/>
                    </a:gs>
                    <a:gs pos="100000">
                      <a:srgbClr val="82EAF0"/>
                    </a:gs>
                  </a:gsLst>
                  <a:lin ang="2700000" scaled="0"/>
                </a:gradFill>
                <a:effectLst/>
                <a:uLnTx/>
                <a:uFillTx/>
                <a:latin typeface="Manrope ExtraBold" pitchFamily="2" charset="0"/>
                <a:ea typeface="Segoe UI" pitchFamily="34" charset="0"/>
                <a:cs typeface="Segoe UI" pitchFamily="34" charset="0"/>
              </a:rPr>
              <a:t>76%</a:t>
            </a:r>
          </a:p>
        </p:txBody>
      </p:sp>
      <p:pic>
        <p:nvPicPr>
          <p:cNvPr id="8" name="Picture 7" descr="Smiling man in conference room">
            <a:extLst>
              <a:ext uri="{FF2B5EF4-FFF2-40B4-BE49-F238E27FC236}">
                <a16:creationId xmlns:a16="http://schemas.microsoft.com/office/drawing/2014/main" id="{CE6364EB-75AE-5A6B-D3D3-05FDA40559DD}"/>
              </a:ext>
            </a:extLst>
          </p:cNvPr>
          <p:cNvPicPr>
            <a:picLocks noChangeAspect="1"/>
          </p:cNvPicPr>
          <p:nvPr/>
        </p:nvPicPr>
        <p:blipFill>
          <a:blip r:embed="rId6">
            <a:extLst>
              <a:ext uri="{28A0092B-C50C-407E-A947-70E740481C1C}">
                <a14:useLocalDpi xmlns:a14="http://schemas.microsoft.com/office/drawing/2010/main" val="0"/>
              </a:ext>
            </a:extLst>
          </a:blip>
          <a:srcRect l="6004" t="6092" r="34945" b="5967"/>
          <a:stretch/>
        </p:blipFill>
        <p:spPr>
          <a:xfrm>
            <a:off x="7802434" y="4800600"/>
            <a:ext cx="1538223" cy="1528011"/>
          </a:xfrm>
          <a:prstGeom prst="rect">
            <a:avLst/>
          </a:prstGeom>
        </p:spPr>
      </p:pic>
      <p:sp>
        <p:nvSpPr>
          <p:cNvPr id="47" name="TextBox 46">
            <a:extLst>
              <a:ext uri="{FF2B5EF4-FFF2-40B4-BE49-F238E27FC236}">
                <a16:creationId xmlns:a16="http://schemas.microsoft.com/office/drawing/2014/main" id="{B98C710D-AF64-C920-1DE4-6FA462DBC22D}"/>
              </a:ext>
            </a:extLst>
          </p:cNvPr>
          <p:cNvSpPr txBox="1"/>
          <p:nvPr/>
        </p:nvSpPr>
        <p:spPr>
          <a:xfrm>
            <a:off x="9482150" y="5094554"/>
            <a:ext cx="1927488" cy="861774"/>
          </a:xfrm>
          <a:prstGeom prst="rect">
            <a:avLst/>
          </a:prstGeom>
          <a:noFill/>
        </p:spPr>
        <p:txBody>
          <a:bodyPr wrap="square" lIns="0" tIns="0" rIns="0" bIns="0" rtlCol="0">
            <a:spAutoFit/>
          </a:bodyPr>
          <a:lstStyle/>
          <a:p>
            <a:pPr marL="0" marR="0" lvl="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lang="en-US" sz="1400" b="0" i="0" u="none" strike="noStrike">
                <a:effectLst/>
                <a:latin typeface="Manrope" pitchFamily="2" charset="0"/>
              </a:rPr>
              <a:t>76% of CFOs are prioritizing real-time reporting to drive financial decisions</a:t>
            </a:r>
            <a:r>
              <a:rPr lang="en-US" sz="1400" b="0" i="0">
                <a:effectLst/>
                <a:latin typeface="Manrope" pitchFamily="2" charset="0"/>
              </a:rPr>
              <a:t>​.</a:t>
            </a:r>
            <a:endParaRPr kumimoji="0" lang="en-US" sz="1400" b="0" i="0" u="none" strike="noStrike" kern="1200" cap="none" spc="0" normalizeH="0" baseline="0" noProof="0">
              <a:ln>
                <a:noFill/>
              </a:ln>
              <a:effectLst/>
              <a:uLnTx/>
              <a:uFillTx/>
              <a:latin typeface="Manrope" pitchFamily="2" charset="0"/>
              <a:cs typeface="Segoe UI" panose="020B0502040204020203" pitchFamily="34" charset="0"/>
            </a:endParaRPr>
          </a:p>
        </p:txBody>
      </p:sp>
      <p:sp>
        <p:nvSpPr>
          <p:cNvPr id="4" name="TextBox 3">
            <a:extLst>
              <a:ext uri="{FF2B5EF4-FFF2-40B4-BE49-F238E27FC236}">
                <a16:creationId xmlns:a16="http://schemas.microsoft.com/office/drawing/2014/main" id="{36AD7070-F8B7-3702-5C61-5232CCBACF5D}"/>
              </a:ext>
            </a:extLst>
          </p:cNvPr>
          <p:cNvSpPr txBox="1"/>
          <p:nvPr/>
        </p:nvSpPr>
        <p:spPr>
          <a:xfrm>
            <a:off x="577516" y="1752419"/>
            <a:ext cx="4400884" cy="369332"/>
          </a:xfrm>
          <a:prstGeom prst="rect">
            <a:avLst/>
          </a:prstGeom>
          <a:noFill/>
        </p:spPr>
        <p:txBody>
          <a:bodyPr wrap="square">
            <a:spAutoFit/>
          </a:bodyPr>
          <a:lstStyle/>
          <a:p>
            <a:r>
              <a:rPr lang="en-US" sz="1800" b="1">
                <a:solidFill>
                  <a:schemeClr val="accent1"/>
                </a:solidFill>
                <a:latin typeface="Manrope" pitchFamily="2" charset="0"/>
                <a:cs typeface="Segoe UI" panose="020B0502040204020203" pitchFamily="34" charset="0"/>
              </a:rPr>
              <a:t>Personalized Customer Engagement.</a:t>
            </a:r>
            <a:endParaRPr lang="en-US">
              <a:solidFill>
                <a:schemeClr val="accent1"/>
              </a:solidFill>
              <a:latin typeface="Manrope" pitchFamily="2" charset="0"/>
            </a:endParaRPr>
          </a:p>
        </p:txBody>
      </p:sp>
      <p:sp>
        <p:nvSpPr>
          <p:cNvPr id="6" name="TextBox 5">
            <a:extLst>
              <a:ext uri="{FF2B5EF4-FFF2-40B4-BE49-F238E27FC236}">
                <a16:creationId xmlns:a16="http://schemas.microsoft.com/office/drawing/2014/main" id="{509A8CDF-6935-5870-87DA-55B8972E6CB5}"/>
              </a:ext>
            </a:extLst>
          </p:cNvPr>
          <p:cNvSpPr txBox="1"/>
          <p:nvPr/>
        </p:nvSpPr>
        <p:spPr>
          <a:xfrm>
            <a:off x="6184232" y="1752419"/>
            <a:ext cx="3975768" cy="369332"/>
          </a:xfrm>
          <a:prstGeom prst="rect">
            <a:avLst/>
          </a:prstGeom>
          <a:noFill/>
        </p:spPr>
        <p:txBody>
          <a:bodyPr wrap="square">
            <a:spAutoFit/>
          </a:bodyPr>
          <a:lstStyle/>
          <a:p>
            <a:r>
              <a:rPr lang="en-US" sz="1800" b="1" i="0" kern="1200">
                <a:solidFill>
                  <a:schemeClr val="accent1"/>
                </a:solidFill>
                <a:effectLst/>
                <a:latin typeface="Manrope" pitchFamily="2" charset="0"/>
                <a:cs typeface="Segoe UI" panose="020B0502040204020203" pitchFamily="34" charset="0"/>
              </a:rPr>
              <a:t>Efficient Cash Flow Management.</a:t>
            </a:r>
            <a:r>
              <a:rPr lang="en-US" sz="1800" i="0" kern="1200">
                <a:solidFill>
                  <a:schemeClr val="accent1"/>
                </a:solidFill>
                <a:effectLst/>
                <a:latin typeface="Manrope" pitchFamily="2" charset="0"/>
                <a:cs typeface="Segoe UI" panose="020B0502040204020203" pitchFamily="34" charset="0"/>
              </a:rPr>
              <a:t> </a:t>
            </a:r>
            <a:endParaRPr lang="en-US">
              <a:solidFill>
                <a:schemeClr val="accent1"/>
              </a:solidFill>
              <a:latin typeface="Manrope" pitchFamily="2" charset="0"/>
            </a:endParaRPr>
          </a:p>
        </p:txBody>
      </p:sp>
      <p:sp>
        <p:nvSpPr>
          <p:cNvPr id="10" name="TextBox 9">
            <a:extLst>
              <a:ext uri="{FF2B5EF4-FFF2-40B4-BE49-F238E27FC236}">
                <a16:creationId xmlns:a16="http://schemas.microsoft.com/office/drawing/2014/main" id="{3B2D2574-108E-50D0-96F1-C5C789FF9048}"/>
              </a:ext>
            </a:extLst>
          </p:cNvPr>
          <p:cNvSpPr txBox="1"/>
          <p:nvPr/>
        </p:nvSpPr>
        <p:spPr>
          <a:xfrm>
            <a:off x="577516" y="4327176"/>
            <a:ext cx="3118184" cy="369332"/>
          </a:xfrm>
          <a:prstGeom prst="rect">
            <a:avLst/>
          </a:prstGeom>
          <a:noFill/>
        </p:spPr>
        <p:txBody>
          <a:bodyPr wrap="square">
            <a:spAutoFit/>
          </a:bodyPr>
          <a:lstStyle/>
          <a:p>
            <a:r>
              <a:rPr lang="en-US" sz="1800" b="1" i="0" kern="1200">
                <a:solidFill>
                  <a:schemeClr val="accent1"/>
                </a:solidFill>
                <a:effectLst/>
                <a:latin typeface="Manrope" pitchFamily="2" charset="0"/>
                <a:cs typeface="Segoe UI" panose="020B0502040204020203" pitchFamily="34" charset="0"/>
              </a:rPr>
              <a:t>Frictionless Payments.</a:t>
            </a:r>
            <a:endParaRPr lang="en-US">
              <a:solidFill>
                <a:schemeClr val="accent1"/>
              </a:solidFill>
              <a:latin typeface="Manrope" pitchFamily="2" charset="0"/>
            </a:endParaRPr>
          </a:p>
        </p:txBody>
      </p:sp>
      <p:sp>
        <p:nvSpPr>
          <p:cNvPr id="15" name="TextBox 14">
            <a:extLst>
              <a:ext uri="{FF2B5EF4-FFF2-40B4-BE49-F238E27FC236}">
                <a16:creationId xmlns:a16="http://schemas.microsoft.com/office/drawing/2014/main" id="{B0F7C4CF-28E2-79CD-5A6D-7C451113F263}"/>
              </a:ext>
            </a:extLst>
          </p:cNvPr>
          <p:cNvSpPr txBox="1"/>
          <p:nvPr/>
        </p:nvSpPr>
        <p:spPr>
          <a:xfrm>
            <a:off x="6232358" y="4327176"/>
            <a:ext cx="3508542" cy="369332"/>
          </a:xfrm>
          <a:prstGeom prst="rect">
            <a:avLst/>
          </a:prstGeom>
          <a:noFill/>
        </p:spPr>
        <p:txBody>
          <a:bodyPr wrap="square">
            <a:spAutoFit/>
          </a:bodyPr>
          <a:lstStyle/>
          <a:p>
            <a:r>
              <a:rPr lang="en-US" sz="1800" b="1" i="0" kern="1200">
                <a:solidFill>
                  <a:schemeClr val="accent1"/>
                </a:solidFill>
                <a:effectLst/>
                <a:latin typeface="Manrope" pitchFamily="2" charset="0"/>
                <a:cs typeface="Segoe UI" panose="020B0502040204020203" pitchFamily="34" charset="0"/>
              </a:rPr>
              <a:t>Data-Driven Decision Making.</a:t>
            </a:r>
            <a:endParaRPr lang="en-US">
              <a:solidFill>
                <a:schemeClr val="accent1"/>
              </a:solidFill>
              <a:latin typeface="Manrope" pitchFamily="2" charset="0"/>
            </a:endParaRPr>
          </a:p>
        </p:txBody>
      </p:sp>
    </p:spTree>
    <p:extLst>
      <p:ext uri="{BB962C8B-B14F-4D97-AF65-F5344CB8AC3E}">
        <p14:creationId xmlns:p14="http://schemas.microsoft.com/office/powerpoint/2010/main" val="290488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CA7EA830-2F62-3E4D-F3EE-1159AD754704}"/>
              </a:ext>
            </a:extLst>
          </p:cNvPr>
          <p:cNvCxnSpPr>
            <a:cxnSpLocks/>
          </p:cNvCxnSpPr>
          <p:nvPr/>
        </p:nvCxnSpPr>
        <p:spPr>
          <a:xfrm>
            <a:off x="6010894" y="3632682"/>
            <a:ext cx="0" cy="2629726"/>
          </a:xfrm>
          <a:prstGeom prst="line">
            <a:avLst/>
          </a:prstGeom>
          <a:noFill/>
          <a:ln w="25400" cap="rnd" cmpd="sng" algn="ctr">
            <a:gradFill>
              <a:gsLst>
                <a:gs pos="100000">
                  <a:srgbClr val="6D8BED"/>
                </a:gs>
                <a:gs pos="0">
                  <a:srgbClr val="214792"/>
                </a:gs>
              </a:gsLst>
              <a:lin ang="2700000" scaled="0"/>
            </a:gradFill>
            <a:prstDash val="sysDash"/>
            <a:headEnd type="none" w="med" len="med"/>
            <a:tailEnd type="arrow" w="lg" len="sm"/>
          </a:ln>
          <a:effectLst/>
        </p:spPr>
      </p:cxnSp>
      <p:sp>
        <p:nvSpPr>
          <p:cNvPr id="4" name="Rounded Rectangle 155">
            <a:extLst>
              <a:ext uri="{FF2B5EF4-FFF2-40B4-BE49-F238E27FC236}">
                <a16:creationId xmlns:a16="http://schemas.microsoft.com/office/drawing/2014/main" id="{99E342B1-1971-F77B-4313-B749ADADF8E0}"/>
              </a:ext>
              <a:ext uri="{C183D7F6-B498-43B3-948B-1728B52AA6E4}">
                <adec:decorative xmlns:adec="http://schemas.microsoft.com/office/drawing/2017/decorative" val="1"/>
              </a:ext>
            </a:extLst>
          </p:cNvPr>
          <p:cNvSpPr/>
          <p:nvPr/>
        </p:nvSpPr>
        <p:spPr bwMode="auto">
          <a:xfrm flipV="1">
            <a:off x="2804160" y="3443619"/>
            <a:ext cx="6604000" cy="2818789"/>
          </a:xfrm>
          <a:prstGeom prst="roundRect">
            <a:avLst>
              <a:gd name="adj" fmla="val 4737"/>
            </a:avLst>
          </a:prstGeom>
          <a:noFill/>
          <a:ln w="25400" cap="rnd" cmpd="sng" algn="ctr">
            <a:gradFill>
              <a:gsLst>
                <a:gs pos="100000">
                  <a:srgbClr val="6D8BED"/>
                </a:gs>
                <a:gs pos="0">
                  <a:srgbClr val="214792"/>
                </a:gs>
              </a:gsLst>
              <a:lin ang="2700000" scaled="0"/>
            </a:gradFill>
            <a:prstDash val="sysDash"/>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endParaRPr kumimoji="0" lang="en-US" sz="1100" i="0" u="none" strike="noStrike" kern="0" cap="none" spc="0" normalizeH="0" baseline="0" noProof="0">
              <a:ln>
                <a:noFill/>
              </a:ln>
              <a:solidFill>
                <a:schemeClr val="tx2"/>
              </a:solidFill>
              <a:effectLst/>
              <a:uLnTx/>
              <a:uFillTx/>
              <a:latin typeface="Manrope SemiBold" pitchFamily="2" charset="0"/>
              <a:cs typeface="Segoe UI" pitchFamily="34" charset="0"/>
            </a:endParaRPr>
          </a:p>
        </p:txBody>
      </p:sp>
      <p:sp>
        <p:nvSpPr>
          <p:cNvPr id="5" name="Rounded Rectangle 30">
            <a:extLst>
              <a:ext uri="{FF2B5EF4-FFF2-40B4-BE49-F238E27FC236}">
                <a16:creationId xmlns:a16="http://schemas.microsoft.com/office/drawing/2014/main" id="{76F8F8E2-9215-21CB-430A-D698D1254F89}"/>
              </a:ext>
              <a:ext uri="{C183D7F6-B498-43B3-948B-1728B52AA6E4}">
                <adec:decorative xmlns:adec="http://schemas.microsoft.com/office/drawing/2017/decorative" val="1"/>
              </a:ext>
            </a:extLst>
          </p:cNvPr>
          <p:cNvSpPr/>
          <p:nvPr/>
        </p:nvSpPr>
        <p:spPr bwMode="auto">
          <a:xfrm flipV="1">
            <a:off x="2469792" y="3240092"/>
            <a:ext cx="7252415" cy="732816"/>
          </a:xfrm>
          <a:prstGeom prst="roundRect">
            <a:avLst>
              <a:gd name="adj" fmla="val 11654"/>
            </a:avLst>
          </a:prstGeom>
          <a:gradFill>
            <a:gsLst>
              <a:gs pos="100000">
                <a:srgbClr val="214792"/>
              </a:gs>
              <a:gs pos="0">
                <a:srgbClr val="6D8BED"/>
              </a:gs>
            </a:gsLst>
            <a:lin ang="2700000" scaled="0"/>
          </a:gra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anrope ExtraBold" pitchFamily="2" charset="0"/>
              <a:cs typeface="Segoe Sans Text" pitchFamily="2" charset="0"/>
            </a:endParaRPr>
          </a:p>
        </p:txBody>
      </p:sp>
      <p:sp>
        <p:nvSpPr>
          <p:cNvPr id="6" name="Rounded Rectangle 155">
            <a:extLst>
              <a:ext uri="{FF2B5EF4-FFF2-40B4-BE49-F238E27FC236}">
                <a16:creationId xmlns:a16="http://schemas.microsoft.com/office/drawing/2014/main" id="{66916873-5DFD-3DD0-BCDA-DA2DCBA5A304}"/>
              </a:ext>
              <a:ext uri="{C183D7F6-B498-43B3-948B-1728B52AA6E4}">
                <adec:decorative xmlns:adec="http://schemas.microsoft.com/office/drawing/2017/decorative" val="1"/>
              </a:ext>
            </a:extLst>
          </p:cNvPr>
          <p:cNvSpPr/>
          <p:nvPr/>
        </p:nvSpPr>
        <p:spPr bwMode="auto">
          <a:xfrm flipV="1">
            <a:off x="395984" y="4319025"/>
            <a:ext cx="3619498" cy="2250456"/>
          </a:xfrm>
          <a:prstGeom prst="roundRect">
            <a:avLst>
              <a:gd name="adj" fmla="val 4737"/>
            </a:avLst>
          </a:prstGeom>
          <a:solidFill>
            <a:schemeClr val="bg1"/>
          </a:solidFill>
          <a:ln w="25400" cap="rnd" cmpd="sng" algn="ctr">
            <a:gradFill>
              <a:gsLst>
                <a:gs pos="100000">
                  <a:srgbClr val="6D8BED"/>
                </a:gs>
                <a:gs pos="0">
                  <a:srgbClr val="6AE6ED"/>
                </a:gs>
              </a:gsLst>
              <a:lin ang="2700000" scaled="0"/>
            </a:gradFill>
            <a:prstDash val="solid"/>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indent="-171450" defTabSz="913927" fontAlgn="base">
              <a:lnSpc>
                <a:spcPts val="1520"/>
              </a:lnSpc>
              <a:spcBef>
                <a:spcPct val="0"/>
              </a:spcBef>
              <a:spcAft>
                <a:spcPct val="0"/>
              </a:spcAft>
              <a:buFont typeface="Arial" panose="020B0604020202020204" pitchFamily="34" charset="0"/>
              <a:buChar char="•"/>
              <a:tabLst>
                <a:tab pos="5195888" algn="l"/>
              </a:tabLst>
            </a:pPr>
            <a:endParaRPr lang="en-US" sz="1100" kern="0">
              <a:solidFill>
                <a:schemeClr val="tx2"/>
              </a:solidFill>
              <a:latin typeface="Manrope SemiBold" pitchFamily="2" charset="0"/>
              <a:cs typeface="Segoe UI" pitchFamily="34" charset="0"/>
            </a:endParaRPr>
          </a:p>
        </p:txBody>
      </p:sp>
      <p:sp>
        <p:nvSpPr>
          <p:cNvPr id="7" name="Title 7">
            <a:extLst>
              <a:ext uri="{FF2B5EF4-FFF2-40B4-BE49-F238E27FC236}">
                <a16:creationId xmlns:a16="http://schemas.microsoft.com/office/drawing/2014/main" id="{CDBA7DAA-A595-BE4E-EB2B-2A063CF8C8AC}"/>
              </a:ext>
            </a:extLst>
          </p:cNvPr>
          <p:cNvSpPr txBox="1">
            <a:spLocks/>
          </p:cNvSpPr>
          <p:nvPr/>
        </p:nvSpPr>
        <p:spPr>
          <a:xfrm>
            <a:off x="3262681" y="3443621"/>
            <a:ext cx="5666636"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2000">
                <a:solidFill>
                  <a:schemeClr val="bg1"/>
                </a:solidFill>
                <a:latin typeface="Manrope SemiBold" pitchFamily="2" charset="0"/>
                <a:cs typeface="Segoe UI Semibold"/>
              </a:rPr>
              <a:t>How does Binary Stream Compete.</a:t>
            </a:r>
          </a:p>
        </p:txBody>
      </p:sp>
      <p:sp>
        <p:nvSpPr>
          <p:cNvPr id="8" name="TextBox 7">
            <a:extLst>
              <a:ext uri="{FF2B5EF4-FFF2-40B4-BE49-F238E27FC236}">
                <a16:creationId xmlns:a16="http://schemas.microsoft.com/office/drawing/2014/main" id="{50D4F8AE-06EB-60BA-8823-EC804F6C4619}"/>
              </a:ext>
            </a:extLst>
          </p:cNvPr>
          <p:cNvSpPr txBox="1"/>
          <p:nvPr/>
        </p:nvSpPr>
        <p:spPr>
          <a:xfrm>
            <a:off x="666753" y="4446672"/>
            <a:ext cx="2176805" cy="307777"/>
          </a:xfrm>
          <a:prstGeom prst="rect">
            <a:avLst/>
          </a:prstGeom>
          <a:noFill/>
        </p:spPr>
        <p:txBody>
          <a:bodyPr wrap="square">
            <a:spAutoFit/>
          </a:bodyPr>
          <a:lstStyle/>
          <a:p>
            <a:pPr defTabSz="932472" fontAlgn="base">
              <a:spcBef>
                <a:spcPct val="0"/>
              </a:spcBef>
              <a:spcAft>
                <a:spcPct val="0"/>
              </a:spcAft>
            </a:pPr>
            <a:r>
              <a:rPr lang="en-US" sz="1400" b="1">
                <a:solidFill>
                  <a:srgbClr val="1A3661"/>
                </a:solidFill>
                <a:latin typeface="Segoe UI"/>
                <a:cs typeface="Segoe UI"/>
              </a:rPr>
              <a:t>Microsoft Integration</a:t>
            </a:r>
            <a:r>
              <a:rPr lang="en-US" sz="1400" b="1">
                <a:solidFill>
                  <a:srgbClr val="004778"/>
                </a:solidFill>
                <a:latin typeface="Manrope" pitchFamily="2" charset="0"/>
                <a:cs typeface="Segoe Sans Text" pitchFamily="2" charset="0"/>
              </a:rPr>
              <a:t>.</a:t>
            </a:r>
          </a:p>
        </p:txBody>
      </p:sp>
      <p:sp>
        <p:nvSpPr>
          <p:cNvPr id="9" name="TextBox 8">
            <a:extLst>
              <a:ext uri="{FF2B5EF4-FFF2-40B4-BE49-F238E27FC236}">
                <a16:creationId xmlns:a16="http://schemas.microsoft.com/office/drawing/2014/main" id="{D96D8B3A-BF4C-FF86-065E-BC48CA163B95}"/>
              </a:ext>
            </a:extLst>
          </p:cNvPr>
          <p:cNvSpPr txBox="1"/>
          <p:nvPr/>
        </p:nvSpPr>
        <p:spPr>
          <a:xfrm>
            <a:off x="666753" y="4795741"/>
            <a:ext cx="3054091" cy="1708160"/>
          </a:xfrm>
          <a:prstGeom prst="rect">
            <a:avLst/>
          </a:prstGeom>
          <a:noFill/>
        </p:spPr>
        <p:txBody>
          <a:bodyPr wrap="square">
            <a:spAutoFit/>
          </a:bodyPr>
          <a:lstStyle/>
          <a:p>
            <a:pPr marL="285750" lvl="0" indent="-285750">
              <a:buFont typeface="Arial" panose="020B0604020202020204" pitchFamily="34" charset="0"/>
              <a:buChar char="•"/>
            </a:pPr>
            <a:r>
              <a:rPr lang="en-US" sz="1050" b="0">
                <a:solidFill>
                  <a:schemeClr val="tx2"/>
                </a:solidFill>
                <a:latin typeface="Manrope" pitchFamily="2" charset="0"/>
                <a:cs typeface="Segoe UI" panose="020B0502040204020203" pitchFamily="34" charset="0"/>
              </a:rPr>
              <a:t>Chargebee lacks direct integration with Business Central &amp; Microsoft CSP Portal whereas SBS is embedded within BC. This provides seamless, end-to-end management of the entire order-to-cash process, eliminating the need for system reconciliation, removing data silos, ensuring centralized data within BC, a unified user interface, and reducing security and compliance risk.</a:t>
            </a:r>
          </a:p>
        </p:txBody>
      </p:sp>
      <p:sp>
        <p:nvSpPr>
          <p:cNvPr id="10" name="Title 1">
            <a:extLst>
              <a:ext uri="{FF2B5EF4-FFF2-40B4-BE49-F238E27FC236}">
                <a16:creationId xmlns:a16="http://schemas.microsoft.com/office/drawing/2014/main" id="{BCD66511-7CF9-4A1E-51AF-487B8D4FFFFC}"/>
              </a:ext>
            </a:extLst>
          </p:cNvPr>
          <p:cNvSpPr txBox="1">
            <a:spLocks/>
          </p:cNvSpPr>
          <p:nvPr/>
        </p:nvSpPr>
        <p:spPr>
          <a:xfrm>
            <a:off x="586740" y="501058"/>
            <a:ext cx="12174220" cy="553998"/>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3600" b="0">
                <a:solidFill>
                  <a:srgbClr val="214792"/>
                </a:solidFill>
                <a:latin typeface="Manrope ExtraBold" pitchFamily="2" charset="0"/>
                <a:cs typeface="Segoe UI Semibold" panose="020B0702040204020203" pitchFamily="34" charset="0"/>
              </a:rPr>
              <a:t>Competitive Analysis Chargebee.</a:t>
            </a:r>
          </a:p>
        </p:txBody>
      </p:sp>
      <p:sp>
        <p:nvSpPr>
          <p:cNvPr id="12" name="TextBox 11">
            <a:extLst>
              <a:ext uri="{FF2B5EF4-FFF2-40B4-BE49-F238E27FC236}">
                <a16:creationId xmlns:a16="http://schemas.microsoft.com/office/drawing/2014/main" id="{33B31963-DF0F-8646-C051-03551B56925E}"/>
              </a:ext>
            </a:extLst>
          </p:cNvPr>
          <p:cNvSpPr txBox="1"/>
          <p:nvPr/>
        </p:nvSpPr>
        <p:spPr>
          <a:xfrm>
            <a:off x="586740" y="1313302"/>
            <a:ext cx="11044919" cy="338554"/>
          </a:xfrm>
          <a:prstGeom prst="rect">
            <a:avLst/>
          </a:prstGeom>
          <a:noFill/>
        </p:spPr>
        <p:txBody>
          <a:bodyPr wrap="square">
            <a:spAutoFit/>
          </a:bodyPr>
          <a:lstStyle/>
          <a:p>
            <a:pPr lvl="0" defTabSz="932472" fontAlgn="base">
              <a:spcBef>
                <a:spcPct val="0"/>
              </a:spcBef>
              <a:spcAft>
                <a:spcPts val="900"/>
              </a:spcAft>
              <a:defRPr/>
            </a:pPr>
            <a:r>
              <a:rPr lang="en-US" sz="1600" b="1" u="sng">
                <a:solidFill>
                  <a:schemeClr val="accent1"/>
                </a:solidFill>
                <a:latin typeface="Manrope" pitchFamily="2" charset="0"/>
                <a:cs typeface="Segoe UI" panose="020B0502040204020203" pitchFamily="34" charset="0"/>
              </a:rPr>
              <a:t>Top 3 Advantages of Chargebee.</a:t>
            </a:r>
          </a:p>
        </p:txBody>
      </p:sp>
      <p:sp>
        <p:nvSpPr>
          <p:cNvPr id="15" name="TextBox 14">
            <a:extLst>
              <a:ext uri="{FF2B5EF4-FFF2-40B4-BE49-F238E27FC236}">
                <a16:creationId xmlns:a16="http://schemas.microsoft.com/office/drawing/2014/main" id="{A0AEA11F-C5BA-D593-9F5F-E242D127BDB2}"/>
              </a:ext>
            </a:extLst>
          </p:cNvPr>
          <p:cNvSpPr txBox="1"/>
          <p:nvPr/>
        </p:nvSpPr>
        <p:spPr>
          <a:xfrm>
            <a:off x="586741" y="1738867"/>
            <a:ext cx="9573260" cy="1061829"/>
          </a:xfrm>
          <a:prstGeom prst="rect">
            <a:avLst/>
          </a:prstGeom>
          <a:noFill/>
        </p:spPr>
        <p:txBody>
          <a:bodyPr wrap="square">
            <a:spAutoFit/>
          </a:bodyPr>
          <a:lstStyle/>
          <a:p>
            <a:pPr marL="171450" lvl="0" indent="-171450" defTabSz="932472" fontAlgn="base">
              <a:spcBef>
                <a:spcPct val="0"/>
              </a:spcBef>
              <a:spcAft>
                <a:spcPts val="900"/>
              </a:spcAft>
              <a:buFont typeface="Arial" panose="020B0604020202020204" pitchFamily="34" charset="0"/>
              <a:buChar char="•"/>
              <a:defRPr/>
            </a:pPr>
            <a:r>
              <a:rPr lang="en-US" sz="1200">
                <a:solidFill>
                  <a:srgbClr val="1A3660"/>
                </a:solidFill>
                <a:latin typeface="Manrope" pitchFamily="2" charset="0"/>
                <a:cs typeface="Segoe UI" panose="020B0502040204020203" pitchFamily="34" charset="0"/>
              </a:rPr>
              <a:t>Excels in complex subscription models, recurring billing, one-time charges, and usage-based pricing. Advanced revenue recognition, suitable for SaaS, education, and e-commerce businesses.</a:t>
            </a:r>
          </a:p>
          <a:p>
            <a:pPr marL="171450" lvl="0" indent="-171450" defTabSz="932472" fontAlgn="base">
              <a:spcBef>
                <a:spcPct val="0"/>
              </a:spcBef>
              <a:spcAft>
                <a:spcPts val="900"/>
              </a:spcAft>
              <a:buFont typeface="Arial" panose="020B0604020202020204" pitchFamily="34" charset="0"/>
              <a:buChar char="•"/>
              <a:defRPr/>
            </a:pPr>
            <a:r>
              <a:rPr lang="en-US" sz="1200">
                <a:solidFill>
                  <a:srgbClr val="1A3660"/>
                </a:solidFill>
                <a:latin typeface="Manrope" pitchFamily="2" charset="0"/>
                <a:cs typeface="Segoe UI" panose="020B0502040204020203" pitchFamily="34" charset="0"/>
              </a:rPr>
              <a:t>Supports wide variety of payment gateways, credit cards, ACH, and international payment for global operations.</a:t>
            </a:r>
          </a:p>
          <a:p>
            <a:pPr marL="171450" lvl="0" indent="-171450" defTabSz="932472" fontAlgn="base">
              <a:spcBef>
                <a:spcPct val="0"/>
              </a:spcBef>
              <a:spcAft>
                <a:spcPts val="900"/>
              </a:spcAft>
              <a:buFont typeface="Arial" panose="020B0604020202020204" pitchFamily="34" charset="0"/>
              <a:buChar char="•"/>
              <a:defRPr/>
            </a:pPr>
            <a:r>
              <a:rPr lang="en-US" sz="1200">
                <a:solidFill>
                  <a:srgbClr val="1A3660"/>
                </a:solidFill>
                <a:latin typeface="Manrope" pitchFamily="2" charset="0"/>
                <a:cs typeface="Segoe UI" panose="020B0502040204020203" pitchFamily="34" charset="0"/>
              </a:rPr>
              <a:t>Customer self-serve portal to manage subscriptions, billing, and invoices without involving customer support.</a:t>
            </a:r>
          </a:p>
        </p:txBody>
      </p:sp>
      <p:sp>
        <p:nvSpPr>
          <p:cNvPr id="20" name="Rounded Rectangle 155">
            <a:extLst>
              <a:ext uri="{FF2B5EF4-FFF2-40B4-BE49-F238E27FC236}">
                <a16:creationId xmlns:a16="http://schemas.microsoft.com/office/drawing/2014/main" id="{B68DDB07-E76E-8C10-716E-A6DAA70782EC}"/>
              </a:ext>
              <a:ext uri="{C183D7F6-B498-43B3-948B-1728B52AA6E4}">
                <adec:decorative xmlns:adec="http://schemas.microsoft.com/office/drawing/2017/decorative" val="1"/>
              </a:ext>
            </a:extLst>
          </p:cNvPr>
          <p:cNvSpPr/>
          <p:nvPr/>
        </p:nvSpPr>
        <p:spPr bwMode="auto">
          <a:xfrm flipV="1">
            <a:off x="4286251" y="4319025"/>
            <a:ext cx="3619498" cy="2250456"/>
          </a:xfrm>
          <a:prstGeom prst="roundRect">
            <a:avLst>
              <a:gd name="adj" fmla="val 4737"/>
            </a:avLst>
          </a:prstGeom>
          <a:solidFill>
            <a:schemeClr val="bg1"/>
          </a:solidFill>
          <a:ln w="25400" cap="rnd" cmpd="sng" algn="ctr">
            <a:gradFill>
              <a:gsLst>
                <a:gs pos="100000">
                  <a:srgbClr val="6D8BED"/>
                </a:gs>
                <a:gs pos="0">
                  <a:srgbClr val="6AE6ED"/>
                </a:gs>
              </a:gsLst>
              <a:lin ang="2700000" scaled="0"/>
            </a:gradFill>
            <a:prstDash val="solid"/>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indent="-171450" defTabSz="913927" fontAlgn="base">
              <a:lnSpc>
                <a:spcPts val="1520"/>
              </a:lnSpc>
              <a:spcBef>
                <a:spcPct val="0"/>
              </a:spcBef>
              <a:spcAft>
                <a:spcPct val="0"/>
              </a:spcAft>
              <a:buFont typeface="Arial" panose="020B0604020202020204" pitchFamily="34" charset="0"/>
              <a:buChar char="•"/>
              <a:tabLst>
                <a:tab pos="5195888" algn="l"/>
              </a:tabLst>
            </a:pPr>
            <a:endParaRPr lang="en-US" sz="1100" kern="0">
              <a:solidFill>
                <a:schemeClr val="tx2"/>
              </a:solidFill>
              <a:latin typeface="Manrope SemiBold" pitchFamily="2" charset="0"/>
              <a:cs typeface="Segoe UI" pitchFamily="34" charset="0"/>
            </a:endParaRPr>
          </a:p>
        </p:txBody>
      </p:sp>
      <p:sp>
        <p:nvSpPr>
          <p:cNvPr id="21" name="TextBox 20">
            <a:extLst>
              <a:ext uri="{FF2B5EF4-FFF2-40B4-BE49-F238E27FC236}">
                <a16:creationId xmlns:a16="http://schemas.microsoft.com/office/drawing/2014/main" id="{DC48ADCE-3664-A3B3-35FD-9B3C3E88D881}"/>
              </a:ext>
            </a:extLst>
          </p:cNvPr>
          <p:cNvSpPr txBox="1"/>
          <p:nvPr/>
        </p:nvSpPr>
        <p:spPr>
          <a:xfrm>
            <a:off x="4557020" y="4446672"/>
            <a:ext cx="2718343" cy="307777"/>
          </a:xfrm>
          <a:prstGeom prst="rect">
            <a:avLst/>
          </a:prstGeom>
          <a:noFill/>
        </p:spPr>
        <p:txBody>
          <a:bodyPr wrap="square">
            <a:spAutoFit/>
          </a:bodyPr>
          <a:lstStyle/>
          <a:p>
            <a:pPr defTabSz="932472" fontAlgn="base">
              <a:spcBef>
                <a:spcPct val="0"/>
              </a:spcBef>
              <a:spcAft>
                <a:spcPct val="0"/>
              </a:spcAft>
            </a:pPr>
            <a:r>
              <a:rPr lang="en-US" sz="1400" b="1">
                <a:solidFill>
                  <a:srgbClr val="1A3661"/>
                </a:solidFill>
                <a:latin typeface="Segoe UI"/>
                <a:cs typeface="Segoe UI"/>
              </a:rPr>
              <a:t>Lower Cost of Ownership</a:t>
            </a:r>
            <a:r>
              <a:rPr lang="en-US" sz="1400" b="1">
                <a:solidFill>
                  <a:srgbClr val="004778"/>
                </a:solidFill>
                <a:latin typeface="Manrope" pitchFamily="2" charset="0"/>
                <a:cs typeface="Segoe Sans Text" pitchFamily="2" charset="0"/>
              </a:rPr>
              <a:t>.</a:t>
            </a:r>
          </a:p>
        </p:txBody>
      </p:sp>
      <p:sp>
        <p:nvSpPr>
          <p:cNvPr id="22" name="TextBox 21">
            <a:extLst>
              <a:ext uri="{FF2B5EF4-FFF2-40B4-BE49-F238E27FC236}">
                <a16:creationId xmlns:a16="http://schemas.microsoft.com/office/drawing/2014/main" id="{6E2AC916-6D7D-2541-8278-BB66F4B71EC2}"/>
              </a:ext>
            </a:extLst>
          </p:cNvPr>
          <p:cNvSpPr txBox="1"/>
          <p:nvPr/>
        </p:nvSpPr>
        <p:spPr>
          <a:xfrm>
            <a:off x="4557020" y="4795741"/>
            <a:ext cx="3054091" cy="1384995"/>
          </a:xfrm>
          <a:prstGeom prst="rect">
            <a:avLst/>
          </a:prstGeom>
          <a:noFill/>
        </p:spPr>
        <p:txBody>
          <a:bodyPr wrap="square">
            <a:spAutoFit/>
          </a:bodyPr>
          <a:lstStyle/>
          <a:p>
            <a:pPr marL="285750" lvl="0" indent="-285750">
              <a:buFont typeface="Arial" panose="020B0604020202020204" pitchFamily="34" charset="0"/>
              <a:buChar char="•"/>
            </a:pPr>
            <a:r>
              <a:rPr lang="en-US" sz="1050" b="0">
                <a:solidFill>
                  <a:schemeClr val="tx2"/>
                </a:solidFill>
                <a:latin typeface="Manrope" pitchFamily="2" charset="0"/>
                <a:cs typeface="Segoe UI" panose="020B0502040204020203" pitchFamily="34" charset="0"/>
              </a:rPr>
              <a:t>Chargeebee has steeper learning curve and requires more time to configure. Pricing starts at $599/month, and additional charge for ERP integration, invoice consolidation, manual discounts, report builder, contract terms and more than 3 currencies. Whereas SBS offers more cost effective and scalable pricing.</a:t>
            </a:r>
          </a:p>
        </p:txBody>
      </p:sp>
      <p:sp>
        <p:nvSpPr>
          <p:cNvPr id="23" name="Rounded Rectangle 155">
            <a:extLst>
              <a:ext uri="{FF2B5EF4-FFF2-40B4-BE49-F238E27FC236}">
                <a16:creationId xmlns:a16="http://schemas.microsoft.com/office/drawing/2014/main" id="{2AA9716B-267F-D6E8-9492-E394E66A11FE}"/>
              </a:ext>
              <a:ext uri="{C183D7F6-B498-43B3-948B-1728B52AA6E4}">
                <adec:decorative xmlns:adec="http://schemas.microsoft.com/office/drawing/2017/decorative" val="1"/>
              </a:ext>
            </a:extLst>
          </p:cNvPr>
          <p:cNvSpPr/>
          <p:nvPr/>
        </p:nvSpPr>
        <p:spPr bwMode="auto">
          <a:xfrm flipV="1">
            <a:off x="8176518" y="4319025"/>
            <a:ext cx="3619498" cy="2250456"/>
          </a:xfrm>
          <a:prstGeom prst="roundRect">
            <a:avLst>
              <a:gd name="adj" fmla="val 4737"/>
            </a:avLst>
          </a:prstGeom>
          <a:solidFill>
            <a:schemeClr val="bg1"/>
          </a:solidFill>
          <a:ln w="25400" cap="rnd" cmpd="sng" algn="ctr">
            <a:gradFill>
              <a:gsLst>
                <a:gs pos="100000">
                  <a:srgbClr val="6D8BED"/>
                </a:gs>
                <a:gs pos="0">
                  <a:srgbClr val="6AE6ED"/>
                </a:gs>
              </a:gsLst>
              <a:lin ang="2700000" scaled="0"/>
            </a:gradFill>
            <a:prstDash val="solid"/>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indent="-171450" defTabSz="913927" fontAlgn="base">
              <a:lnSpc>
                <a:spcPts val="1520"/>
              </a:lnSpc>
              <a:spcBef>
                <a:spcPct val="0"/>
              </a:spcBef>
              <a:spcAft>
                <a:spcPct val="0"/>
              </a:spcAft>
              <a:buFont typeface="Arial" panose="020B0604020202020204" pitchFamily="34" charset="0"/>
              <a:buChar char="•"/>
              <a:tabLst>
                <a:tab pos="5195888" algn="l"/>
              </a:tabLst>
            </a:pPr>
            <a:endParaRPr lang="en-US" sz="1100" kern="0">
              <a:solidFill>
                <a:schemeClr val="tx2"/>
              </a:solidFill>
              <a:latin typeface="Manrope SemiBold" pitchFamily="2" charset="0"/>
              <a:cs typeface="Segoe UI" pitchFamily="34" charset="0"/>
            </a:endParaRPr>
          </a:p>
        </p:txBody>
      </p:sp>
      <p:sp>
        <p:nvSpPr>
          <p:cNvPr id="24" name="TextBox 23">
            <a:extLst>
              <a:ext uri="{FF2B5EF4-FFF2-40B4-BE49-F238E27FC236}">
                <a16:creationId xmlns:a16="http://schemas.microsoft.com/office/drawing/2014/main" id="{916E60D9-E7F2-38D8-D01F-CB4FDF45138B}"/>
              </a:ext>
            </a:extLst>
          </p:cNvPr>
          <p:cNvSpPr txBox="1"/>
          <p:nvPr/>
        </p:nvSpPr>
        <p:spPr>
          <a:xfrm>
            <a:off x="8447287" y="4446672"/>
            <a:ext cx="2685516" cy="307777"/>
          </a:xfrm>
          <a:prstGeom prst="rect">
            <a:avLst/>
          </a:prstGeom>
          <a:noFill/>
        </p:spPr>
        <p:txBody>
          <a:bodyPr wrap="square">
            <a:spAutoFit/>
          </a:bodyPr>
          <a:lstStyle/>
          <a:p>
            <a:pPr defTabSz="932472" fontAlgn="base">
              <a:spcBef>
                <a:spcPct val="0"/>
              </a:spcBef>
              <a:spcAft>
                <a:spcPct val="0"/>
              </a:spcAft>
            </a:pPr>
            <a:r>
              <a:rPr lang="en-US" sz="1400" b="1">
                <a:solidFill>
                  <a:srgbClr val="1A3661"/>
                </a:solidFill>
                <a:latin typeface="Segoe UI"/>
                <a:cs typeface="Segoe UI"/>
              </a:rPr>
              <a:t>Advanced Solver Reporting</a:t>
            </a:r>
            <a:r>
              <a:rPr lang="en-US" sz="1400" b="1">
                <a:solidFill>
                  <a:srgbClr val="004778"/>
                </a:solidFill>
                <a:latin typeface="Manrope" pitchFamily="2" charset="0"/>
                <a:cs typeface="Segoe Sans Text" pitchFamily="2" charset="0"/>
              </a:rPr>
              <a:t>.</a:t>
            </a:r>
          </a:p>
        </p:txBody>
      </p:sp>
      <p:sp>
        <p:nvSpPr>
          <p:cNvPr id="25" name="TextBox 24">
            <a:extLst>
              <a:ext uri="{FF2B5EF4-FFF2-40B4-BE49-F238E27FC236}">
                <a16:creationId xmlns:a16="http://schemas.microsoft.com/office/drawing/2014/main" id="{1F98AA24-6449-706B-6F6B-3C645FBBEE6F}"/>
              </a:ext>
            </a:extLst>
          </p:cNvPr>
          <p:cNvSpPr txBox="1"/>
          <p:nvPr/>
        </p:nvSpPr>
        <p:spPr>
          <a:xfrm>
            <a:off x="8447287" y="4795741"/>
            <a:ext cx="3054091" cy="1061829"/>
          </a:xfrm>
          <a:prstGeom prst="rect">
            <a:avLst/>
          </a:prstGeom>
          <a:noFill/>
        </p:spPr>
        <p:txBody>
          <a:bodyPr wrap="square">
            <a:spAutoFit/>
          </a:bodyPr>
          <a:lstStyle/>
          <a:p>
            <a:pPr marL="285750" lvl="0" indent="-285750">
              <a:buFont typeface="Arial" panose="020B0604020202020204" pitchFamily="34" charset="0"/>
              <a:buChar char="•"/>
            </a:pPr>
            <a:r>
              <a:rPr lang="en-US" sz="1050" b="0">
                <a:solidFill>
                  <a:schemeClr val="tx2"/>
                </a:solidFill>
                <a:latin typeface="Manrope" pitchFamily="2" charset="0"/>
                <a:cs typeface="Segoe UI" panose="020B0502040204020203" pitchFamily="34" charset="0"/>
              </a:rPr>
              <a:t>Both solutions offer subscription analytics and reporting, but Binary Stream Advanced Reporting module allows detailed financial planning, deeper visibility into subscription revenue and AR performance.</a:t>
            </a:r>
          </a:p>
        </p:txBody>
      </p:sp>
      <p:sp>
        <p:nvSpPr>
          <p:cNvPr id="26" name="Rounded Rectangle 38">
            <a:extLst>
              <a:ext uri="{FF2B5EF4-FFF2-40B4-BE49-F238E27FC236}">
                <a16:creationId xmlns:a16="http://schemas.microsoft.com/office/drawing/2014/main" id="{D8DD3549-E536-EFA7-4C73-75A9BB85FCB3}"/>
              </a:ext>
              <a:ext uri="{C183D7F6-B498-43B3-948B-1728B52AA6E4}">
                <adec:decorative xmlns:adec="http://schemas.microsoft.com/office/drawing/2017/decorative" val="1"/>
              </a:ext>
            </a:extLst>
          </p:cNvPr>
          <p:cNvSpPr/>
          <p:nvPr/>
        </p:nvSpPr>
        <p:spPr bwMode="auto">
          <a:xfrm>
            <a:off x="485845" y="1240142"/>
            <a:ext cx="11240630" cy="1744299"/>
          </a:xfrm>
          <a:prstGeom prst="roundRect">
            <a:avLst>
              <a:gd name="adj" fmla="val 3641"/>
            </a:avLst>
          </a:prstGeom>
          <a:noFill/>
          <a:ln w="19050" cap="rnd">
            <a:gradFill flip="none" rotWithShape="1">
              <a:gsLst>
                <a:gs pos="0">
                  <a:srgbClr val="214792"/>
                </a:gs>
                <a:gs pos="100000">
                  <a:srgbClr val="6D8BED"/>
                </a:gs>
              </a:gsLst>
              <a:lin ang="18900000" scaled="1"/>
              <a:tileRect/>
            </a:gradFill>
            <a:headEnd type="arrow" w="lg" len="sm"/>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gradFill>
                <a:gsLst>
                  <a:gs pos="74138">
                    <a:srgbClr val="FFFFFF"/>
                  </a:gs>
                  <a:gs pos="55000">
                    <a:srgbClr val="FFFFFF"/>
                  </a:gs>
                </a:gsLst>
                <a:path path="circle">
                  <a:fillToRect l="100000" t="100000"/>
                </a:path>
              </a:gradFill>
              <a:effectLst/>
              <a:uLnTx/>
              <a:uFillTx/>
              <a:latin typeface="Segoe Sans Text Semibold" pitchFamily="2" charset="0"/>
              <a:ea typeface="+mn-ea"/>
              <a:cs typeface="Segoe Sans Text" pitchFamily="2" charset="0"/>
            </a:endParaRPr>
          </a:p>
        </p:txBody>
      </p:sp>
    </p:spTree>
    <p:extLst>
      <p:ext uri="{BB962C8B-B14F-4D97-AF65-F5344CB8AC3E}">
        <p14:creationId xmlns:p14="http://schemas.microsoft.com/office/powerpoint/2010/main" val="3799785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04D5F-FFF3-6AAD-734F-DC6D56DB0D4B}"/>
            </a:ext>
          </a:extLst>
        </p:cNvPr>
        <p:cNvGrpSpPr/>
        <p:nvPr/>
      </p:nvGrpSpPr>
      <p:grpSpPr>
        <a:xfrm>
          <a:off x="0" y="0"/>
          <a:ext cx="0" cy="0"/>
          <a:chOff x="0" y="0"/>
          <a:chExt cx="0" cy="0"/>
        </a:xfrm>
      </p:grpSpPr>
      <p:pic>
        <p:nvPicPr>
          <p:cNvPr id="3" name="Picture 2" descr="A person and person looking at a computer&#10;&#10;AI-generated content may be incorrect.">
            <a:extLst>
              <a:ext uri="{FF2B5EF4-FFF2-40B4-BE49-F238E27FC236}">
                <a16:creationId xmlns:a16="http://schemas.microsoft.com/office/drawing/2014/main" id="{11555647-884F-841C-40CA-4091768D9AFF}"/>
              </a:ext>
            </a:extLst>
          </p:cNvPr>
          <p:cNvPicPr>
            <a:picLocks noChangeAspect="1"/>
          </p:cNvPicPr>
          <p:nvPr/>
        </p:nvPicPr>
        <p:blipFill>
          <a:blip r:embed="rId2">
            <a:extLst>
              <a:ext uri="{28A0092B-C50C-407E-A947-70E740481C1C}">
                <a14:useLocalDpi xmlns:a14="http://schemas.microsoft.com/office/drawing/2010/main" val="0"/>
              </a:ext>
            </a:extLst>
          </a:blip>
          <a:srcRect l="16894" t="-1478"/>
          <a:stretch/>
        </p:blipFill>
        <p:spPr>
          <a:xfrm>
            <a:off x="-1" y="436880"/>
            <a:ext cx="6687563" cy="6128205"/>
          </a:xfrm>
          <a:prstGeom prst="rect">
            <a:avLst/>
          </a:prstGeom>
        </p:spPr>
      </p:pic>
      <p:sp>
        <p:nvSpPr>
          <p:cNvPr id="4" name="Title 4">
            <a:extLst>
              <a:ext uri="{FF2B5EF4-FFF2-40B4-BE49-F238E27FC236}">
                <a16:creationId xmlns:a16="http://schemas.microsoft.com/office/drawing/2014/main" id="{33C99175-61D8-6C77-3EC5-E773585FE594}"/>
              </a:ext>
            </a:extLst>
          </p:cNvPr>
          <p:cNvSpPr>
            <a:spLocks noGrp="1"/>
          </p:cNvSpPr>
          <p:nvPr>
            <p:ph type="ctrTitle"/>
          </p:nvPr>
        </p:nvSpPr>
        <p:spPr>
          <a:xfrm>
            <a:off x="6829098" y="2682240"/>
            <a:ext cx="4610273" cy="1574604"/>
          </a:xfrm>
          <a:gradFill>
            <a:gsLst>
              <a:gs pos="100000">
                <a:srgbClr val="E8EEFC">
                  <a:alpha val="20000"/>
                </a:srgbClr>
              </a:gs>
              <a:gs pos="0">
                <a:srgbClr val="E7F9FB">
                  <a:alpha val="20000"/>
                </a:srgbClr>
              </a:gs>
            </a:gsLst>
            <a:lin ang="2700000" scaled="0"/>
          </a:gradFill>
        </p:spPr>
        <p:txBody>
          <a:bodyPr>
            <a:noAutofit/>
          </a:bodyPr>
          <a:lstStyle/>
          <a:p>
            <a:pPr algn="l"/>
            <a:r>
              <a:rPr lang="en-US" sz="4800">
                <a:gradFill flip="none" rotWithShape="1">
                  <a:gsLst>
                    <a:gs pos="18000">
                      <a:srgbClr val="214792"/>
                    </a:gs>
                    <a:gs pos="100000">
                      <a:srgbClr val="6D8BED"/>
                    </a:gs>
                  </a:gsLst>
                  <a:lin ang="2700000" scaled="0"/>
                  <a:tileRect/>
                </a:gradFill>
              </a:rPr>
              <a:t>Binary SBS vs </a:t>
            </a:r>
            <a:r>
              <a:rPr lang="en-US" sz="4800" err="1">
                <a:gradFill flip="none" rotWithShape="1">
                  <a:gsLst>
                    <a:gs pos="18000">
                      <a:srgbClr val="214792"/>
                    </a:gs>
                    <a:gs pos="100000">
                      <a:srgbClr val="6D8BED"/>
                    </a:gs>
                  </a:gsLst>
                  <a:lin ang="2700000" scaled="0"/>
                  <a:tileRect/>
                </a:gradFill>
              </a:rPr>
              <a:t>Recurly</a:t>
            </a:r>
            <a:r>
              <a:rPr lang="en-US" sz="4800">
                <a:gradFill flip="none" rotWithShape="1">
                  <a:gsLst>
                    <a:gs pos="18000">
                      <a:srgbClr val="214792"/>
                    </a:gs>
                    <a:gs pos="100000">
                      <a:srgbClr val="6D8BED"/>
                    </a:gs>
                  </a:gsLst>
                  <a:lin ang="2700000" scaled="0"/>
                  <a:tileRect/>
                </a:gradFill>
              </a:rPr>
              <a:t>.</a:t>
            </a:r>
          </a:p>
        </p:txBody>
      </p:sp>
      <p:sp>
        <p:nvSpPr>
          <p:cNvPr id="5" name="Rectangle 4">
            <a:extLst>
              <a:ext uri="{FF2B5EF4-FFF2-40B4-BE49-F238E27FC236}">
                <a16:creationId xmlns:a16="http://schemas.microsoft.com/office/drawing/2014/main" id="{CB2DD4A9-24D0-7457-D464-41850A90E757}"/>
              </a:ext>
            </a:extLst>
          </p:cNvPr>
          <p:cNvSpPr/>
          <p:nvPr/>
        </p:nvSpPr>
        <p:spPr bwMode="auto">
          <a:xfrm>
            <a:off x="6961178" y="4409907"/>
            <a:ext cx="4844741" cy="2492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51028" fontAlgn="base">
              <a:lnSpc>
                <a:spcPct val="90000"/>
              </a:lnSpc>
              <a:spcBef>
                <a:spcPct val="0"/>
              </a:spcBef>
              <a:spcAft>
                <a:spcPts val="612"/>
              </a:spcAft>
              <a:defRPr/>
            </a:pPr>
            <a:r>
              <a:rPr lang="en-US" b="1">
                <a:solidFill>
                  <a:schemeClr val="accent1"/>
                </a:solidFill>
                <a:latin typeface="Manrope" pitchFamily="2" charset="0"/>
                <a:cs typeface="Segoe UI"/>
              </a:rPr>
              <a:t>Competitive Analysis.</a:t>
            </a:r>
          </a:p>
        </p:txBody>
      </p:sp>
    </p:spTree>
    <p:extLst>
      <p:ext uri="{BB962C8B-B14F-4D97-AF65-F5344CB8AC3E}">
        <p14:creationId xmlns:p14="http://schemas.microsoft.com/office/powerpoint/2010/main" val="258134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grpId="1" nodeType="withEffect">
                                  <p:stCondLst>
                                    <p:cond delay="100"/>
                                  </p:stCondLst>
                                  <p:childTnLst>
                                    <p:animMotion origin="layout" path="M -2.08333E-7 4.07407E-6 L -2.08333E-7 0.02615 " pathEditMode="relative" rAng="0" ptsTypes="AA">
                                      <p:cBhvr>
                                        <p:cTn id="9" dur="500" spd="-100000" fill="hold"/>
                                        <p:tgtEl>
                                          <p:spTgt spid="5"/>
                                        </p:tgtEl>
                                        <p:attrNameLst>
                                          <p:attrName>ppt_x</p:attrName>
                                          <p:attrName>ppt_y</p:attrName>
                                        </p:attrNameLst>
                                      </p:cBhvr>
                                      <p:rCtr x="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02A7F-CB3F-58C3-F38D-690980F7841D}"/>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1C6DBB3-E2B8-50D6-431B-401B5248749F}"/>
              </a:ext>
            </a:extLst>
          </p:cNvPr>
          <p:cNvCxnSpPr>
            <a:cxnSpLocks/>
          </p:cNvCxnSpPr>
          <p:nvPr/>
        </p:nvCxnSpPr>
        <p:spPr>
          <a:xfrm>
            <a:off x="6010894" y="3632682"/>
            <a:ext cx="0" cy="2629726"/>
          </a:xfrm>
          <a:prstGeom prst="line">
            <a:avLst/>
          </a:prstGeom>
          <a:noFill/>
          <a:ln w="25400" cap="rnd" cmpd="sng" algn="ctr">
            <a:gradFill>
              <a:gsLst>
                <a:gs pos="100000">
                  <a:srgbClr val="6D8BED"/>
                </a:gs>
                <a:gs pos="0">
                  <a:srgbClr val="214792"/>
                </a:gs>
              </a:gsLst>
              <a:lin ang="2700000" scaled="0"/>
            </a:gradFill>
            <a:prstDash val="sysDash"/>
            <a:headEnd type="none" w="med" len="med"/>
            <a:tailEnd type="arrow" w="lg" len="sm"/>
          </a:ln>
          <a:effectLst/>
        </p:spPr>
      </p:cxnSp>
      <p:sp>
        <p:nvSpPr>
          <p:cNvPr id="4" name="Rounded Rectangle 155">
            <a:extLst>
              <a:ext uri="{FF2B5EF4-FFF2-40B4-BE49-F238E27FC236}">
                <a16:creationId xmlns:a16="http://schemas.microsoft.com/office/drawing/2014/main" id="{EC7E4A8D-B8E6-F3A0-D653-0A6D6A8064B8}"/>
              </a:ext>
              <a:ext uri="{C183D7F6-B498-43B3-948B-1728B52AA6E4}">
                <adec:decorative xmlns:adec="http://schemas.microsoft.com/office/drawing/2017/decorative" val="1"/>
              </a:ext>
            </a:extLst>
          </p:cNvPr>
          <p:cNvSpPr/>
          <p:nvPr/>
        </p:nvSpPr>
        <p:spPr bwMode="auto">
          <a:xfrm flipV="1">
            <a:off x="2804160" y="3443619"/>
            <a:ext cx="6604000" cy="2818789"/>
          </a:xfrm>
          <a:prstGeom prst="roundRect">
            <a:avLst>
              <a:gd name="adj" fmla="val 4737"/>
            </a:avLst>
          </a:prstGeom>
          <a:noFill/>
          <a:ln w="25400" cap="rnd" cmpd="sng" algn="ctr">
            <a:gradFill>
              <a:gsLst>
                <a:gs pos="100000">
                  <a:srgbClr val="6D8BED"/>
                </a:gs>
                <a:gs pos="0">
                  <a:srgbClr val="214792"/>
                </a:gs>
              </a:gsLst>
              <a:lin ang="2700000" scaled="0"/>
            </a:gradFill>
            <a:prstDash val="sysDash"/>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marR="0" lvl="0" indent="-171450" defTabSz="913927" eaLnBrk="1" fontAlgn="base" latinLnBrk="0" hangingPunct="1">
              <a:lnSpc>
                <a:spcPts val="1520"/>
              </a:lnSpc>
              <a:spcBef>
                <a:spcPct val="0"/>
              </a:spcBef>
              <a:spcAft>
                <a:spcPct val="0"/>
              </a:spcAft>
              <a:buClrTx/>
              <a:buSzTx/>
              <a:buFont typeface="Arial" panose="020B0604020202020204" pitchFamily="34" charset="0"/>
              <a:buChar char="•"/>
              <a:tabLst>
                <a:tab pos="5195888" algn="l"/>
              </a:tabLst>
              <a:defRPr/>
            </a:pPr>
            <a:endParaRPr kumimoji="0" lang="en-US" sz="1100" i="0" u="none" strike="noStrike" kern="0" cap="none" spc="0" normalizeH="0" baseline="0" noProof="0">
              <a:ln>
                <a:noFill/>
              </a:ln>
              <a:solidFill>
                <a:schemeClr val="tx2"/>
              </a:solidFill>
              <a:effectLst/>
              <a:uLnTx/>
              <a:uFillTx/>
              <a:latin typeface="Manrope SemiBold" pitchFamily="2" charset="0"/>
              <a:cs typeface="Segoe UI" pitchFamily="34" charset="0"/>
            </a:endParaRPr>
          </a:p>
        </p:txBody>
      </p:sp>
      <p:sp>
        <p:nvSpPr>
          <p:cNvPr id="5" name="Rounded Rectangle 30">
            <a:extLst>
              <a:ext uri="{FF2B5EF4-FFF2-40B4-BE49-F238E27FC236}">
                <a16:creationId xmlns:a16="http://schemas.microsoft.com/office/drawing/2014/main" id="{027ACDD8-0BA3-E32D-FFCC-81C7EF8A0103}"/>
              </a:ext>
              <a:ext uri="{C183D7F6-B498-43B3-948B-1728B52AA6E4}">
                <adec:decorative xmlns:adec="http://schemas.microsoft.com/office/drawing/2017/decorative" val="1"/>
              </a:ext>
            </a:extLst>
          </p:cNvPr>
          <p:cNvSpPr/>
          <p:nvPr/>
        </p:nvSpPr>
        <p:spPr bwMode="auto">
          <a:xfrm flipV="1">
            <a:off x="2469792" y="3240092"/>
            <a:ext cx="7252415" cy="732816"/>
          </a:xfrm>
          <a:prstGeom prst="roundRect">
            <a:avLst>
              <a:gd name="adj" fmla="val 11654"/>
            </a:avLst>
          </a:prstGeom>
          <a:gradFill>
            <a:gsLst>
              <a:gs pos="100000">
                <a:srgbClr val="214792"/>
              </a:gs>
              <a:gs pos="0">
                <a:srgbClr val="6D8BED"/>
              </a:gs>
            </a:gsLst>
            <a:lin ang="2700000" scaled="0"/>
          </a:gra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anrope ExtraBold" pitchFamily="2" charset="0"/>
              <a:cs typeface="Segoe Sans Text" pitchFamily="2" charset="0"/>
            </a:endParaRPr>
          </a:p>
        </p:txBody>
      </p:sp>
      <p:sp>
        <p:nvSpPr>
          <p:cNvPr id="6" name="Rounded Rectangle 155">
            <a:extLst>
              <a:ext uri="{FF2B5EF4-FFF2-40B4-BE49-F238E27FC236}">
                <a16:creationId xmlns:a16="http://schemas.microsoft.com/office/drawing/2014/main" id="{F52BC6F9-199B-8ACC-0015-0D79FB7AC1B0}"/>
              </a:ext>
              <a:ext uri="{C183D7F6-B498-43B3-948B-1728B52AA6E4}">
                <adec:decorative xmlns:adec="http://schemas.microsoft.com/office/drawing/2017/decorative" val="1"/>
              </a:ext>
            </a:extLst>
          </p:cNvPr>
          <p:cNvSpPr/>
          <p:nvPr/>
        </p:nvSpPr>
        <p:spPr bwMode="auto">
          <a:xfrm flipV="1">
            <a:off x="395984" y="4319025"/>
            <a:ext cx="3619498" cy="2250456"/>
          </a:xfrm>
          <a:prstGeom prst="roundRect">
            <a:avLst>
              <a:gd name="adj" fmla="val 4737"/>
            </a:avLst>
          </a:prstGeom>
          <a:solidFill>
            <a:schemeClr val="bg1"/>
          </a:solidFill>
          <a:ln w="25400" cap="rnd" cmpd="sng" algn="ctr">
            <a:gradFill>
              <a:gsLst>
                <a:gs pos="100000">
                  <a:srgbClr val="6D8BED"/>
                </a:gs>
                <a:gs pos="0">
                  <a:srgbClr val="6AE6ED"/>
                </a:gs>
              </a:gsLst>
              <a:lin ang="2700000" scaled="0"/>
            </a:gradFill>
            <a:prstDash val="solid"/>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indent="-171450" defTabSz="913927" fontAlgn="base">
              <a:lnSpc>
                <a:spcPts val="1520"/>
              </a:lnSpc>
              <a:spcBef>
                <a:spcPct val="0"/>
              </a:spcBef>
              <a:spcAft>
                <a:spcPct val="0"/>
              </a:spcAft>
              <a:buFont typeface="Arial" panose="020B0604020202020204" pitchFamily="34" charset="0"/>
              <a:buChar char="•"/>
              <a:tabLst>
                <a:tab pos="5195888" algn="l"/>
              </a:tabLst>
            </a:pPr>
            <a:endParaRPr lang="en-US" sz="1100" kern="0">
              <a:solidFill>
                <a:schemeClr val="tx2"/>
              </a:solidFill>
              <a:latin typeface="Manrope SemiBold" pitchFamily="2" charset="0"/>
              <a:cs typeface="Segoe UI" pitchFamily="34" charset="0"/>
            </a:endParaRPr>
          </a:p>
        </p:txBody>
      </p:sp>
      <p:sp>
        <p:nvSpPr>
          <p:cNvPr id="7" name="Title 7">
            <a:extLst>
              <a:ext uri="{FF2B5EF4-FFF2-40B4-BE49-F238E27FC236}">
                <a16:creationId xmlns:a16="http://schemas.microsoft.com/office/drawing/2014/main" id="{D6327E3C-1A60-61F0-A806-47F13F1309E0}"/>
              </a:ext>
            </a:extLst>
          </p:cNvPr>
          <p:cNvSpPr txBox="1">
            <a:spLocks/>
          </p:cNvSpPr>
          <p:nvPr/>
        </p:nvSpPr>
        <p:spPr>
          <a:xfrm>
            <a:off x="3262681" y="3443621"/>
            <a:ext cx="5666636"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2000">
                <a:solidFill>
                  <a:schemeClr val="bg1"/>
                </a:solidFill>
                <a:latin typeface="Manrope SemiBold" pitchFamily="2" charset="0"/>
                <a:cs typeface="Segoe UI Semibold"/>
              </a:rPr>
              <a:t>How does Binary Stream Compete.</a:t>
            </a:r>
          </a:p>
        </p:txBody>
      </p:sp>
      <p:sp>
        <p:nvSpPr>
          <p:cNvPr id="8" name="TextBox 7">
            <a:extLst>
              <a:ext uri="{FF2B5EF4-FFF2-40B4-BE49-F238E27FC236}">
                <a16:creationId xmlns:a16="http://schemas.microsoft.com/office/drawing/2014/main" id="{BCBF20E0-BE82-FB92-E285-0C6D655DD707}"/>
              </a:ext>
            </a:extLst>
          </p:cNvPr>
          <p:cNvSpPr txBox="1"/>
          <p:nvPr/>
        </p:nvSpPr>
        <p:spPr>
          <a:xfrm>
            <a:off x="666753" y="4446672"/>
            <a:ext cx="2176805" cy="307777"/>
          </a:xfrm>
          <a:prstGeom prst="rect">
            <a:avLst/>
          </a:prstGeom>
          <a:noFill/>
        </p:spPr>
        <p:txBody>
          <a:bodyPr wrap="square">
            <a:spAutoFit/>
          </a:bodyPr>
          <a:lstStyle/>
          <a:p>
            <a:pPr defTabSz="932472" fontAlgn="base">
              <a:spcBef>
                <a:spcPct val="0"/>
              </a:spcBef>
              <a:spcAft>
                <a:spcPct val="0"/>
              </a:spcAft>
            </a:pPr>
            <a:r>
              <a:rPr lang="en-US" sz="1400" b="1">
                <a:solidFill>
                  <a:srgbClr val="1A3661"/>
                </a:solidFill>
                <a:latin typeface="Segoe UI"/>
                <a:cs typeface="Segoe UI"/>
              </a:rPr>
              <a:t>Microsoft Integration</a:t>
            </a:r>
            <a:r>
              <a:rPr lang="en-US" sz="1400" b="1">
                <a:solidFill>
                  <a:srgbClr val="004778"/>
                </a:solidFill>
                <a:latin typeface="Manrope" pitchFamily="2" charset="0"/>
                <a:cs typeface="Segoe Sans Text" pitchFamily="2" charset="0"/>
              </a:rPr>
              <a:t>.</a:t>
            </a:r>
          </a:p>
        </p:txBody>
      </p:sp>
      <p:sp>
        <p:nvSpPr>
          <p:cNvPr id="9" name="TextBox 8">
            <a:extLst>
              <a:ext uri="{FF2B5EF4-FFF2-40B4-BE49-F238E27FC236}">
                <a16:creationId xmlns:a16="http://schemas.microsoft.com/office/drawing/2014/main" id="{D7EBC74D-7DF7-05E0-8748-DEDD636AF5F5}"/>
              </a:ext>
            </a:extLst>
          </p:cNvPr>
          <p:cNvSpPr txBox="1"/>
          <p:nvPr/>
        </p:nvSpPr>
        <p:spPr>
          <a:xfrm>
            <a:off x="666753" y="4795741"/>
            <a:ext cx="3054091" cy="1384995"/>
          </a:xfrm>
          <a:prstGeom prst="rect">
            <a:avLst/>
          </a:prstGeom>
          <a:noFill/>
        </p:spPr>
        <p:txBody>
          <a:bodyPr wrap="square">
            <a:spAutoFit/>
          </a:bodyPr>
          <a:lstStyle/>
          <a:p>
            <a:pPr marL="285750" lvl="0" indent="-285750">
              <a:buFont typeface="Arial" panose="020B0604020202020204" pitchFamily="34" charset="0"/>
              <a:buChar char="•"/>
            </a:pPr>
            <a:r>
              <a:rPr lang="en-US" sz="1050" b="0">
                <a:solidFill>
                  <a:schemeClr val="tx2"/>
                </a:solidFill>
                <a:latin typeface="Manrope" pitchFamily="2" charset="0"/>
                <a:cs typeface="Segoe UI" panose="020B0502040204020203" pitchFamily="34" charset="0"/>
              </a:rPr>
              <a:t>Unlike </a:t>
            </a:r>
            <a:r>
              <a:rPr lang="en-US" sz="1050" b="0" err="1">
                <a:solidFill>
                  <a:schemeClr val="tx2"/>
                </a:solidFill>
                <a:latin typeface="Manrope" pitchFamily="2" charset="0"/>
                <a:cs typeface="Segoe UI" panose="020B0502040204020203" pitchFamily="34" charset="0"/>
              </a:rPr>
              <a:t>Recurly</a:t>
            </a:r>
            <a:r>
              <a:rPr lang="en-US" sz="1050" b="0">
                <a:solidFill>
                  <a:schemeClr val="tx2"/>
                </a:solidFill>
                <a:latin typeface="Manrope" pitchFamily="2" charset="0"/>
                <a:cs typeface="Segoe UI" panose="020B0502040204020203" pitchFamily="34" charset="0"/>
              </a:rPr>
              <a:t>, SBS is embedded within BC, allowing seamless end-to-end management of the entire order-to-cash process. With SBS, there is no need for system reconciliation, ensuring centralized data within Business Central, a consistent user interface, and reduced security and compliance risk </a:t>
            </a:r>
          </a:p>
        </p:txBody>
      </p:sp>
      <p:sp>
        <p:nvSpPr>
          <p:cNvPr id="10" name="Title 1">
            <a:extLst>
              <a:ext uri="{FF2B5EF4-FFF2-40B4-BE49-F238E27FC236}">
                <a16:creationId xmlns:a16="http://schemas.microsoft.com/office/drawing/2014/main" id="{3B99D0CF-5F3E-1C57-0778-FE9A9916F580}"/>
              </a:ext>
            </a:extLst>
          </p:cNvPr>
          <p:cNvSpPr txBox="1">
            <a:spLocks/>
          </p:cNvSpPr>
          <p:nvPr/>
        </p:nvSpPr>
        <p:spPr>
          <a:xfrm>
            <a:off x="586740" y="501058"/>
            <a:ext cx="12174220" cy="553998"/>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sz="3600" b="0">
                <a:solidFill>
                  <a:srgbClr val="214792"/>
                </a:solidFill>
                <a:latin typeface="Manrope ExtraBold" pitchFamily="2" charset="0"/>
                <a:cs typeface="Segoe UI Semibold" panose="020B0702040204020203" pitchFamily="34" charset="0"/>
              </a:rPr>
              <a:t>Competitive Analysis (</a:t>
            </a:r>
            <a:r>
              <a:rPr lang="en-US" sz="3600" b="0" err="1">
                <a:solidFill>
                  <a:srgbClr val="214792"/>
                </a:solidFill>
                <a:latin typeface="Manrope ExtraBold" pitchFamily="2" charset="0"/>
                <a:cs typeface="Segoe UI Semibold" panose="020B0702040204020203" pitchFamily="34" charset="0"/>
              </a:rPr>
              <a:t>Recurly</a:t>
            </a:r>
            <a:r>
              <a:rPr lang="en-US" sz="3600" b="0">
                <a:solidFill>
                  <a:srgbClr val="214792"/>
                </a:solidFill>
                <a:latin typeface="Manrope ExtraBold" pitchFamily="2" charset="0"/>
                <a:cs typeface="Segoe UI Semibold" panose="020B0702040204020203" pitchFamily="34" charset="0"/>
              </a:rPr>
              <a:t>).</a:t>
            </a:r>
          </a:p>
        </p:txBody>
      </p:sp>
      <p:sp>
        <p:nvSpPr>
          <p:cNvPr id="12" name="TextBox 11">
            <a:extLst>
              <a:ext uri="{FF2B5EF4-FFF2-40B4-BE49-F238E27FC236}">
                <a16:creationId xmlns:a16="http://schemas.microsoft.com/office/drawing/2014/main" id="{5FAE42FA-330E-C72F-A2C2-0B64FEC0E2FA}"/>
              </a:ext>
            </a:extLst>
          </p:cNvPr>
          <p:cNvSpPr txBox="1"/>
          <p:nvPr/>
        </p:nvSpPr>
        <p:spPr>
          <a:xfrm>
            <a:off x="586740" y="1313302"/>
            <a:ext cx="11044919" cy="338554"/>
          </a:xfrm>
          <a:prstGeom prst="rect">
            <a:avLst/>
          </a:prstGeom>
          <a:noFill/>
        </p:spPr>
        <p:txBody>
          <a:bodyPr wrap="square">
            <a:spAutoFit/>
          </a:bodyPr>
          <a:lstStyle/>
          <a:p>
            <a:pPr lvl="0" defTabSz="932472" fontAlgn="base">
              <a:spcBef>
                <a:spcPct val="0"/>
              </a:spcBef>
              <a:spcAft>
                <a:spcPts val="900"/>
              </a:spcAft>
              <a:defRPr/>
            </a:pPr>
            <a:r>
              <a:rPr lang="en-US" sz="1600" b="1" u="sng">
                <a:solidFill>
                  <a:schemeClr val="accent1"/>
                </a:solidFill>
                <a:latin typeface="Manrope" pitchFamily="2" charset="0"/>
                <a:cs typeface="Segoe UI" panose="020B0502040204020203" pitchFamily="34" charset="0"/>
              </a:rPr>
              <a:t>Top 3 Advantages of </a:t>
            </a:r>
            <a:r>
              <a:rPr lang="en-US" sz="1600" b="1" u="sng" err="1">
                <a:solidFill>
                  <a:schemeClr val="accent1"/>
                </a:solidFill>
                <a:latin typeface="Manrope" pitchFamily="2" charset="0"/>
                <a:cs typeface="Segoe UI" panose="020B0502040204020203" pitchFamily="34" charset="0"/>
              </a:rPr>
              <a:t>Recurly</a:t>
            </a:r>
            <a:r>
              <a:rPr lang="en-US" sz="1600" b="1" u="sng">
                <a:solidFill>
                  <a:schemeClr val="accent1"/>
                </a:solidFill>
                <a:latin typeface="Manrope" pitchFamily="2" charset="0"/>
                <a:cs typeface="Segoe UI" panose="020B0502040204020203" pitchFamily="34" charset="0"/>
              </a:rPr>
              <a:t>.</a:t>
            </a:r>
          </a:p>
        </p:txBody>
      </p:sp>
      <p:sp>
        <p:nvSpPr>
          <p:cNvPr id="15" name="TextBox 14">
            <a:extLst>
              <a:ext uri="{FF2B5EF4-FFF2-40B4-BE49-F238E27FC236}">
                <a16:creationId xmlns:a16="http://schemas.microsoft.com/office/drawing/2014/main" id="{4C2F44DB-B823-C833-C347-30C53FFE9066}"/>
              </a:ext>
            </a:extLst>
          </p:cNvPr>
          <p:cNvSpPr txBox="1"/>
          <p:nvPr/>
        </p:nvSpPr>
        <p:spPr>
          <a:xfrm>
            <a:off x="586741" y="1738867"/>
            <a:ext cx="9573260" cy="877163"/>
          </a:xfrm>
          <a:prstGeom prst="rect">
            <a:avLst/>
          </a:prstGeom>
          <a:noFill/>
        </p:spPr>
        <p:txBody>
          <a:bodyPr wrap="square">
            <a:spAutoFit/>
          </a:bodyPr>
          <a:lstStyle/>
          <a:p>
            <a:pPr marL="171450" lvl="0" indent="-171450" defTabSz="932472" fontAlgn="base">
              <a:spcBef>
                <a:spcPct val="0"/>
              </a:spcBef>
              <a:spcAft>
                <a:spcPts val="900"/>
              </a:spcAft>
              <a:buFont typeface="Arial" panose="020B0604020202020204" pitchFamily="34" charset="0"/>
              <a:buChar char="•"/>
              <a:defRPr/>
            </a:pPr>
            <a:r>
              <a:rPr lang="en-US" sz="1200">
                <a:solidFill>
                  <a:srgbClr val="1A3660"/>
                </a:solidFill>
                <a:latin typeface="Manrope" pitchFamily="2" charset="0"/>
                <a:cs typeface="Segoe UI" panose="020B0502040204020203" pitchFamily="34" charset="0"/>
              </a:rPr>
              <a:t>Recurring billing system for managing different billing frequencies, pricing models, and coupons and free trials.</a:t>
            </a:r>
          </a:p>
          <a:p>
            <a:pPr marL="171450" lvl="0" indent="-171450" defTabSz="932472" fontAlgn="base">
              <a:spcBef>
                <a:spcPct val="0"/>
              </a:spcBef>
              <a:spcAft>
                <a:spcPts val="900"/>
              </a:spcAft>
              <a:buFont typeface="Arial" panose="020B0604020202020204" pitchFamily="34" charset="0"/>
              <a:buChar char="•"/>
              <a:defRPr/>
            </a:pPr>
            <a:r>
              <a:rPr lang="en-US" sz="1200">
                <a:solidFill>
                  <a:srgbClr val="1A3660"/>
                </a:solidFill>
                <a:latin typeface="Manrope" pitchFamily="2" charset="0"/>
                <a:cs typeface="Segoe UI" panose="020B0502040204020203" pitchFamily="34" charset="0"/>
              </a:rPr>
              <a:t>Wide variety of payment gateways (Stripe, Braintree, PayPal, credit &amp; debit cards, digital wallets).</a:t>
            </a:r>
          </a:p>
          <a:p>
            <a:pPr marL="171450" lvl="0" indent="-171450" defTabSz="932472" fontAlgn="base">
              <a:spcBef>
                <a:spcPct val="0"/>
              </a:spcBef>
              <a:spcAft>
                <a:spcPts val="900"/>
              </a:spcAft>
              <a:buFont typeface="Arial" panose="020B0604020202020204" pitchFamily="34" charset="0"/>
              <a:buChar char="•"/>
              <a:defRPr/>
            </a:pPr>
            <a:r>
              <a:rPr lang="en-US" sz="1200">
                <a:solidFill>
                  <a:srgbClr val="1A3660"/>
                </a:solidFill>
                <a:latin typeface="Manrope" pitchFamily="2" charset="0"/>
                <a:cs typeface="Segoe UI" panose="020B0502040204020203" pitchFamily="34" charset="0"/>
              </a:rPr>
              <a:t>Integrations with Salesforce, QuickBooks, Xero, HubSpot and more, suitable for companies with complex tech stack.</a:t>
            </a:r>
          </a:p>
        </p:txBody>
      </p:sp>
      <p:sp>
        <p:nvSpPr>
          <p:cNvPr id="20" name="Rounded Rectangle 155">
            <a:extLst>
              <a:ext uri="{FF2B5EF4-FFF2-40B4-BE49-F238E27FC236}">
                <a16:creationId xmlns:a16="http://schemas.microsoft.com/office/drawing/2014/main" id="{0AEB9393-7621-5772-C4FE-CD6D098DAF3A}"/>
              </a:ext>
              <a:ext uri="{C183D7F6-B498-43B3-948B-1728B52AA6E4}">
                <adec:decorative xmlns:adec="http://schemas.microsoft.com/office/drawing/2017/decorative" val="1"/>
              </a:ext>
            </a:extLst>
          </p:cNvPr>
          <p:cNvSpPr/>
          <p:nvPr/>
        </p:nvSpPr>
        <p:spPr bwMode="auto">
          <a:xfrm flipV="1">
            <a:off x="4286251" y="4319025"/>
            <a:ext cx="3619498" cy="2250456"/>
          </a:xfrm>
          <a:prstGeom prst="roundRect">
            <a:avLst>
              <a:gd name="adj" fmla="val 4737"/>
            </a:avLst>
          </a:prstGeom>
          <a:solidFill>
            <a:schemeClr val="bg1"/>
          </a:solidFill>
          <a:ln w="25400" cap="rnd" cmpd="sng" algn="ctr">
            <a:gradFill>
              <a:gsLst>
                <a:gs pos="100000">
                  <a:srgbClr val="6D8BED"/>
                </a:gs>
                <a:gs pos="0">
                  <a:srgbClr val="6AE6ED"/>
                </a:gs>
              </a:gsLst>
              <a:lin ang="2700000" scaled="0"/>
            </a:gradFill>
            <a:prstDash val="solid"/>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indent="-171450" defTabSz="913927" fontAlgn="base">
              <a:lnSpc>
                <a:spcPts val="1520"/>
              </a:lnSpc>
              <a:spcBef>
                <a:spcPct val="0"/>
              </a:spcBef>
              <a:spcAft>
                <a:spcPct val="0"/>
              </a:spcAft>
              <a:buFont typeface="Arial" panose="020B0604020202020204" pitchFamily="34" charset="0"/>
              <a:buChar char="•"/>
              <a:tabLst>
                <a:tab pos="5195888" algn="l"/>
              </a:tabLst>
            </a:pPr>
            <a:endParaRPr lang="en-US" sz="1100" kern="0">
              <a:solidFill>
                <a:schemeClr val="tx2"/>
              </a:solidFill>
              <a:latin typeface="Manrope SemiBold" pitchFamily="2" charset="0"/>
              <a:cs typeface="Segoe UI" pitchFamily="34" charset="0"/>
            </a:endParaRPr>
          </a:p>
        </p:txBody>
      </p:sp>
      <p:sp>
        <p:nvSpPr>
          <p:cNvPr id="21" name="TextBox 20">
            <a:extLst>
              <a:ext uri="{FF2B5EF4-FFF2-40B4-BE49-F238E27FC236}">
                <a16:creationId xmlns:a16="http://schemas.microsoft.com/office/drawing/2014/main" id="{A5E1A9EE-3501-2D3A-7E3D-D42482B69E96}"/>
              </a:ext>
            </a:extLst>
          </p:cNvPr>
          <p:cNvSpPr txBox="1"/>
          <p:nvPr/>
        </p:nvSpPr>
        <p:spPr>
          <a:xfrm>
            <a:off x="4557020" y="4446672"/>
            <a:ext cx="2718343" cy="307777"/>
          </a:xfrm>
          <a:prstGeom prst="rect">
            <a:avLst/>
          </a:prstGeom>
          <a:noFill/>
        </p:spPr>
        <p:txBody>
          <a:bodyPr wrap="square">
            <a:spAutoFit/>
          </a:bodyPr>
          <a:lstStyle/>
          <a:p>
            <a:pPr defTabSz="932472" fontAlgn="base">
              <a:spcBef>
                <a:spcPct val="0"/>
              </a:spcBef>
              <a:spcAft>
                <a:spcPct val="0"/>
              </a:spcAft>
            </a:pPr>
            <a:r>
              <a:rPr lang="en-US" sz="1400" b="1">
                <a:solidFill>
                  <a:srgbClr val="1A3661"/>
                </a:solidFill>
                <a:latin typeface="Segoe UI"/>
                <a:cs typeface="Segoe UI"/>
              </a:rPr>
              <a:t>Scalable &amp; Cost Effective</a:t>
            </a:r>
            <a:r>
              <a:rPr lang="en-US" sz="1400" b="1">
                <a:solidFill>
                  <a:srgbClr val="004778"/>
                </a:solidFill>
                <a:latin typeface="Manrope" pitchFamily="2" charset="0"/>
                <a:cs typeface="Segoe Sans Text" pitchFamily="2" charset="0"/>
              </a:rPr>
              <a:t>.</a:t>
            </a:r>
          </a:p>
        </p:txBody>
      </p:sp>
      <p:sp>
        <p:nvSpPr>
          <p:cNvPr id="22" name="TextBox 21">
            <a:extLst>
              <a:ext uri="{FF2B5EF4-FFF2-40B4-BE49-F238E27FC236}">
                <a16:creationId xmlns:a16="http://schemas.microsoft.com/office/drawing/2014/main" id="{167C4D33-89D3-AB27-8661-878877ADC19C}"/>
              </a:ext>
            </a:extLst>
          </p:cNvPr>
          <p:cNvSpPr txBox="1"/>
          <p:nvPr/>
        </p:nvSpPr>
        <p:spPr>
          <a:xfrm>
            <a:off x="4557020" y="4795741"/>
            <a:ext cx="3054091" cy="900246"/>
          </a:xfrm>
          <a:prstGeom prst="rect">
            <a:avLst/>
          </a:prstGeom>
          <a:noFill/>
        </p:spPr>
        <p:txBody>
          <a:bodyPr wrap="square">
            <a:spAutoFit/>
          </a:bodyPr>
          <a:lstStyle/>
          <a:p>
            <a:pPr marL="285750" lvl="0" indent="-285750">
              <a:buFont typeface="Arial" panose="020B0604020202020204" pitchFamily="34" charset="0"/>
              <a:buChar char="•"/>
            </a:pPr>
            <a:r>
              <a:rPr lang="en-US" sz="1050" b="0">
                <a:solidFill>
                  <a:schemeClr val="tx2"/>
                </a:solidFill>
                <a:latin typeface="Manrope" pitchFamily="2" charset="0"/>
                <a:cs typeface="Segoe UI" panose="020B0502040204020203" pitchFamily="34" charset="0"/>
              </a:rPr>
              <a:t>Lower total cost of ownership as </a:t>
            </a:r>
            <a:r>
              <a:rPr lang="en-US" sz="1050" b="0" err="1">
                <a:solidFill>
                  <a:schemeClr val="tx2"/>
                </a:solidFill>
                <a:latin typeface="Manrope" pitchFamily="2" charset="0"/>
                <a:cs typeface="Segoe UI" panose="020B0502040204020203" pitchFamily="34" charset="0"/>
              </a:rPr>
              <a:t>Recurly</a:t>
            </a:r>
            <a:r>
              <a:rPr lang="en-US" sz="1050" b="0">
                <a:solidFill>
                  <a:schemeClr val="tx2"/>
                </a:solidFill>
                <a:latin typeface="Manrope" pitchFamily="2" charset="0"/>
                <a:cs typeface="Segoe UI" panose="020B0502040204020203" pitchFamily="34" charset="0"/>
              </a:rPr>
              <a:t> starts at $290 and charges more for language support, ACH, account activity import/export, customer fields, invoice receipt and intelligent retry.</a:t>
            </a:r>
          </a:p>
        </p:txBody>
      </p:sp>
      <p:sp>
        <p:nvSpPr>
          <p:cNvPr id="23" name="Rounded Rectangle 155">
            <a:extLst>
              <a:ext uri="{FF2B5EF4-FFF2-40B4-BE49-F238E27FC236}">
                <a16:creationId xmlns:a16="http://schemas.microsoft.com/office/drawing/2014/main" id="{13DCA022-23A9-9074-4008-01E0CA9E8230}"/>
              </a:ext>
              <a:ext uri="{C183D7F6-B498-43B3-948B-1728B52AA6E4}">
                <adec:decorative xmlns:adec="http://schemas.microsoft.com/office/drawing/2017/decorative" val="1"/>
              </a:ext>
            </a:extLst>
          </p:cNvPr>
          <p:cNvSpPr/>
          <p:nvPr/>
        </p:nvSpPr>
        <p:spPr bwMode="auto">
          <a:xfrm flipV="1">
            <a:off x="8176518" y="4319025"/>
            <a:ext cx="3619498" cy="2250456"/>
          </a:xfrm>
          <a:prstGeom prst="roundRect">
            <a:avLst>
              <a:gd name="adj" fmla="val 4737"/>
            </a:avLst>
          </a:prstGeom>
          <a:solidFill>
            <a:schemeClr val="bg1"/>
          </a:solidFill>
          <a:ln w="25400" cap="rnd" cmpd="sng" algn="ctr">
            <a:gradFill>
              <a:gsLst>
                <a:gs pos="100000">
                  <a:srgbClr val="6D8BED"/>
                </a:gs>
                <a:gs pos="0">
                  <a:srgbClr val="6AE6ED"/>
                </a:gs>
              </a:gsLst>
              <a:lin ang="2700000" scaled="0"/>
            </a:gradFill>
            <a:prstDash val="solid"/>
            <a:headEnd type="none" w="med" len="med"/>
            <a:tailEnd type="arrow" w="lg" len="sm"/>
          </a:ln>
          <a:effectLst/>
        </p:spPr>
        <p:txBody>
          <a:bodyPr rot="0" spcFirstLastPara="0" vertOverflow="overflow" horzOverflow="overflow" vert="horz" wrap="square" lIns="91440" tIns="143407" rIns="179259" bIns="143407" numCol="1" spcCol="0" rtlCol="0" fromWordArt="0" anchor="ctr" anchorCtr="0" forceAA="0" compatLnSpc="1">
            <a:prstTxWarp prst="textNoShape">
              <a:avLst/>
            </a:prstTxWarp>
            <a:noAutofit/>
          </a:bodyPr>
          <a:lstStyle/>
          <a:p>
            <a:pPr marL="171450" indent="-171450" defTabSz="913927" fontAlgn="base">
              <a:lnSpc>
                <a:spcPts val="1520"/>
              </a:lnSpc>
              <a:spcBef>
                <a:spcPct val="0"/>
              </a:spcBef>
              <a:spcAft>
                <a:spcPct val="0"/>
              </a:spcAft>
              <a:buFont typeface="Arial" panose="020B0604020202020204" pitchFamily="34" charset="0"/>
              <a:buChar char="•"/>
              <a:tabLst>
                <a:tab pos="5195888" algn="l"/>
              </a:tabLst>
            </a:pPr>
            <a:endParaRPr lang="en-US" sz="1100" kern="0">
              <a:solidFill>
                <a:schemeClr val="tx2"/>
              </a:solidFill>
              <a:latin typeface="Manrope SemiBold" pitchFamily="2" charset="0"/>
              <a:cs typeface="Segoe UI" pitchFamily="34" charset="0"/>
            </a:endParaRPr>
          </a:p>
        </p:txBody>
      </p:sp>
      <p:sp>
        <p:nvSpPr>
          <p:cNvPr id="24" name="TextBox 23">
            <a:extLst>
              <a:ext uri="{FF2B5EF4-FFF2-40B4-BE49-F238E27FC236}">
                <a16:creationId xmlns:a16="http://schemas.microsoft.com/office/drawing/2014/main" id="{1FC7C819-DE68-C13E-D8C2-7A6775A7AA8F}"/>
              </a:ext>
            </a:extLst>
          </p:cNvPr>
          <p:cNvSpPr txBox="1"/>
          <p:nvPr/>
        </p:nvSpPr>
        <p:spPr>
          <a:xfrm>
            <a:off x="8447287" y="4446672"/>
            <a:ext cx="2685516" cy="307777"/>
          </a:xfrm>
          <a:prstGeom prst="rect">
            <a:avLst/>
          </a:prstGeom>
          <a:noFill/>
        </p:spPr>
        <p:txBody>
          <a:bodyPr wrap="square">
            <a:spAutoFit/>
          </a:bodyPr>
          <a:lstStyle/>
          <a:p>
            <a:pPr defTabSz="932472" fontAlgn="base">
              <a:spcBef>
                <a:spcPct val="0"/>
              </a:spcBef>
              <a:spcAft>
                <a:spcPct val="0"/>
              </a:spcAft>
            </a:pPr>
            <a:r>
              <a:rPr lang="en-US" sz="1400" b="1">
                <a:solidFill>
                  <a:srgbClr val="1A3661"/>
                </a:solidFill>
                <a:latin typeface="Segoe UI"/>
                <a:cs typeface="Segoe UI"/>
              </a:rPr>
              <a:t>End-to-end solution</a:t>
            </a:r>
            <a:r>
              <a:rPr lang="en-US" sz="1400" b="1">
                <a:solidFill>
                  <a:srgbClr val="004778"/>
                </a:solidFill>
                <a:latin typeface="Manrope" pitchFamily="2" charset="0"/>
                <a:cs typeface="Segoe Sans Text" pitchFamily="2" charset="0"/>
              </a:rPr>
              <a:t>.</a:t>
            </a:r>
          </a:p>
        </p:txBody>
      </p:sp>
      <p:sp>
        <p:nvSpPr>
          <p:cNvPr id="25" name="TextBox 24">
            <a:extLst>
              <a:ext uri="{FF2B5EF4-FFF2-40B4-BE49-F238E27FC236}">
                <a16:creationId xmlns:a16="http://schemas.microsoft.com/office/drawing/2014/main" id="{87928AE4-E61A-5827-72FC-8F8FBCCD83C0}"/>
              </a:ext>
            </a:extLst>
          </p:cNvPr>
          <p:cNvSpPr txBox="1"/>
          <p:nvPr/>
        </p:nvSpPr>
        <p:spPr>
          <a:xfrm>
            <a:off x="8447287" y="4795741"/>
            <a:ext cx="3054091" cy="900246"/>
          </a:xfrm>
          <a:prstGeom prst="rect">
            <a:avLst/>
          </a:prstGeom>
          <a:noFill/>
        </p:spPr>
        <p:txBody>
          <a:bodyPr wrap="square">
            <a:spAutoFit/>
          </a:bodyPr>
          <a:lstStyle/>
          <a:p>
            <a:pPr marL="285750" lvl="0" indent="-285750">
              <a:buFont typeface="Arial" panose="020B0604020202020204" pitchFamily="34" charset="0"/>
              <a:buChar char="•"/>
            </a:pPr>
            <a:r>
              <a:rPr lang="en-US" sz="1050" b="0">
                <a:solidFill>
                  <a:schemeClr val="tx2"/>
                </a:solidFill>
                <a:latin typeface="Manrope" pitchFamily="2" charset="0"/>
                <a:cs typeface="Segoe UI" panose="020B0502040204020203" pitchFamily="34" charset="0"/>
              </a:rPr>
              <a:t>More extensive solution than </a:t>
            </a:r>
            <a:r>
              <a:rPr lang="en-US" sz="1050" b="0" err="1">
                <a:solidFill>
                  <a:schemeClr val="tx2"/>
                </a:solidFill>
                <a:latin typeface="Manrope" pitchFamily="2" charset="0"/>
                <a:cs typeface="Segoe UI" panose="020B0502040204020203" pitchFamily="34" charset="0"/>
              </a:rPr>
              <a:t>Recurly</a:t>
            </a:r>
            <a:r>
              <a:rPr lang="en-US" sz="1050" b="0">
                <a:solidFill>
                  <a:schemeClr val="tx2"/>
                </a:solidFill>
                <a:latin typeface="Manrope" pitchFamily="2" charset="0"/>
                <a:cs typeface="Segoe UI" panose="020B0502040204020203" pitchFamily="34" charset="0"/>
              </a:rPr>
              <a:t>, covering subscription billing, AR &amp; Collections management, and Advanced Reporting module for financial planning &amp; analysis.</a:t>
            </a:r>
          </a:p>
        </p:txBody>
      </p:sp>
      <p:sp>
        <p:nvSpPr>
          <p:cNvPr id="26" name="Rounded Rectangle 38">
            <a:extLst>
              <a:ext uri="{FF2B5EF4-FFF2-40B4-BE49-F238E27FC236}">
                <a16:creationId xmlns:a16="http://schemas.microsoft.com/office/drawing/2014/main" id="{178E2978-C9F2-2FDF-8125-99F6A993079A}"/>
              </a:ext>
              <a:ext uri="{C183D7F6-B498-43B3-948B-1728B52AA6E4}">
                <adec:decorative xmlns:adec="http://schemas.microsoft.com/office/drawing/2017/decorative" val="1"/>
              </a:ext>
            </a:extLst>
          </p:cNvPr>
          <p:cNvSpPr/>
          <p:nvPr/>
        </p:nvSpPr>
        <p:spPr bwMode="auto">
          <a:xfrm>
            <a:off x="485845" y="1240142"/>
            <a:ext cx="11240630" cy="1744299"/>
          </a:xfrm>
          <a:prstGeom prst="roundRect">
            <a:avLst>
              <a:gd name="adj" fmla="val 3641"/>
            </a:avLst>
          </a:prstGeom>
          <a:noFill/>
          <a:ln w="19050" cap="rnd">
            <a:gradFill flip="none" rotWithShape="1">
              <a:gsLst>
                <a:gs pos="0">
                  <a:srgbClr val="214792"/>
                </a:gs>
                <a:gs pos="100000">
                  <a:srgbClr val="6D8BED"/>
                </a:gs>
              </a:gsLst>
              <a:lin ang="18900000" scaled="1"/>
              <a:tileRect/>
            </a:gradFill>
            <a:headEnd type="arrow" w="lg" len="sm"/>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gradFill>
                <a:gsLst>
                  <a:gs pos="74138">
                    <a:srgbClr val="FFFFFF"/>
                  </a:gs>
                  <a:gs pos="55000">
                    <a:srgbClr val="FFFFFF"/>
                  </a:gs>
                </a:gsLst>
                <a:path path="circle">
                  <a:fillToRect l="100000" t="100000"/>
                </a:path>
              </a:gradFill>
              <a:effectLst/>
              <a:uLnTx/>
              <a:uFillTx/>
              <a:latin typeface="Segoe Sans Text Semibold" pitchFamily="2" charset="0"/>
              <a:ea typeface="+mn-ea"/>
              <a:cs typeface="Segoe Sans Text" pitchFamily="2" charset="0"/>
            </a:endParaRPr>
          </a:p>
        </p:txBody>
      </p:sp>
    </p:spTree>
    <p:extLst>
      <p:ext uri="{BB962C8B-B14F-4D97-AF65-F5344CB8AC3E}">
        <p14:creationId xmlns:p14="http://schemas.microsoft.com/office/powerpoint/2010/main" val="3888938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DF9"/>
        </a:solidFill>
        <a:effectLst/>
      </p:bgPr>
    </p:bg>
    <p:spTree>
      <p:nvGrpSpPr>
        <p:cNvPr id="1" name="">
          <a:extLst>
            <a:ext uri="{FF2B5EF4-FFF2-40B4-BE49-F238E27FC236}">
              <a16:creationId xmlns:a16="http://schemas.microsoft.com/office/drawing/2014/main" id="{87B1CBB7-842E-E5C7-1A9B-1F41887837B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D7D045E-B564-F201-B98D-39604494B3DF}"/>
              </a:ext>
              <a:ext uri="{C183D7F6-B498-43B3-948B-1728B52AA6E4}">
                <adec:decorative xmlns:adec="http://schemas.microsoft.com/office/drawing/2017/decorative" val="1"/>
              </a:ext>
            </a:extLst>
          </p:cNvPr>
          <p:cNvSpPr/>
          <p:nvPr/>
        </p:nvSpPr>
        <p:spPr>
          <a:xfrm>
            <a:off x="4829021" y="0"/>
            <a:ext cx="7416000" cy="6878283"/>
          </a:xfrm>
          <a:prstGeom prst="rect">
            <a:avLst/>
          </a:prstGeom>
          <a:gradFill flip="none" rotWithShape="1">
            <a:gsLst>
              <a:gs pos="72000">
                <a:srgbClr val="6D8BED"/>
              </a:gs>
              <a:gs pos="0">
                <a:srgbClr val="FFFFFF">
                  <a:alpha val="0"/>
                </a:srgbClr>
              </a:gs>
              <a:gs pos="100000">
                <a:srgbClr val="21479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Text" pitchFamily="2" charset="0"/>
              <a:ea typeface="+mn-ea"/>
              <a:cs typeface="+mn-cs"/>
            </a:endParaRPr>
          </a:p>
        </p:txBody>
      </p:sp>
      <p:pic>
        <p:nvPicPr>
          <p:cNvPr id="2" name="Picture 1" descr="Business people in a meeting room pointing at a projection screen">
            <a:extLst>
              <a:ext uri="{FF2B5EF4-FFF2-40B4-BE49-F238E27FC236}">
                <a16:creationId xmlns:a16="http://schemas.microsoft.com/office/drawing/2014/main" id="{A5338085-82F6-40C2-4FC7-FE8559585779}"/>
              </a:ext>
            </a:extLst>
          </p:cNvPr>
          <p:cNvPicPr>
            <a:picLocks noChangeAspect="1"/>
          </p:cNvPicPr>
          <p:nvPr/>
        </p:nvPicPr>
        <p:blipFill>
          <a:blip r:embed="rId3">
            <a:extLst>
              <a:ext uri="{28A0092B-C50C-407E-A947-70E740481C1C}">
                <a14:useLocalDpi xmlns:a14="http://schemas.microsoft.com/office/drawing/2010/main" val="0"/>
              </a:ext>
            </a:extLst>
          </a:blip>
          <a:srcRect l="10893" r="10893"/>
          <a:stretch/>
        </p:blipFill>
        <p:spPr>
          <a:xfrm>
            <a:off x="5753100" y="1034828"/>
            <a:ext cx="5864470" cy="4997454"/>
          </a:xfrm>
          <a:prstGeom prst="roundRect">
            <a:avLst>
              <a:gd name="adj" fmla="val 12210"/>
            </a:avLst>
          </a:prstGeom>
        </p:spPr>
      </p:pic>
      <p:grpSp>
        <p:nvGrpSpPr>
          <p:cNvPr id="3" name="Group 2" descr="Icon of a clock with an arrow pointing counterclockwise">
            <a:extLst>
              <a:ext uri="{FF2B5EF4-FFF2-40B4-BE49-F238E27FC236}">
                <a16:creationId xmlns:a16="http://schemas.microsoft.com/office/drawing/2014/main" id="{1BDDA5CD-B196-96F8-1E1D-9E246D24108E}"/>
              </a:ext>
            </a:extLst>
          </p:cNvPr>
          <p:cNvGrpSpPr/>
          <p:nvPr/>
        </p:nvGrpSpPr>
        <p:grpSpPr>
          <a:xfrm>
            <a:off x="5187209" y="3641592"/>
            <a:ext cx="958377" cy="958377"/>
            <a:chOff x="4491884" y="3641592"/>
            <a:chExt cx="958377" cy="958377"/>
          </a:xfrm>
          <a:solidFill>
            <a:srgbClr val="6D8BED"/>
          </a:solidFill>
        </p:grpSpPr>
        <p:sp>
          <p:nvSpPr>
            <p:cNvPr id="18" name="Oval 17">
              <a:extLst>
                <a:ext uri="{FF2B5EF4-FFF2-40B4-BE49-F238E27FC236}">
                  <a16:creationId xmlns:a16="http://schemas.microsoft.com/office/drawing/2014/main" id="{AAE822ED-3103-E6C2-5534-E4A97880C579}"/>
                </a:ext>
                <a:ext uri="{C183D7F6-B498-43B3-948B-1728B52AA6E4}">
                  <adec:decorative xmlns:adec="http://schemas.microsoft.com/office/drawing/2017/decorative" val="1"/>
                </a:ext>
              </a:extLst>
            </p:cNvPr>
            <p:cNvSpPr/>
            <p:nvPr/>
          </p:nvSpPr>
          <p:spPr bwMode="auto">
            <a:xfrm>
              <a:off x="4491884" y="3641592"/>
              <a:ext cx="958377" cy="958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780" tIns="144780" rIns="144780" bIns="144780" rtlCol="0" anchor="t" anchorCtr="0"/>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FFFF00"/>
                </a:solidFill>
                <a:effectLst/>
                <a:uLnTx/>
                <a:uFillTx/>
                <a:latin typeface="Segoe Sans Text" pitchFamily="2" charset="0"/>
                <a:ea typeface="+mn-ea"/>
                <a:cs typeface="Segoe Sans Text" pitchFamily="2" charset="0"/>
              </a:endParaRPr>
            </a:p>
          </p:txBody>
        </p:sp>
        <p:sp>
          <p:nvSpPr>
            <p:cNvPr id="19" name="clock_2" descr="Icon of a clock with an arrow pointing counterclockwise" title="Icon of a clock with an arrow pointing counterclockwise">
              <a:extLst>
                <a:ext uri="{FF2B5EF4-FFF2-40B4-BE49-F238E27FC236}">
                  <a16:creationId xmlns:a16="http://schemas.microsoft.com/office/drawing/2014/main" id="{614AEB54-28BA-6C57-23AF-3532DAF6592B}"/>
                </a:ext>
              </a:extLst>
            </p:cNvPr>
            <p:cNvSpPr>
              <a:spLocks noChangeAspect="1" noEditPoints="1"/>
            </p:cNvSpPr>
            <p:nvPr/>
          </p:nvSpPr>
          <p:spPr bwMode="auto">
            <a:xfrm>
              <a:off x="4776000" y="3937900"/>
              <a:ext cx="390144" cy="365760"/>
            </a:xfrm>
            <a:custGeom>
              <a:avLst/>
              <a:gdLst>
                <a:gd name="T0" fmla="*/ 43 w 354"/>
                <a:gd name="T1" fmla="*/ 245 h 332"/>
                <a:gd name="T2" fmla="*/ 22 w 354"/>
                <a:gd name="T3" fmla="*/ 166 h 332"/>
                <a:gd name="T4" fmla="*/ 188 w 354"/>
                <a:gd name="T5" fmla="*/ 0 h 332"/>
                <a:gd name="T6" fmla="*/ 354 w 354"/>
                <a:gd name="T7" fmla="*/ 166 h 332"/>
                <a:gd name="T8" fmla="*/ 188 w 354"/>
                <a:gd name="T9" fmla="*/ 332 h 332"/>
                <a:gd name="T10" fmla="*/ 110 w 354"/>
                <a:gd name="T11" fmla="*/ 313 h 332"/>
                <a:gd name="T12" fmla="*/ 0 w 354"/>
                <a:gd name="T13" fmla="*/ 234 h 332"/>
                <a:gd name="T14" fmla="*/ 43 w 354"/>
                <a:gd name="T15" fmla="*/ 245 h 332"/>
                <a:gd name="T16" fmla="*/ 55 w 354"/>
                <a:gd name="T17" fmla="*/ 202 h 332"/>
                <a:gd name="T18" fmla="*/ 184 w 354"/>
                <a:gd name="T19" fmla="*/ 36 h 332"/>
                <a:gd name="T20" fmla="*/ 184 w 354"/>
                <a:gd name="T21" fmla="*/ 169 h 332"/>
                <a:gd name="T22" fmla="*/ 272 w 354"/>
                <a:gd name="T23" fmla="*/ 24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4" h="332">
                  <a:moveTo>
                    <a:pt x="43" y="245"/>
                  </a:moveTo>
                  <a:cubicBezTo>
                    <a:pt x="30" y="222"/>
                    <a:pt x="22" y="195"/>
                    <a:pt x="22" y="166"/>
                  </a:cubicBezTo>
                  <a:cubicBezTo>
                    <a:pt x="22" y="75"/>
                    <a:pt x="97" y="0"/>
                    <a:pt x="188" y="0"/>
                  </a:cubicBezTo>
                  <a:cubicBezTo>
                    <a:pt x="280" y="0"/>
                    <a:pt x="354" y="75"/>
                    <a:pt x="354" y="166"/>
                  </a:cubicBezTo>
                  <a:cubicBezTo>
                    <a:pt x="354" y="258"/>
                    <a:pt x="280" y="332"/>
                    <a:pt x="188" y="332"/>
                  </a:cubicBezTo>
                  <a:cubicBezTo>
                    <a:pt x="160" y="332"/>
                    <a:pt x="134" y="325"/>
                    <a:pt x="110" y="313"/>
                  </a:cubicBezTo>
                  <a:moveTo>
                    <a:pt x="0" y="234"/>
                  </a:moveTo>
                  <a:cubicBezTo>
                    <a:pt x="43" y="245"/>
                    <a:pt x="43" y="245"/>
                    <a:pt x="43" y="245"/>
                  </a:cubicBezTo>
                  <a:cubicBezTo>
                    <a:pt x="55" y="202"/>
                    <a:pt x="55" y="202"/>
                    <a:pt x="55" y="202"/>
                  </a:cubicBezTo>
                  <a:moveTo>
                    <a:pt x="184" y="36"/>
                  </a:moveTo>
                  <a:cubicBezTo>
                    <a:pt x="184" y="169"/>
                    <a:pt x="184" y="169"/>
                    <a:pt x="184" y="169"/>
                  </a:cubicBezTo>
                  <a:cubicBezTo>
                    <a:pt x="272" y="242"/>
                    <a:pt x="272" y="242"/>
                    <a:pt x="272" y="242"/>
                  </a:cubicBezTo>
                </a:path>
              </a:pathLst>
            </a:custGeom>
            <a:grpFill/>
            <a:ln w="15875"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Sans Text" pitchFamily="2" charset="0"/>
                <a:ea typeface="+mn-ea"/>
                <a:cs typeface="+mn-cs"/>
              </a:endParaRPr>
            </a:p>
          </p:txBody>
        </p:sp>
      </p:grpSp>
      <p:sp>
        <p:nvSpPr>
          <p:cNvPr id="7" name="Content Placeholder 3">
            <a:extLst>
              <a:ext uri="{FF2B5EF4-FFF2-40B4-BE49-F238E27FC236}">
                <a16:creationId xmlns:a16="http://schemas.microsoft.com/office/drawing/2014/main" id="{AF1777B2-2005-89D2-1DF9-D7EF741B5C37}"/>
              </a:ext>
            </a:extLst>
          </p:cNvPr>
          <p:cNvSpPr txBox="1">
            <a:spLocks/>
          </p:cNvSpPr>
          <p:nvPr/>
        </p:nvSpPr>
        <p:spPr>
          <a:xfrm>
            <a:off x="573313" y="2816225"/>
            <a:ext cx="3630387" cy="22129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600">
                <a:solidFill>
                  <a:schemeClr val="tx1"/>
                </a:solidFill>
                <a:latin typeface="Manrope" pitchFamily="2" charset="0"/>
              </a:rPr>
              <a:t>We need to streamline and automate our customer billing processes to enhance efficiency and accuracy. Our contracts include usage-based billing, annual price adjustments, and milestone billing.</a:t>
            </a:r>
          </a:p>
        </p:txBody>
      </p:sp>
      <p:sp>
        <p:nvSpPr>
          <p:cNvPr id="20" name="Oval 19">
            <a:extLst>
              <a:ext uri="{FF2B5EF4-FFF2-40B4-BE49-F238E27FC236}">
                <a16:creationId xmlns:a16="http://schemas.microsoft.com/office/drawing/2014/main" id="{7E8A5B86-FF1D-A8D6-687F-94467E45C343}"/>
              </a:ext>
              <a:ext uri="{C183D7F6-B498-43B3-948B-1728B52AA6E4}">
                <adec:decorative xmlns:adec="http://schemas.microsoft.com/office/drawing/2017/decorative" val="1"/>
              </a:ext>
            </a:extLst>
          </p:cNvPr>
          <p:cNvSpPr/>
          <p:nvPr/>
        </p:nvSpPr>
        <p:spPr bwMode="auto">
          <a:xfrm>
            <a:off x="9330769" y="537848"/>
            <a:ext cx="958377" cy="958377"/>
          </a:xfrm>
          <a:prstGeom prst="ellipse">
            <a:avLst/>
          </a:prstGeom>
          <a:solidFill>
            <a:srgbClr val="6D8BED"/>
          </a:solidFill>
          <a:ln>
            <a:noFill/>
          </a:ln>
        </p:spPr>
        <p:style>
          <a:lnRef idx="2">
            <a:schemeClr val="accent1">
              <a:shade val="50000"/>
            </a:schemeClr>
          </a:lnRef>
          <a:fillRef idx="1">
            <a:schemeClr val="accent1"/>
          </a:fillRef>
          <a:effectRef idx="0">
            <a:schemeClr val="accent1"/>
          </a:effectRef>
          <a:fontRef idx="minor">
            <a:schemeClr val="lt1"/>
          </a:fontRef>
        </p:style>
        <p:txBody>
          <a:bodyPr lIns="144780" tIns="144780" rIns="144780" bIns="144780" rtlCol="0" anchor="t" anchorCtr="0"/>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solidFill>
                  <a:srgbClr val="FFC000"/>
                </a:solidFill>
              </a:ln>
              <a:noFill/>
              <a:effectLst/>
              <a:uLnTx/>
              <a:uFillTx/>
              <a:latin typeface="Segoe Sans Text" pitchFamily="2" charset="0"/>
              <a:ea typeface="+mn-ea"/>
              <a:cs typeface="Segoe Sans Text" pitchFamily="2" charset="0"/>
            </a:endParaRPr>
          </a:p>
        </p:txBody>
      </p:sp>
      <p:sp>
        <p:nvSpPr>
          <p:cNvPr id="21" name="people_11" descr="Icon of two people with a chat bubble" title="Icon of two people with a chat bubble">
            <a:extLst>
              <a:ext uri="{FF2B5EF4-FFF2-40B4-BE49-F238E27FC236}">
                <a16:creationId xmlns:a16="http://schemas.microsoft.com/office/drawing/2014/main" id="{9C3A2486-65E1-3C6E-6D19-B4D99FE4E229}"/>
              </a:ext>
            </a:extLst>
          </p:cNvPr>
          <p:cNvSpPr>
            <a:spLocks noChangeAspect="1" noEditPoints="1"/>
          </p:cNvSpPr>
          <p:nvPr/>
        </p:nvSpPr>
        <p:spPr bwMode="auto">
          <a:xfrm>
            <a:off x="9619520" y="834156"/>
            <a:ext cx="380874" cy="365760"/>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5875"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lumMod val="75000"/>
                  <a:lumOff val="25000"/>
                </a:schemeClr>
              </a:solidFill>
              <a:effectLst/>
              <a:uLnTx/>
              <a:uFillTx/>
              <a:latin typeface="Segoe Sans Text" pitchFamily="2" charset="0"/>
              <a:ea typeface="+mn-ea"/>
              <a:cs typeface="+mn-cs"/>
            </a:endParaRPr>
          </a:p>
        </p:txBody>
      </p:sp>
      <p:sp>
        <p:nvSpPr>
          <p:cNvPr id="8" name="Title 1">
            <a:extLst>
              <a:ext uri="{FF2B5EF4-FFF2-40B4-BE49-F238E27FC236}">
                <a16:creationId xmlns:a16="http://schemas.microsoft.com/office/drawing/2014/main" id="{2B644584-EE82-E019-7CBC-806676522D52}"/>
              </a:ext>
            </a:extLst>
          </p:cNvPr>
          <p:cNvSpPr txBox="1">
            <a:spLocks/>
          </p:cNvSpPr>
          <p:nvPr/>
        </p:nvSpPr>
        <p:spPr>
          <a:xfrm>
            <a:off x="448056" y="1676400"/>
            <a:ext cx="10515600"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a:solidFill>
                  <a:srgbClr val="214792"/>
                </a:solidFill>
              </a:rPr>
              <a:t>Business challenge.</a:t>
            </a:r>
          </a:p>
        </p:txBody>
      </p:sp>
    </p:spTree>
    <p:extLst>
      <p:ext uri="{BB962C8B-B14F-4D97-AF65-F5344CB8AC3E}">
        <p14:creationId xmlns:p14="http://schemas.microsoft.com/office/powerpoint/2010/main" val="18676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9C852-FE04-2987-E6C8-623E1FC8F2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88B450-AA89-924C-A211-0C18684C24E8}"/>
              </a:ext>
            </a:extLst>
          </p:cNvPr>
          <p:cNvSpPr>
            <a:spLocks noGrp="1"/>
          </p:cNvSpPr>
          <p:nvPr>
            <p:ph type="title"/>
          </p:nvPr>
        </p:nvSpPr>
        <p:spPr>
          <a:xfrm>
            <a:off x="481007" y="0"/>
            <a:ext cx="10515600" cy="1325563"/>
          </a:xfrm>
        </p:spPr>
        <p:txBody>
          <a:bodyPr>
            <a:normAutofit/>
          </a:bodyPr>
          <a:lstStyle/>
          <a:p>
            <a:r>
              <a:rPr lang="en-US" sz="4000">
                <a:solidFill>
                  <a:srgbClr val="214792"/>
                </a:solidFill>
                <a:latin typeface="Manrope ExtraBold" pitchFamily="2" charset="0"/>
                <a:cs typeface="+mj-cs"/>
              </a:rPr>
              <a:t>Contract Management. </a:t>
            </a:r>
            <a:endParaRPr lang="en-CA" sz="4000">
              <a:solidFill>
                <a:srgbClr val="214792"/>
              </a:solidFill>
              <a:latin typeface="Manrope ExtraBold" pitchFamily="2" charset="0"/>
              <a:cs typeface="+mj-cs"/>
            </a:endParaRPr>
          </a:p>
        </p:txBody>
      </p:sp>
      <p:pic>
        <p:nvPicPr>
          <p:cNvPr id="5" name="Content Placeholder 4">
            <a:extLst>
              <a:ext uri="{FF2B5EF4-FFF2-40B4-BE49-F238E27FC236}">
                <a16:creationId xmlns:a16="http://schemas.microsoft.com/office/drawing/2014/main" id="{546B0AC9-6C77-3E72-6E7F-7BADE77CD25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86791" y="1432777"/>
            <a:ext cx="10385669" cy="5076000"/>
          </a:xfrm>
          <a:ln>
            <a:solidFill>
              <a:srgbClr val="1A3661"/>
            </a:solidFill>
          </a:ln>
        </p:spPr>
      </p:pic>
    </p:spTree>
    <p:extLst>
      <p:ext uri="{BB962C8B-B14F-4D97-AF65-F5344CB8AC3E}">
        <p14:creationId xmlns:p14="http://schemas.microsoft.com/office/powerpoint/2010/main" val="3966001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DF9"/>
        </a:solidFill>
        <a:effectLst/>
      </p:bgPr>
    </p:bg>
    <p:spTree>
      <p:nvGrpSpPr>
        <p:cNvPr id="1" name="">
          <a:extLst>
            <a:ext uri="{FF2B5EF4-FFF2-40B4-BE49-F238E27FC236}">
              <a16:creationId xmlns:a16="http://schemas.microsoft.com/office/drawing/2014/main" id="{A787DAA2-4A06-B277-1316-051E1FD33D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1F62807-B993-B9D2-8048-8632968F21B6}"/>
              </a:ext>
              <a:ext uri="{C183D7F6-B498-43B3-948B-1728B52AA6E4}">
                <adec:decorative xmlns:adec="http://schemas.microsoft.com/office/drawing/2017/decorative" val="1"/>
              </a:ext>
            </a:extLst>
          </p:cNvPr>
          <p:cNvSpPr/>
          <p:nvPr/>
        </p:nvSpPr>
        <p:spPr>
          <a:xfrm>
            <a:off x="4829021" y="0"/>
            <a:ext cx="7416000" cy="6878283"/>
          </a:xfrm>
          <a:prstGeom prst="rect">
            <a:avLst/>
          </a:prstGeom>
          <a:gradFill flip="none" rotWithShape="1">
            <a:gsLst>
              <a:gs pos="72000">
                <a:srgbClr val="6D8BED"/>
              </a:gs>
              <a:gs pos="0">
                <a:srgbClr val="FFFFFF">
                  <a:alpha val="0"/>
                </a:srgbClr>
              </a:gs>
              <a:gs pos="100000">
                <a:srgbClr val="21479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Text" pitchFamily="2" charset="0"/>
              <a:ea typeface="+mn-ea"/>
              <a:cs typeface="+mn-cs"/>
            </a:endParaRPr>
          </a:p>
        </p:txBody>
      </p:sp>
      <p:pic>
        <p:nvPicPr>
          <p:cNvPr id="2" name="Picture 1" descr="Woman working on laptop">
            <a:extLst>
              <a:ext uri="{FF2B5EF4-FFF2-40B4-BE49-F238E27FC236}">
                <a16:creationId xmlns:a16="http://schemas.microsoft.com/office/drawing/2014/main" id="{7A956B57-DCA5-53E7-A8FC-72C04B7C78DC}"/>
              </a:ext>
            </a:extLst>
          </p:cNvPr>
          <p:cNvPicPr>
            <a:picLocks noChangeAspect="1"/>
          </p:cNvPicPr>
          <p:nvPr/>
        </p:nvPicPr>
        <p:blipFill>
          <a:blip r:embed="rId3">
            <a:extLst>
              <a:ext uri="{28A0092B-C50C-407E-A947-70E740481C1C}">
                <a14:useLocalDpi xmlns:a14="http://schemas.microsoft.com/office/drawing/2010/main" val="0"/>
              </a:ext>
            </a:extLst>
          </a:blip>
          <a:srcRect l="10884" r="10884"/>
          <a:stretch/>
        </p:blipFill>
        <p:spPr>
          <a:xfrm>
            <a:off x="5753100" y="1034828"/>
            <a:ext cx="5864470" cy="4997454"/>
          </a:xfrm>
          <a:prstGeom prst="roundRect">
            <a:avLst>
              <a:gd name="adj" fmla="val 12210"/>
            </a:avLst>
          </a:prstGeom>
        </p:spPr>
      </p:pic>
      <p:grpSp>
        <p:nvGrpSpPr>
          <p:cNvPr id="3" name="Group 2" descr="Icon of a clock with an arrow pointing counterclockwise">
            <a:extLst>
              <a:ext uri="{FF2B5EF4-FFF2-40B4-BE49-F238E27FC236}">
                <a16:creationId xmlns:a16="http://schemas.microsoft.com/office/drawing/2014/main" id="{05200038-15DF-9F31-97C9-DA915FEFB54F}"/>
              </a:ext>
            </a:extLst>
          </p:cNvPr>
          <p:cNvGrpSpPr/>
          <p:nvPr/>
        </p:nvGrpSpPr>
        <p:grpSpPr>
          <a:xfrm>
            <a:off x="5187209" y="3641592"/>
            <a:ext cx="958377" cy="958377"/>
            <a:chOff x="4491884" y="3641592"/>
            <a:chExt cx="958377" cy="958377"/>
          </a:xfrm>
          <a:solidFill>
            <a:srgbClr val="6D8BED"/>
          </a:solidFill>
        </p:grpSpPr>
        <p:sp>
          <p:nvSpPr>
            <p:cNvPr id="18" name="Oval 17">
              <a:extLst>
                <a:ext uri="{FF2B5EF4-FFF2-40B4-BE49-F238E27FC236}">
                  <a16:creationId xmlns:a16="http://schemas.microsoft.com/office/drawing/2014/main" id="{48D231D7-79B7-EFED-A54A-E7E00A9A11C0}"/>
                </a:ext>
                <a:ext uri="{C183D7F6-B498-43B3-948B-1728B52AA6E4}">
                  <adec:decorative xmlns:adec="http://schemas.microsoft.com/office/drawing/2017/decorative" val="1"/>
                </a:ext>
              </a:extLst>
            </p:cNvPr>
            <p:cNvSpPr/>
            <p:nvPr/>
          </p:nvSpPr>
          <p:spPr bwMode="auto">
            <a:xfrm>
              <a:off x="4491884" y="3641592"/>
              <a:ext cx="958377" cy="958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780" tIns="144780" rIns="144780" bIns="144780" rtlCol="0" anchor="t" anchorCtr="0"/>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FFFF00"/>
                </a:solidFill>
                <a:effectLst/>
                <a:uLnTx/>
                <a:uFillTx/>
                <a:latin typeface="Segoe Sans Text" pitchFamily="2" charset="0"/>
                <a:ea typeface="+mn-ea"/>
                <a:cs typeface="Segoe Sans Text" pitchFamily="2" charset="0"/>
              </a:endParaRPr>
            </a:p>
          </p:txBody>
        </p:sp>
        <p:sp>
          <p:nvSpPr>
            <p:cNvPr id="19" name="clock_2" descr="Icon of a clock with an arrow pointing counterclockwise" title="Icon of a clock with an arrow pointing counterclockwise">
              <a:extLst>
                <a:ext uri="{FF2B5EF4-FFF2-40B4-BE49-F238E27FC236}">
                  <a16:creationId xmlns:a16="http://schemas.microsoft.com/office/drawing/2014/main" id="{7B75D9AB-3B88-C2DD-D3D3-B0CF97F669EF}"/>
                </a:ext>
              </a:extLst>
            </p:cNvPr>
            <p:cNvSpPr>
              <a:spLocks noChangeAspect="1" noEditPoints="1"/>
            </p:cNvSpPr>
            <p:nvPr/>
          </p:nvSpPr>
          <p:spPr bwMode="auto">
            <a:xfrm>
              <a:off x="4776000" y="3937900"/>
              <a:ext cx="390144" cy="365760"/>
            </a:xfrm>
            <a:custGeom>
              <a:avLst/>
              <a:gdLst>
                <a:gd name="T0" fmla="*/ 43 w 354"/>
                <a:gd name="T1" fmla="*/ 245 h 332"/>
                <a:gd name="T2" fmla="*/ 22 w 354"/>
                <a:gd name="T3" fmla="*/ 166 h 332"/>
                <a:gd name="T4" fmla="*/ 188 w 354"/>
                <a:gd name="T5" fmla="*/ 0 h 332"/>
                <a:gd name="T6" fmla="*/ 354 w 354"/>
                <a:gd name="T7" fmla="*/ 166 h 332"/>
                <a:gd name="T8" fmla="*/ 188 w 354"/>
                <a:gd name="T9" fmla="*/ 332 h 332"/>
                <a:gd name="T10" fmla="*/ 110 w 354"/>
                <a:gd name="T11" fmla="*/ 313 h 332"/>
                <a:gd name="T12" fmla="*/ 0 w 354"/>
                <a:gd name="T13" fmla="*/ 234 h 332"/>
                <a:gd name="T14" fmla="*/ 43 w 354"/>
                <a:gd name="T15" fmla="*/ 245 h 332"/>
                <a:gd name="T16" fmla="*/ 55 w 354"/>
                <a:gd name="T17" fmla="*/ 202 h 332"/>
                <a:gd name="T18" fmla="*/ 184 w 354"/>
                <a:gd name="T19" fmla="*/ 36 h 332"/>
                <a:gd name="T20" fmla="*/ 184 w 354"/>
                <a:gd name="T21" fmla="*/ 169 h 332"/>
                <a:gd name="T22" fmla="*/ 272 w 354"/>
                <a:gd name="T23" fmla="*/ 24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4" h="332">
                  <a:moveTo>
                    <a:pt x="43" y="245"/>
                  </a:moveTo>
                  <a:cubicBezTo>
                    <a:pt x="30" y="222"/>
                    <a:pt x="22" y="195"/>
                    <a:pt x="22" y="166"/>
                  </a:cubicBezTo>
                  <a:cubicBezTo>
                    <a:pt x="22" y="75"/>
                    <a:pt x="97" y="0"/>
                    <a:pt x="188" y="0"/>
                  </a:cubicBezTo>
                  <a:cubicBezTo>
                    <a:pt x="280" y="0"/>
                    <a:pt x="354" y="75"/>
                    <a:pt x="354" y="166"/>
                  </a:cubicBezTo>
                  <a:cubicBezTo>
                    <a:pt x="354" y="258"/>
                    <a:pt x="280" y="332"/>
                    <a:pt x="188" y="332"/>
                  </a:cubicBezTo>
                  <a:cubicBezTo>
                    <a:pt x="160" y="332"/>
                    <a:pt x="134" y="325"/>
                    <a:pt x="110" y="313"/>
                  </a:cubicBezTo>
                  <a:moveTo>
                    <a:pt x="0" y="234"/>
                  </a:moveTo>
                  <a:cubicBezTo>
                    <a:pt x="43" y="245"/>
                    <a:pt x="43" y="245"/>
                    <a:pt x="43" y="245"/>
                  </a:cubicBezTo>
                  <a:cubicBezTo>
                    <a:pt x="55" y="202"/>
                    <a:pt x="55" y="202"/>
                    <a:pt x="55" y="202"/>
                  </a:cubicBezTo>
                  <a:moveTo>
                    <a:pt x="184" y="36"/>
                  </a:moveTo>
                  <a:cubicBezTo>
                    <a:pt x="184" y="169"/>
                    <a:pt x="184" y="169"/>
                    <a:pt x="184" y="169"/>
                  </a:cubicBezTo>
                  <a:cubicBezTo>
                    <a:pt x="272" y="242"/>
                    <a:pt x="272" y="242"/>
                    <a:pt x="272" y="242"/>
                  </a:cubicBezTo>
                </a:path>
              </a:pathLst>
            </a:custGeom>
            <a:grpFill/>
            <a:ln w="15875"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Sans Text" pitchFamily="2" charset="0"/>
                <a:ea typeface="+mn-ea"/>
                <a:cs typeface="+mn-cs"/>
              </a:endParaRPr>
            </a:p>
          </p:txBody>
        </p:sp>
      </p:grpSp>
      <p:sp>
        <p:nvSpPr>
          <p:cNvPr id="7" name="Content Placeholder 3">
            <a:extLst>
              <a:ext uri="{FF2B5EF4-FFF2-40B4-BE49-F238E27FC236}">
                <a16:creationId xmlns:a16="http://schemas.microsoft.com/office/drawing/2014/main" id="{E66135F0-9E9A-619B-AC06-D694CE3EB18C}"/>
              </a:ext>
            </a:extLst>
          </p:cNvPr>
          <p:cNvSpPr txBox="1">
            <a:spLocks/>
          </p:cNvSpPr>
          <p:nvPr/>
        </p:nvSpPr>
        <p:spPr>
          <a:xfrm>
            <a:off x="573313" y="2816225"/>
            <a:ext cx="3630387" cy="22129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600">
                <a:solidFill>
                  <a:schemeClr val="tx1"/>
                </a:solidFill>
                <a:latin typeface="Manrope" pitchFamily="2" charset="0"/>
              </a:rPr>
              <a:t>In addition to straight line recognition, we need to be able to recognize revenue based on 3 specific deliverable dates. Can SBS handle both scenarios?</a:t>
            </a:r>
          </a:p>
        </p:txBody>
      </p:sp>
      <p:sp>
        <p:nvSpPr>
          <p:cNvPr id="20" name="Oval 19">
            <a:extLst>
              <a:ext uri="{FF2B5EF4-FFF2-40B4-BE49-F238E27FC236}">
                <a16:creationId xmlns:a16="http://schemas.microsoft.com/office/drawing/2014/main" id="{BADA833B-6ABA-4685-BF9E-5777EFC8D24B}"/>
              </a:ext>
              <a:ext uri="{C183D7F6-B498-43B3-948B-1728B52AA6E4}">
                <adec:decorative xmlns:adec="http://schemas.microsoft.com/office/drawing/2017/decorative" val="1"/>
              </a:ext>
            </a:extLst>
          </p:cNvPr>
          <p:cNvSpPr/>
          <p:nvPr/>
        </p:nvSpPr>
        <p:spPr bwMode="auto">
          <a:xfrm>
            <a:off x="9330769" y="537848"/>
            <a:ext cx="958377" cy="958377"/>
          </a:xfrm>
          <a:prstGeom prst="ellipse">
            <a:avLst/>
          </a:prstGeom>
          <a:solidFill>
            <a:srgbClr val="6D8BED"/>
          </a:solidFill>
          <a:ln>
            <a:noFill/>
          </a:ln>
        </p:spPr>
        <p:style>
          <a:lnRef idx="2">
            <a:schemeClr val="accent1">
              <a:shade val="50000"/>
            </a:schemeClr>
          </a:lnRef>
          <a:fillRef idx="1">
            <a:schemeClr val="accent1"/>
          </a:fillRef>
          <a:effectRef idx="0">
            <a:schemeClr val="accent1"/>
          </a:effectRef>
          <a:fontRef idx="minor">
            <a:schemeClr val="lt1"/>
          </a:fontRef>
        </p:style>
        <p:txBody>
          <a:bodyPr lIns="144780" tIns="144780" rIns="144780" bIns="144780" rtlCol="0" anchor="t" anchorCtr="0"/>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solidFill>
                  <a:srgbClr val="FFC000"/>
                </a:solidFill>
              </a:ln>
              <a:noFill/>
              <a:effectLst/>
              <a:uLnTx/>
              <a:uFillTx/>
              <a:latin typeface="Segoe Sans Text" pitchFamily="2" charset="0"/>
              <a:ea typeface="+mn-ea"/>
              <a:cs typeface="Segoe Sans Text" pitchFamily="2" charset="0"/>
            </a:endParaRPr>
          </a:p>
        </p:txBody>
      </p:sp>
      <p:sp>
        <p:nvSpPr>
          <p:cNvPr id="21" name="people_11" descr="Icon of two people with a chat bubble" title="Icon of two people with a chat bubble">
            <a:extLst>
              <a:ext uri="{FF2B5EF4-FFF2-40B4-BE49-F238E27FC236}">
                <a16:creationId xmlns:a16="http://schemas.microsoft.com/office/drawing/2014/main" id="{6B152BA6-C487-EC64-50DA-16D0BD698314}"/>
              </a:ext>
            </a:extLst>
          </p:cNvPr>
          <p:cNvSpPr>
            <a:spLocks noChangeAspect="1" noEditPoints="1"/>
          </p:cNvSpPr>
          <p:nvPr/>
        </p:nvSpPr>
        <p:spPr bwMode="auto">
          <a:xfrm>
            <a:off x="9619520" y="834156"/>
            <a:ext cx="380874" cy="365760"/>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5875"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lumMod val="75000"/>
                  <a:lumOff val="25000"/>
                </a:schemeClr>
              </a:solidFill>
              <a:effectLst/>
              <a:uLnTx/>
              <a:uFillTx/>
              <a:latin typeface="Segoe Sans Text" pitchFamily="2" charset="0"/>
              <a:ea typeface="+mn-ea"/>
              <a:cs typeface="+mn-cs"/>
            </a:endParaRPr>
          </a:p>
        </p:txBody>
      </p:sp>
      <p:sp>
        <p:nvSpPr>
          <p:cNvPr id="8" name="Title 1">
            <a:extLst>
              <a:ext uri="{FF2B5EF4-FFF2-40B4-BE49-F238E27FC236}">
                <a16:creationId xmlns:a16="http://schemas.microsoft.com/office/drawing/2014/main" id="{E90931BB-9ECC-E7B7-D504-1B562FF94DC3}"/>
              </a:ext>
            </a:extLst>
          </p:cNvPr>
          <p:cNvSpPr txBox="1">
            <a:spLocks/>
          </p:cNvSpPr>
          <p:nvPr/>
        </p:nvSpPr>
        <p:spPr>
          <a:xfrm>
            <a:off x="448056" y="1676400"/>
            <a:ext cx="10515600"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a:solidFill>
                  <a:srgbClr val="214792"/>
                </a:solidFill>
              </a:rPr>
              <a:t>Business challenge.</a:t>
            </a:r>
          </a:p>
        </p:txBody>
      </p:sp>
    </p:spTree>
    <p:extLst>
      <p:ext uri="{BB962C8B-B14F-4D97-AF65-F5344CB8AC3E}">
        <p14:creationId xmlns:p14="http://schemas.microsoft.com/office/powerpoint/2010/main" val="155690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3608A-A4D4-FB3A-5BAE-A36812BCF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E92EF0-B077-FF1F-B2D3-342AD2CB0810}"/>
              </a:ext>
            </a:extLst>
          </p:cNvPr>
          <p:cNvSpPr>
            <a:spLocks noGrp="1"/>
          </p:cNvSpPr>
          <p:nvPr>
            <p:ph type="title"/>
          </p:nvPr>
        </p:nvSpPr>
        <p:spPr>
          <a:xfrm>
            <a:off x="404820" y="111125"/>
            <a:ext cx="10515600" cy="1325563"/>
          </a:xfrm>
        </p:spPr>
        <p:txBody>
          <a:bodyPr>
            <a:normAutofit/>
          </a:bodyPr>
          <a:lstStyle/>
          <a:p>
            <a:r>
              <a:rPr lang="en-US" sz="4000">
                <a:solidFill>
                  <a:srgbClr val="214792"/>
                </a:solidFill>
                <a:latin typeface="Manrope ExtraBold" pitchFamily="2" charset="0"/>
                <a:cs typeface="+mj-cs"/>
              </a:rPr>
              <a:t>Revenue Recognition.</a:t>
            </a:r>
            <a:endParaRPr lang="en-CA" sz="4000">
              <a:solidFill>
                <a:srgbClr val="214792"/>
              </a:solidFill>
              <a:latin typeface="Manrope ExtraBold" pitchFamily="2" charset="0"/>
              <a:cs typeface="+mj-cs"/>
            </a:endParaRPr>
          </a:p>
        </p:txBody>
      </p:sp>
      <p:pic>
        <p:nvPicPr>
          <p:cNvPr id="6" name="Picture 5">
            <a:extLst>
              <a:ext uri="{FF2B5EF4-FFF2-40B4-BE49-F238E27FC236}">
                <a16:creationId xmlns:a16="http://schemas.microsoft.com/office/drawing/2014/main" id="{0739931D-06A1-906B-D09A-4AB29E4766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58350" y="1383612"/>
            <a:ext cx="10846577" cy="4824000"/>
          </a:xfrm>
          <a:prstGeom prst="rect">
            <a:avLst/>
          </a:prstGeom>
          <a:ln>
            <a:solidFill>
              <a:srgbClr val="1A3661"/>
            </a:solidFill>
          </a:ln>
        </p:spPr>
      </p:pic>
      <p:pic>
        <p:nvPicPr>
          <p:cNvPr id="7" name="Picture 6">
            <a:extLst>
              <a:ext uri="{FF2B5EF4-FFF2-40B4-BE49-F238E27FC236}">
                <a16:creationId xmlns:a16="http://schemas.microsoft.com/office/drawing/2014/main" id="{FC0DCF9D-BC65-67A4-F8E7-0F49206E05B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6762460" y="1707200"/>
            <a:ext cx="5301829" cy="2124000"/>
          </a:xfrm>
          <a:prstGeom prst="rect">
            <a:avLst/>
          </a:prstGeom>
          <a:ln>
            <a:solidFill>
              <a:srgbClr val="1A3661"/>
            </a:solidFill>
          </a:ln>
        </p:spPr>
      </p:pic>
    </p:spTree>
    <p:extLst>
      <p:ext uri="{BB962C8B-B14F-4D97-AF65-F5344CB8AC3E}">
        <p14:creationId xmlns:p14="http://schemas.microsoft.com/office/powerpoint/2010/main" val="4223875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DF9"/>
        </a:solidFill>
        <a:effectLst/>
      </p:bgPr>
    </p:bg>
    <p:spTree>
      <p:nvGrpSpPr>
        <p:cNvPr id="1" name="">
          <a:extLst>
            <a:ext uri="{FF2B5EF4-FFF2-40B4-BE49-F238E27FC236}">
              <a16:creationId xmlns:a16="http://schemas.microsoft.com/office/drawing/2014/main" id="{5A459BBF-BF7F-2F7A-5180-6197837A518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2CF685E-9D2F-8ED0-368A-1882E9CB5112}"/>
              </a:ext>
              <a:ext uri="{C183D7F6-B498-43B3-948B-1728B52AA6E4}">
                <adec:decorative xmlns:adec="http://schemas.microsoft.com/office/drawing/2017/decorative" val="1"/>
              </a:ext>
            </a:extLst>
          </p:cNvPr>
          <p:cNvSpPr/>
          <p:nvPr/>
        </p:nvSpPr>
        <p:spPr>
          <a:xfrm>
            <a:off x="4829021" y="0"/>
            <a:ext cx="7416000" cy="6878283"/>
          </a:xfrm>
          <a:prstGeom prst="rect">
            <a:avLst/>
          </a:prstGeom>
          <a:gradFill flip="none" rotWithShape="1">
            <a:gsLst>
              <a:gs pos="72000">
                <a:srgbClr val="6D8BED"/>
              </a:gs>
              <a:gs pos="0">
                <a:srgbClr val="FFFFFF">
                  <a:alpha val="0"/>
                </a:srgbClr>
              </a:gs>
              <a:gs pos="100000">
                <a:srgbClr val="21479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Text" pitchFamily="2" charset="0"/>
              <a:ea typeface="+mn-ea"/>
              <a:cs typeface="+mn-cs"/>
            </a:endParaRPr>
          </a:p>
        </p:txBody>
      </p:sp>
      <p:pic>
        <p:nvPicPr>
          <p:cNvPr id="2" name="Picture 1" descr="People at meeting">
            <a:extLst>
              <a:ext uri="{FF2B5EF4-FFF2-40B4-BE49-F238E27FC236}">
                <a16:creationId xmlns:a16="http://schemas.microsoft.com/office/drawing/2014/main" id="{50CD9A7E-381E-8C9E-4D07-129E8A242135}"/>
              </a:ext>
            </a:extLst>
          </p:cNvPr>
          <p:cNvPicPr>
            <a:picLocks noChangeAspect="1"/>
          </p:cNvPicPr>
          <p:nvPr/>
        </p:nvPicPr>
        <p:blipFill>
          <a:blip r:embed="rId3">
            <a:extLst>
              <a:ext uri="{28A0092B-C50C-407E-A947-70E740481C1C}">
                <a14:useLocalDpi xmlns:a14="http://schemas.microsoft.com/office/drawing/2010/main" val="0"/>
              </a:ext>
            </a:extLst>
          </a:blip>
          <a:srcRect l="10841" r="10841"/>
          <a:stretch/>
        </p:blipFill>
        <p:spPr>
          <a:xfrm>
            <a:off x="5753100" y="1034828"/>
            <a:ext cx="5864470" cy="4997454"/>
          </a:xfrm>
          <a:prstGeom prst="roundRect">
            <a:avLst>
              <a:gd name="adj" fmla="val 12210"/>
            </a:avLst>
          </a:prstGeom>
        </p:spPr>
      </p:pic>
      <p:grpSp>
        <p:nvGrpSpPr>
          <p:cNvPr id="3" name="Group 2" descr="Icon of a clock with an arrow pointing counterclockwise">
            <a:extLst>
              <a:ext uri="{FF2B5EF4-FFF2-40B4-BE49-F238E27FC236}">
                <a16:creationId xmlns:a16="http://schemas.microsoft.com/office/drawing/2014/main" id="{5C110D77-1217-A88F-AAF2-97588566BFF3}"/>
              </a:ext>
            </a:extLst>
          </p:cNvPr>
          <p:cNvGrpSpPr/>
          <p:nvPr/>
        </p:nvGrpSpPr>
        <p:grpSpPr>
          <a:xfrm>
            <a:off x="5187209" y="3641592"/>
            <a:ext cx="958377" cy="958377"/>
            <a:chOff x="4491884" y="3641592"/>
            <a:chExt cx="958377" cy="958377"/>
          </a:xfrm>
          <a:solidFill>
            <a:srgbClr val="6D8BED"/>
          </a:solidFill>
        </p:grpSpPr>
        <p:sp>
          <p:nvSpPr>
            <p:cNvPr id="18" name="Oval 17">
              <a:extLst>
                <a:ext uri="{FF2B5EF4-FFF2-40B4-BE49-F238E27FC236}">
                  <a16:creationId xmlns:a16="http://schemas.microsoft.com/office/drawing/2014/main" id="{567B1DB5-3470-926A-E466-D8E243164F8A}"/>
                </a:ext>
                <a:ext uri="{C183D7F6-B498-43B3-948B-1728B52AA6E4}">
                  <adec:decorative xmlns:adec="http://schemas.microsoft.com/office/drawing/2017/decorative" val="1"/>
                </a:ext>
              </a:extLst>
            </p:cNvPr>
            <p:cNvSpPr/>
            <p:nvPr/>
          </p:nvSpPr>
          <p:spPr bwMode="auto">
            <a:xfrm>
              <a:off x="4491884" y="3641592"/>
              <a:ext cx="958377" cy="958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780" tIns="144780" rIns="144780" bIns="144780" rtlCol="0" anchor="t" anchorCtr="0"/>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FFFF00"/>
                </a:solidFill>
                <a:effectLst/>
                <a:uLnTx/>
                <a:uFillTx/>
                <a:latin typeface="Segoe Sans Text" pitchFamily="2" charset="0"/>
                <a:ea typeface="+mn-ea"/>
                <a:cs typeface="Segoe Sans Text" pitchFamily="2" charset="0"/>
              </a:endParaRPr>
            </a:p>
          </p:txBody>
        </p:sp>
        <p:sp>
          <p:nvSpPr>
            <p:cNvPr id="19" name="clock_2" descr="Icon of a clock with an arrow pointing counterclockwise" title="Icon of a clock with an arrow pointing counterclockwise">
              <a:extLst>
                <a:ext uri="{FF2B5EF4-FFF2-40B4-BE49-F238E27FC236}">
                  <a16:creationId xmlns:a16="http://schemas.microsoft.com/office/drawing/2014/main" id="{84877B76-98BD-9D9D-A7DC-5027E27597EE}"/>
                </a:ext>
              </a:extLst>
            </p:cNvPr>
            <p:cNvSpPr>
              <a:spLocks noChangeAspect="1" noEditPoints="1"/>
            </p:cNvSpPr>
            <p:nvPr/>
          </p:nvSpPr>
          <p:spPr bwMode="auto">
            <a:xfrm>
              <a:off x="4776000" y="3937900"/>
              <a:ext cx="390144" cy="365760"/>
            </a:xfrm>
            <a:custGeom>
              <a:avLst/>
              <a:gdLst>
                <a:gd name="T0" fmla="*/ 43 w 354"/>
                <a:gd name="T1" fmla="*/ 245 h 332"/>
                <a:gd name="T2" fmla="*/ 22 w 354"/>
                <a:gd name="T3" fmla="*/ 166 h 332"/>
                <a:gd name="T4" fmla="*/ 188 w 354"/>
                <a:gd name="T5" fmla="*/ 0 h 332"/>
                <a:gd name="T6" fmla="*/ 354 w 354"/>
                <a:gd name="T7" fmla="*/ 166 h 332"/>
                <a:gd name="T8" fmla="*/ 188 w 354"/>
                <a:gd name="T9" fmla="*/ 332 h 332"/>
                <a:gd name="T10" fmla="*/ 110 w 354"/>
                <a:gd name="T11" fmla="*/ 313 h 332"/>
                <a:gd name="T12" fmla="*/ 0 w 354"/>
                <a:gd name="T13" fmla="*/ 234 h 332"/>
                <a:gd name="T14" fmla="*/ 43 w 354"/>
                <a:gd name="T15" fmla="*/ 245 h 332"/>
                <a:gd name="T16" fmla="*/ 55 w 354"/>
                <a:gd name="T17" fmla="*/ 202 h 332"/>
                <a:gd name="T18" fmla="*/ 184 w 354"/>
                <a:gd name="T19" fmla="*/ 36 h 332"/>
                <a:gd name="T20" fmla="*/ 184 w 354"/>
                <a:gd name="T21" fmla="*/ 169 h 332"/>
                <a:gd name="T22" fmla="*/ 272 w 354"/>
                <a:gd name="T23" fmla="*/ 24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4" h="332">
                  <a:moveTo>
                    <a:pt x="43" y="245"/>
                  </a:moveTo>
                  <a:cubicBezTo>
                    <a:pt x="30" y="222"/>
                    <a:pt x="22" y="195"/>
                    <a:pt x="22" y="166"/>
                  </a:cubicBezTo>
                  <a:cubicBezTo>
                    <a:pt x="22" y="75"/>
                    <a:pt x="97" y="0"/>
                    <a:pt x="188" y="0"/>
                  </a:cubicBezTo>
                  <a:cubicBezTo>
                    <a:pt x="280" y="0"/>
                    <a:pt x="354" y="75"/>
                    <a:pt x="354" y="166"/>
                  </a:cubicBezTo>
                  <a:cubicBezTo>
                    <a:pt x="354" y="258"/>
                    <a:pt x="280" y="332"/>
                    <a:pt x="188" y="332"/>
                  </a:cubicBezTo>
                  <a:cubicBezTo>
                    <a:pt x="160" y="332"/>
                    <a:pt x="134" y="325"/>
                    <a:pt x="110" y="313"/>
                  </a:cubicBezTo>
                  <a:moveTo>
                    <a:pt x="0" y="234"/>
                  </a:moveTo>
                  <a:cubicBezTo>
                    <a:pt x="43" y="245"/>
                    <a:pt x="43" y="245"/>
                    <a:pt x="43" y="245"/>
                  </a:cubicBezTo>
                  <a:cubicBezTo>
                    <a:pt x="55" y="202"/>
                    <a:pt x="55" y="202"/>
                    <a:pt x="55" y="202"/>
                  </a:cubicBezTo>
                  <a:moveTo>
                    <a:pt x="184" y="36"/>
                  </a:moveTo>
                  <a:cubicBezTo>
                    <a:pt x="184" y="169"/>
                    <a:pt x="184" y="169"/>
                    <a:pt x="184" y="169"/>
                  </a:cubicBezTo>
                  <a:cubicBezTo>
                    <a:pt x="272" y="242"/>
                    <a:pt x="272" y="242"/>
                    <a:pt x="272" y="242"/>
                  </a:cubicBezTo>
                </a:path>
              </a:pathLst>
            </a:custGeom>
            <a:grpFill/>
            <a:ln w="15875"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Sans Text" pitchFamily="2" charset="0"/>
                <a:ea typeface="+mn-ea"/>
                <a:cs typeface="+mn-cs"/>
              </a:endParaRPr>
            </a:p>
          </p:txBody>
        </p:sp>
      </p:grpSp>
      <p:sp>
        <p:nvSpPr>
          <p:cNvPr id="7" name="Content Placeholder 3">
            <a:extLst>
              <a:ext uri="{FF2B5EF4-FFF2-40B4-BE49-F238E27FC236}">
                <a16:creationId xmlns:a16="http://schemas.microsoft.com/office/drawing/2014/main" id="{B8394B89-D979-92C3-6AB4-880D4966E630}"/>
              </a:ext>
            </a:extLst>
          </p:cNvPr>
          <p:cNvSpPr txBox="1">
            <a:spLocks/>
          </p:cNvSpPr>
          <p:nvPr/>
        </p:nvSpPr>
        <p:spPr>
          <a:xfrm>
            <a:off x="573313" y="2816225"/>
            <a:ext cx="3630387" cy="22129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600">
                <a:solidFill>
                  <a:schemeClr val="tx1"/>
                </a:solidFill>
                <a:latin typeface="Manrope" pitchFamily="2" charset="0"/>
              </a:rPr>
              <a:t>Our customers prefer managing their own payments, which would save us time on follow-ups and help them make timely payments. Do you have any options?</a:t>
            </a:r>
          </a:p>
        </p:txBody>
      </p:sp>
      <p:sp>
        <p:nvSpPr>
          <p:cNvPr id="20" name="Oval 19">
            <a:extLst>
              <a:ext uri="{FF2B5EF4-FFF2-40B4-BE49-F238E27FC236}">
                <a16:creationId xmlns:a16="http://schemas.microsoft.com/office/drawing/2014/main" id="{02221476-24BC-04BE-5C78-245800770016}"/>
              </a:ext>
              <a:ext uri="{C183D7F6-B498-43B3-948B-1728B52AA6E4}">
                <adec:decorative xmlns:adec="http://schemas.microsoft.com/office/drawing/2017/decorative" val="1"/>
              </a:ext>
            </a:extLst>
          </p:cNvPr>
          <p:cNvSpPr/>
          <p:nvPr/>
        </p:nvSpPr>
        <p:spPr bwMode="auto">
          <a:xfrm>
            <a:off x="9330769" y="537848"/>
            <a:ext cx="958377" cy="958377"/>
          </a:xfrm>
          <a:prstGeom prst="ellipse">
            <a:avLst/>
          </a:prstGeom>
          <a:solidFill>
            <a:srgbClr val="6D8BED"/>
          </a:solidFill>
          <a:ln>
            <a:noFill/>
          </a:ln>
        </p:spPr>
        <p:style>
          <a:lnRef idx="2">
            <a:schemeClr val="accent1">
              <a:shade val="50000"/>
            </a:schemeClr>
          </a:lnRef>
          <a:fillRef idx="1">
            <a:schemeClr val="accent1"/>
          </a:fillRef>
          <a:effectRef idx="0">
            <a:schemeClr val="accent1"/>
          </a:effectRef>
          <a:fontRef idx="minor">
            <a:schemeClr val="lt1"/>
          </a:fontRef>
        </p:style>
        <p:txBody>
          <a:bodyPr lIns="144780" tIns="144780" rIns="144780" bIns="144780" rtlCol="0" anchor="t" anchorCtr="0"/>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solidFill>
                  <a:srgbClr val="FFC000"/>
                </a:solidFill>
              </a:ln>
              <a:noFill/>
              <a:effectLst/>
              <a:uLnTx/>
              <a:uFillTx/>
              <a:latin typeface="Segoe Sans Text" pitchFamily="2" charset="0"/>
              <a:ea typeface="+mn-ea"/>
              <a:cs typeface="Segoe Sans Text" pitchFamily="2" charset="0"/>
            </a:endParaRPr>
          </a:p>
        </p:txBody>
      </p:sp>
      <p:sp>
        <p:nvSpPr>
          <p:cNvPr id="21" name="people_11" descr="Icon of two people with a chat bubble" title="Icon of two people with a chat bubble">
            <a:extLst>
              <a:ext uri="{FF2B5EF4-FFF2-40B4-BE49-F238E27FC236}">
                <a16:creationId xmlns:a16="http://schemas.microsoft.com/office/drawing/2014/main" id="{9A854A30-EF53-94E2-7CE7-9D0B932C0D21}"/>
              </a:ext>
            </a:extLst>
          </p:cNvPr>
          <p:cNvSpPr>
            <a:spLocks noChangeAspect="1" noEditPoints="1"/>
          </p:cNvSpPr>
          <p:nvPr/>
        </p:nvSpPr>
        <p:spPr bwMode="auto">
          <a:xfrm>
            <a:off x="9619520" y="834156"/>
            <a:ext cx="380874" cy="365760"/>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5875"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lumMod val="75000"/>
                  <a:lumOff val="25000"/>
                </a:schemeClr>
              </a:solidFill>
              <a:effectLst/>
              <a:uLnTx/>
              <a:uFillTx/>
              <a:latin typeface="Segoe Sans Text" pitchFamily="2" charset="0"/>
              <a:ea typeface="+mn-ea"/>
              <a:cs typeface="+mn-cs"/>
            </a:endParaRPr>
          </a:p>
        </p:txBody>
      </p:sp>
      <p:sp>
        <p:nvSpPr>
          <p:cNvPr id="8" name="Title 1">
            <a:extLst>
              <a:ext uri="{FF2B5EF4-FFF2-40B4-BE49-F238E27FC236}">
                <a16:creationId xmlns:a16="http://schemas.microsoft.com/office/drawing/2014/main" id="{1F3C21B8-BF8D-17E2-CFD1-11320FFC7FB7}"/>
              </a:ext>
            </a:extLst>
          </p:cNvPr>
          <p:cNvSpPr txBox="1">
            <a:spLocks/>
          </p:cNvSpPr>
          <p:nvPr/>
        </p:nvSpPr>
        <p:spPr>
          <a:xfrm>
            <a:off x="448056" y="1676400"/>
            <a:ext cx="10515600"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a:solidFill>
                  <a:srgbClr val="214792"/>
                </a:solidFill>
              </a:rPr>
              <a:t>Business challenge.</a:t>
            </a:r>
          </a:p>
        </p:txBody>
      </p:sp>
    </p:spTree>
    <p:extLst>
      <p:ext uri="{BB962C8B-B14F-4D97-AF65-F5344CB8AC3E}">
        <p14:creationId xmlns:p14="http://schemas.microsoft.com/office/powerpoint/2010/main" val="153751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B6D44-3ED7-C97D-B490-CC3A6404B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52187-80F9-ACBF-F336-214E4D9121E8}"/>
              </a:ext>
            </a:extLst>
          </p:cNvPr>
          <p:cNvSpPr>
            <a:spLocks noGrp="1"/>
          </p:cNvSpPr>
          <p:nvPr>
            <p:ph type="title"/>
          </p:nvPr>
        </p:nvSpPr>
        <p:spPr>
          <a:xfrm>
            <a:off x="290520" y="187325"/>
            <a:ext cx="10515600" cy="1325563"/>
          </a:xfrm>
        </p:spPr>
        <p:txBody>
          <a:bodyPr>
            <a:normAutofit/>
          </a:bodyPr>
          <a:lstStyle/>
          <a:p>
            <a:r>
              <a:rPr lang="en-US" sz="4000">
                <a:solidFill>
                  <a:srgbClr val="214792"/>
                </a:solidFill>
                <a:latin typeface="Manrope ExtraBold" pitchFamily="2" charset="0"/>
                <a:cs typeface="+mj-cs"/>
              </a:rPr>
              <a:t>Portal – Payments.</a:t>
            </a:r>
            <a:endParaRPr lang="en-CA" sz="4000">
              <a:solidFill>
                <a:srgbClr val="214792"/>
              </a:solidFill>
              <a:latin typeface="Manrope ExtraBold" pitchFamily="2" charset="0"/>
              <a:cs typeface="+mj-cs"/>
            </a:endParaRPr>
          </a:p>
        </p:txBody>
      </p:sp>
      <p:pic>
        <p:nvPicPr>
          <p:cNvPr id="7" name="Picture 6">
            <a:extLst>
              <a:ext uri="{FF2B5EF4-FFF2-40B4-BE49-F238E27FC236}">
                <a16:creationId xmlns:a16="http://schemas.microsoft.com/office/drawing/2014/main" id="{0272A914-34E5-B7C9-70A5-C99348BC76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6762460" y="1872300"/>
            <a:ext cx="5301829" cy="2124000"/>
          </a:xfrm>
          <a:prstGeom prst="rect">
            <a:avLst/>
          </a:prstGeom>
          <a:ln>
            <a:solidFill>
              <a:srgbClr val="1A3661"/>
            </a:solidFill>
          </a:ln>
        </p:spPr>
      </p:pic>
      <p:pic>
        <p:nvPicPr>
          <p:cNvPr id="3" name="Picture 2">
            <a:extLst>
              <a:ext uri="{FF2B5EF4-FFF2-40B4-BE49-F238E27FC236}">
                <a16:creationId xmlns:a16="http://schemas.microsoft.com/office/drawing/2014/main" id="{A8D9831D-FF02-ED61-D071-02A69ADF71B9}"/>
              </a:ext>
            </a:extLst>
          </p:cNvPr>
          <p:cNvPicPr>
            <a:picLocks noChangeAspect="1"/>
          </p:cNvPicPr>
          <p:nvPr/>
        </p:nvPicPr>
        <p:blipFill>
          <a:blip r:embed="rId5"/>
          <a:stretch>
            <a:fillRect/>
          </a:stretch>
        </p:blipFill>
        <p:spPr>
          <a:xfrm>
            <a:off x="259488" y="1491530"/>
            <a:ext cx="11264170" cy="4572000"/>
          </a:xfrm>
          <a:prstGeom prst="rect">
            <a:avLst/>
          </a:prstGeom>
          <a:ln>
            <a:solidFill>
              <a:srgbClr val="1A3661"/>
            </a:solidFill>
          </a:ln>
        </p:spPr>
      </p:pic>
      <p:pic>
        <p:nvPicPr>
          <p:cNvPr id="5" name="Picture 4">
            <a:extLst>
              <a:ext uri="{FF2B5EF4-FFF2-40B4-BE49-F238E27FC236}">
                <a16:creationId xmlns:a16="http://schemas.microsoft.com/office/drawing/2014/main" id="{61007290-B558-EA71-8F7C-42D809119BB8}"/>
              </a:ext>
            </a:extLst>
          </p:cNvPr>
          <p:cNvPicPr>
            <a:picLocks noChangeAspect="1"/>
          </p:cNvPicPr>
          <p:nvPr/>
        </p:nvPicPr>
        <p:blipFill rotWithShape="1">
          <a:blip r:embed="rId6"/>
          <a:srcRect t="5432" b="8326"/>
          <a:stretch/>
        </p:blipFill>
        <p:spPr>
          <a:xfrm>
            <a:off x="8580131" y="2636116"/>
            <a:ext cx="3352381" cy="4016416"/>
          </a:xfrm>
          <a:prstGeom prst="rect">
            <a:avLst/>
          </a:prstGeom>
          <a:ln>
            <a:solidFill>
              <a:srgbClr val="1A3661"/>
            </a:solidFill>
          </a:ln>
        </p:spPr>
      </p:pic>
    </p:spTree>
    <p:extLst>
      <p:ext uri="{BB962C8B-B14F-4D97-AF65-F5344CB8AC3E}">
        <p14:creationId xmlns:p14="http://schemas.microsoft.com/office/powerpoint/2010/main" val="3177740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DF9"/>
        </a:solidFill>
        <a:effectLst/>
      </p:bgPr>
    </p:bg>
    <p:spTree>
      <p:nvGrpSpPr>
        <p:cNvPr id="1" name="">
          <a:extLst>
            <a:ext uri="{FF2B5EF4-FFF2-40B4-BE49-F238E27FC236}">
              <a16:creationId xmlns:a16="http://schemas.microsoft.com/office/drawing/2014/main" id="{3571F89A-AC0F-2D9D-8F00-EE2A057C492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D3AFB7E-948F-06CF-6C4E-A805798DC33D}"/>
              </a:ext>
              <a:ext uri="{C183D7F6-B498-43B3-948B-1728B52AA6E4}">
                <adec:decorative xmlns:adec="http://schemas.microsoft.com/office/drawing/2017/decorative" val="1"/>
              </a:ext>
            </a:extLst>
          </p:cNvPr>
          <p:cNvSpPr/>
          <p:nvPr/>
        </p:nvSpPr>
        <p:spPr>
          <a:xfrm>
            <a:off x="4829021" y="0"/>
            <a:ext cx="7416000" cy="6878283"/>
          </a:xfrm>
          <a:prstGeom prst="rect">
            <a:avLst/>
          </a:prstGeom>
          <a:gradFill flip="none" rotWithShape="1">
            <a:gsLst>
              <a:gs pos="72000">
                <a:srgbClr val="6D8BED"/>
              </a:gs>
              <a:gs pos="0">
                <a:srgbClr val="FFFFFF">
                  <a:alpha val="0"/>
                </a:srgbClr>
              </a:gs>
              <a:gs pos="100000">
                <a:srgbClr val="21479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Text" pitchFamily="2" charset="0"/>
              <a:ea typeface="+mn-ea"/>
              <a:cs typeface="+mn-cs"/>
            </a:endParaRPr>
          </a:p>
        </p:txBody>
      </p:sp>
      <p:pic>
        <p:nvPicPr>
          <p:cNvPr id="2" name="Picture 1" descr="Two people sitting in office">
            <a:extLst>
              <a:ext uri="{FF2B5EF4-FFF2-40B4-BE49-F238E27FC236}">
                <a16:creationId xmlns:a16="http://schemas.microsoft.com/office/drawing/2014/main" id="{D74B7D14-C5BF-88AC-199C-AF4B4F09FA76}"/>
              </a:ext>
            </a:extLst>
          </p:cNvPr>
          <p:cNvPicPr>
            <a:picLocks noChangeAspect="1"/>
          </p:cNvPicPr>
          <p:nvPr/>
        </p:nvPicPr>
        <p:blipFill>
          <a:blip r:embed="rId3">
            <a:extLst>
              <a:ext uri="{28A0092B-C50C-407E-A947-70E740481C1C}">
                <a14:useLocalDpi xmlns:a14="http://schemas.microsoft.com/office/drawing/2010/main" val="0"/>
              </a:ext>
            </a:extLst>
          </a:blip>
          <a:srcRect l="10799" r="10799"/>
          <a:stretch/>
        </p:blipFill>
        <p:spPr>
          <a:xfrm>
            <a:off x="5753100" y="1034828"/>
            <a:ext cx="5864470" cy="4997454"/>
          </a:xfrm>
          <a:prstGeom prst="roundRect">
            <a:avLst>
              <a:gd name="adj" fmla="val 12210"/>
            </a:avLst>
          </a:prstGeom>
        </p:spPr>
      </p:pic>
      <p:grpSp>
        <p:nvGrpSpPr>
          <p:cNvPr id="3" name="Group 2" descr="Icon of a clock with an arrow pointing counterclockwise">
            <a:extLst>
              <a:ext uri="{FF2B5EF4-FFF2-40B4-BE49-F238E27FC236}">
                <a16:creationId xmlns:a16="http://schemas.microsoft.com/office/drawing/2014/main" id="{E347BC71-C7C1-6FB2-EB26-1C9A6AFB4F43}"/>
              </a:ext>
            </a:extLst>
          </p:cNvPr>
          <p:cNvGrpSpPr/>
          <p:nvPr/>
        </p:nvGrpSpPr>
        <p:grpSpPr>
          <a:xfrm>
            <a:off x="5187209" y="3641592"/>
            <a:ext cx="958377" cy="958377"/>
            <a:chOff x="4491884" y="3641592"/>
            <a:chExt cx="958377" cy="958377"/>
          </a:xfrm>
          <a:solidFill>
            <a:srgbClr val="6D8BED"/>
          </a:solidFill>
        </p:grpSpPr>
        <p:sp>
          <p:nvSpPr>
            <p:cNvPr id="18" name="Oval 17">
              <a:extLst>
                <a:ext uri="{FF2B5EF4-FFF2-40B4-BE49-F238E27FC236}">
                  <a16:creationId xmlns:a16="http://schemas.microsoft.com/office/drawing/2014/main" id="{6790598A-21EC-ED2D-29B7-661ADCBAE615}"/>
                </a:ext>
                <a:ext uri="{C183D7F6-B498-43B3-948B-1728B52AA6E4}">
                  <adec:decorative xmlns:adec="http://schemas.microsoft.com/office/drawing/2017/decorative" val="1"/>
                </a:ext>
              </a:extLst>
            </p:cNvPr>
            <p:cNvSpPr/>
            <p:nvPr/>
          </p:nvSpPr>
          <p:spPr bwMode="auto">
            <a:xfrm>
              <a:off x="4491884" y="3641592"/>
              <a:ext cx="958377" cy="958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780" tIns="144780" rIns="144780" bIns="144780" rtlCol="0" anchor="t" anchorCtr="0"/>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FFFF00"/>
                </a:solidFill>
                <a:effectLst/>
                <a:uLnTx/>
                <a:uFillTx/>
                <a:latin typeface="Segoe Sans Text" pitchFamily="2" charset="0"/>
                <a:ea typeface="+mn-ea"/>
                <a:cs typeface="Segoe Sans Text" pitchFamily="2" charset="0"/>
              </a:endParaRPr>
            </a:p>
          </p:txBody>
        </p:sp>
        <p:sp>
          <p:nvSpPr>
            <p:cNvPr id="19" name="clock_2" descr="Icon of a clock with an arrow pointing counterclockwise" title="Icon of a clock with an arrow pointing counterclockwise">
              <a:extLst>
                <a:ext uri="{FF2B5EF4-FFF2-40B4-BE49-F238E27FC236}">
                  <a16:creationId xmlns:a16="http://schemas.microsoft.com/office/drawing/2014/main" id="{CF98A74D-4CCF-4595-C25D-9486F04A6407}"/>
                </a:ext>
              </a:extLst>
            </p:cNvPr>
            <p:cNvSpPr>
              <a:spLocks noChangeAspect="1" noEditPoints="1"/>
            </p:cNvSpPr>
            <p:nvPr/>
          </p:nvSpPr>
          <p:spPr bwMode="auto">
            <a:xfrm>
              <a:off x="4776000" y="3937900"/>
              <a:ext cx="390144" cy="365760"/>
            </a:xfrm>
            <a:custGeom>
              <a:avLst/>
              <a:gdLst>
                <a:gd name="T0" fmla="*/ 43 w 354"/>
                <a:gd name="T1" fmla="*/ 245 h 332"/>
                <a:gd name="T2" fmla="*/ 22 w 354"/>
                <a:gd name="T3" fmla="*/ 166 h 332"/>
                <a:gd name="T4" fmla="*/ 188 w 354"/>
                <a:gd name="T5" fmla="*/ 0 h 332"/>
                <a:gd name="T6" fmla="*/ 354 w 354"/>
                <a:gd name="T7" fmla="*/ 166 h 332"/>
                <a:gd name="T8" fmla="*/ 188 w 354"/>
                <a:gd name="T9" fmla="*/ 332 h 332"/>
                <a:gd name="T10" fmla="*/ 110 w 354"/>
                <a:gd name="T11" fmla="*/ 313 h 332"/>
                <a:gd name="T12" fmla="*/ 0 w 354"/>
                <a:gd name="T13" fmla="*/ 234 h 332"/>
                <a:gd name="T14" fmla="*/ 43 w 354"/>
                <a:gd name="T15" fmla="*/ 245 h 332"/>
                <a:gd name="T16" fmla="*/ 55 w 354"/>
                <a:gd name="T17" fmla="*/ 202 h 332"/>
                <a:gd name="T18" fmla="*/ 184 w 354"/>
                <a:gd name="T19" fmla="*/ 36 h 332"/>
                <a:gd name="T20" fmla="*/ 184 w 354"/>
                <a:gd name="T21" fmla="*/ 169 h 332"/>
                <a:gd name="T22" fmla="*/ 272 w 354"/>
                <a:gd name="T23" fmla="*/ 24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4" h="332">
                  <a:moveTo>
                    <a:pt x="43" y="245"/>
                  </a:moveTo>
                  <a:cubicBezTo>
                    <a:pt x="30" y="222"/>
                    <a:pt x="22" y="195"/>
                    <a:pt x="22" y="166"/>
                  </a:cubicBezTo>
                  <a:cubicBezTo>
                    <a:pt x="22" y="75"/>
                    <a:pt x="97" y="0"/>
                    <a:pt x="188" y="0"/>
                  </a:cubicBezTo>
                  <a:cubicBezTo>
                    <a:pt x="280" y="0"/>
                    <a:pt x="354" y="75"/>
                    <a:pt x="354" y="166"/>
                  </a:cubicBezTo>
                  <a:cubicBezTo>
                    <a:pt x="354" y="258"/>
                    <a:pt x="280" y="332"/>
                    <a:pt x="188" y="332"/>
                  </a:cubicBezTo>
                  <a:cubicBezTo>
                    <a:pt x="160" y="332"/>
                    <a:pt x="134" y="325"/>
                    <a:pt x="110" y="313"/>
                  </a:cubicBezTo>
                  <a:moveTo>
                    <a:pt x="0" y="234"/>
                  </a:moveTo>
                  <a:cubicBezTo>
                    <a:pt x="43" y="245"/>
                    <a:pt x="43" y="245"/>
                    <a:pt x="43" y="245"/>
                  </a:cubicBezTo>
                  <a:cubicBezTo>
                    <a:pt x="55" y="202"/>
                    <a:pt x="55" y="202"/>
                    <a:pt x="55" y="202"/>
                  </a:cubicBezTo>
                  <a:moveTo>
                    <a:pt x="184" y="36"/>
                  </a:moveTo>
                  <a:cubicBezTo>
                    <a:pt x="184" y="169"/>
                    <a:pt x="184" y="169"/>
                    <a:pt x="184" y="169"/>
                  </a:cubicBezTo>
                  <a:cubicBezTo>
                    <a:pt x="272" y="242"/>
                    <a:pt x="272" y="242"/>
                    <a:pt x="272" y="242"/>
                  </a:cubicBezTo>
                </a:path>
              </a:pathLst>
            </a:custGeom>
            <a:grpFill/>
            <a:ln w="15875"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Sans Text" pitchFamily="2" charset="0"/>
                <a:ea typeface="+mn-ea"/>
                <a:cs typeface="+mn-cs"/>
              </a:endParaRPr>
            </a:p>
          </p:txBody>
        </p:sp>
      </p:grpSp>
      <p:sp>
        <p:nvSpPr>
          <p:cNvPr id="7" name="Content Placeholder 3">
            <a:extLst>
              <a:ext uri="{FF2B5EF4-FFF2-40B4-BE49-F238E27FC236}">
                <a16:creationId xmlns:a16="http://schemas.microsoft.com/office/drawing/2014/main" id="{45083B12-C8F6-65F6-2E75-85078AC4CFEB}"/>
              </a:ext>
            </a:extLst>
          </p:cNvPr>
          <p:cNvSpPr txBox="1">
            <a:spLocks/>
          </p:cNvSpPr>
          <p:nvPr/>
        </p:nvSpPr>
        <p:spPr>
          <a:xfrm>
            <a:off x="573313" y="2816225"/>
            <a:ext cx="3630387" cy="22129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600">
                <a:solidFill>
                  <a:schemeClr val="tx1"/>
                </a:solidFill>
                <a:latin typeface="Manrope" pitchFamily="2" charset="0"/>
              </a:rPr>
              <a:t>We need to track and report on a variety of KPIs. Does your solution support MRR, waterfall reports, and other subscription related reporting needs?</a:t>
            </a:r>
          </a:p>
        </p:txBody>
      </p:sp>
      <p:sp>
        <p:nvSpPr>
          <p:cNvPr id="20" name="Oval 19">
            <a:extLst>
              <a:ext uri="{FF2B5EF4-FFF2-40B4-BE49-F238E27FC236}">
                <a16:creationId xmlns:a16="http://schemas.microsoft.com/office/drawing/2014/main" id="{8EC3DB2B-60BC-9558-89DE-C744BD30726E}"/>
              </a:ext>
              <a:ext uri="{C183D7F6-B498-43B3-948B-1728B52AA6E4}">
                <adec:decorative xmlns:adec="http://schemas.microsoft.com/office/drawing/2017/decorative" val="1"/>
              </a:ext>
            </a:extLst>
          </p:cNvPr>
          <p:cNvSpPr/>
          <p:nvPr/>
        </p:nvSpPr>
        <p:spPr bwMode="auto">
          <a:xfrm>
            <a:off x="9330769" y="537848"/>
            <a:ext cx="958377" cy="958377"/>
          </a:xfrm>
          <a:prstGeom prst="ellipse">
            <a:avLst/>
          </a:prstGeom>
          <a:solidFill>
            <a:srgbClr val="6D8BED"/>
          </a:solidFill>
          <a:ln>
            <a:noFill/>
          </a:ln>
        </p:spPr>
        <p:style>
          <a:lnRef idx="2">
            <a:schemeClr val="accent1">
              <a:shade val="50000"/>
            </a:schemeClr>
          </a:lnRef>
          <a:fillRef idx="1">
            <a:schemeClr val="accent1"/>
          </a:fillRef>
          <a:effectRef idx="0">
            <a:schemeClr val="accent1"/>
          </a:effectRef>
          <a:fontRef idx="minor">
            <a:schemeClr val="lt1"/>
          </a:fontRef>
        </p:style>
        <p:txBody>
          <a:bodyPr lIns="144780" tIns="144780" rIns="144780" bIns="144780" rtlCol="0" anchor="t" anchorCtr="0"/>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solidFill>
                  <a:srgbClr val="FFC000"/>
                </a:solidFill>
              </a:ln>
              <a:noFill/>
              <a:effectLst/>
              <a:uLnTx/>
              <a:uFillTx/>
              <a:latin typeface="Segoe Sans Text" pitchFamily="2" charset="0"/>
              <a:ea typeface="+mn-ea"/>
              <a:cs typeface="Segoe Sans Text" pitchFamily="2" charset="0"/>
            </a:endParaRPr>
          </a:p>
        </p:txBody>
      </p:sp>
      <p:sp>
        <p:nvSpPr>
          <p:cNvPr id="21" name="people_11" descr="Icon of two people with a chat bubble" title="Icon of two people with a chat bubble">
            <a:extLst>
              <a:ext uri="{FF2B5EF4-FFF2-40B4-BE49-F238E27FC236}">
                <a16:creationId xmlns:a16="http://schemas.microsoft.com/office/drawing/2014/main" id="{0BFE26AB-229C-C843-D722-B1736DD42B62}"/>
              </a:ext>
            </a:extLst>
          </p:cNvPr>
          <p:cNvSpPr>
            <a:spLocks noChangeAspect="1" noEditPoints="1"/>
          </p:cNvSpPr>
          <p:nvPr/>
        </p:nvSpPr>
        <p:spPr bwMode="auto">
          <a:xfrm>
            <a:off x="9619520" y="834156"/>
            <a:ext cx="380874" cy="365760"/>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5875"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lumMod val="75000"/>
                  <a:lumOff val="25000"/>
                </a:schemeClr>
              </a:solidFill>
              <a:effectLst/>
              <a:uLnTx/>
              <a:uFillTx/>
              <a:latin typeface="Segoe Sans Text" pitchFamily="2" charset="0"/>
              <a:ea typeface="+mn-ea"/>
              <a:cs typeface="+mn-cs"/>
            </a:endParaRPr>
          </a:p>
        </p:txBody>
      </p:sp>
      <p:sp>
        <p:nvSpPr>
          <p:cNvPr id="8" name="Title 1">
            <a:extLst>
              <a:ext uri="{FF2B5EF4-FFF2-40B4-BE49-F238E27FC236}">
                <a16:creationId xmlns:a16="http://schemas.microsoft.com/office/drawing/2014/main" id="{3B06569B-8DAE-187F-F17D-7DCD59670976}"/>
              </a:ext>
            </a:extLst>
          </p:cNvPr>
          <p:cNvSpPr txBox="1">
            <a:spLocks/>
          </p:cNvSpPr>
          <p:nvPr/>
        </p:nvSpPr>
        <p:spPr>
          <a:xfrm>
            <a:off x="448056" y="1676400"/>
            <a:ext cx="10515600"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a:solidFill>
                  <a:srgbClr val="214792"/>
                </a:solidFill>
              </a:rPr>
              <a:t>Business challenge.</a:t>
            </a:r>
          </a:p>
        </p:txBody>
      </p:sp>
    </p:spTree>
    <p:extLst>
      <p:ext uri="{BB962C8B-B14F-4D97-AF65-F5344CB8AC3E}">
        <p14:creationId xmlns:p14="http://schemas.microsoft.com/office/powerpoint/2010/main" val="368352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51856C0-5EA4-E7CB-274C-707DBB06235F}"/>
              </a:ext>
            </a:extLst>
          </p:cNvPr>
          <p:cNvSpPr/>
          <p:nvPr/>
        </p:nvSpPr>
        <p:spPr>
          <a:xfrm>
            <a:off x="629967" y="4050890"/>
            <a:ext cx="10146890" cy="1710813"/>
          </a:xfrm>
          <a:prstGeom prst="roundRect">
            <a:avLst/>
          </a:prstGeom>
          <a:gradFill>
            <a:gsLst>
              <a:gs pos="0">
                <a:srgbClr val="F1FDFD"/>
              </a:gs>
              <a:gs pos="100000">
                <a:srgbClr val="F1F4FD"/>
              </a:gs>
            </a:gsLst>
            <a:lin ang="5400000" scaled="1"/>
          </a:gradFill>
          <a:ln>
            <a:gradFill>
              <a:gsLst>
                <a:gs pos="0">
                  <a:srgbClr val="6AE6ED"/>
                </a:gs>
                <a:gs pos="100000">
                  <a:schemeClr val="accent2"/>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descr="5 Chevron arrows denoting an order of the MCEM stages">
            <a:extLst>
              <a:ext uri="{FF2B5EF4-FFF2-40B4-BE49-F238E27FC236}">
                <a16:creationId xmlns:a16="http://schemas.microsoft.com/office/drawing/2014/main" id="{E70611B2-B6B5-8524-788B-D83C5A1FFFDE}"/>
              </a:ext>
            </a:extLst>
          </p:cNvPr>
          <p:cNvGraphicFramePr/>
          <p:nvPr/>
        </p:nvGraphicFramePr>
        <p:xfrm>
          <a:off x="851808" y="3339302"/>
          <a:ext cx="9952037" cy="642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able 7">
            <a:extLst>
              <a:ext uri="{FF2B5EF4-FFF2-40B4-BE49-F238E27FC236}">
                <a16:creationId xmlns:a16="http://schemas.microsoft.com/office/drawing/2014/main" id="{066400DB-95D1-ED50-91C0-C7B725580604}"/>
              </a:ext>
            </a:extLst>
          </p:cNvPr>
          <p:cNvGraphicFramePr>
            <a:graphicFrameLocks noGrp="1"/>
          </p:cNvGraphicFramePr>
          <p:nvPr/>
        </p:nvGraphicFramePr>
        <p:xfrm>
          <a:off x="-298500" y="4254030"/>
          <a:ext cx="11177913" cy="1371600"/>
        </p:xfrm>
        <a:graphic>
          <a:graphicData uri="http://schemas.openxmlformats.org/drawingml/2006/table">
            <a:tbl>
              <a:tblPr firstRow="1" bandRow="1">
                <a:tableStyleId>{5C22544A-7EE6-4342-B048-85BDC9FD1C3A}</a:tableStyleId>
              </a:tblPr>
              <a:tblGrid>
                <a:gridCol w="1074994">
                  <a:extLst>
                    <a:ext uri="{9D8B030D-6E8A-4147-A177-3AD203B41FA5}">
                      <a16:colId xmlns:a16="http://schemas.microsoft.com/office/drawing/2014/main" val="48669098"/>
                    </a:ext>
                  </a:extLst>
                </a:gridCol>
                <a:gridCol w="1821425">
                  <a:extLst>
                    <a:ext uri="{9D8B030D-6E8A-4147-A177-3AD203B41FA5}">
                      <a16:colId xmlns:a16="http://schemas.microsoft.com/office/drawing/2014/main" val="253509680"/>
                    </a:ext>
                  </a:extLst>
                </a:gridCol>
                <a:gridCol w="208280">
                  <a:extLst>
                    <a:ext uri="{9D8B030D-6E8A-4147-A177-3AD203B41FA5}">
                      <a16:colId xmlns:a16="http://schemas.microsoft.com/office/drawing/2014/main" val="1571973447"/>
                    </a:ext>
                  </a:extLst>
                </a:gridCol>
                <a:gridCol w="1996878">
                  <a:extLst>
                    <a:ext uri="{9D8B030D-6E8A-4147-A177-3AD203B41FA5}">
                      <a16:colId xmlns:a16="http://schemas.microsoft.com/office/drawing/2014/main" val="3183396149"/>
                    </a:ext>
                  </a:extLst>
                </a:gridCol>
                <a:gridCol w="1996878">
                  <a:extLst>
                    <a:ext uri="{9D8B030D-6E8A-4147-A177-3AD203B41FA5}">
                      <a16:colId xmlns:a16="http://schemas.microsoft.com/office/drawing/2014/main" val="2280299678"/>
                    </a:ext>
                  </a:extLst>
                </a:gridCol>
                <a:gridCol w="1874300">
                  <a:extLst>
                    <a:ext uri="{9D8B030D-6E8A-4147-A177-3AD203B41FA5}">
                      <a16:colId xmlns:a16="http://schemas.microsoft.com/office/drawing/2014/main" val="2937679909"/>
                    </a:ext>
                  </a:extLst>
                </a:gridCol>
                <a:gridCol w="208280">
                  <a:extLst>
                    <a:ext uri="{9D8B030D-6E8A-4147-A177-3AD203B41FA5}">
                      <a16:colId xmlns:a16="http://schemas.microsoft.com/office/drawing/2014/main" val="2996604787"/>
                    </a:ext>
                  </a:extLst>
                </a:gridCol>
                <a:gridCol w="1996878">
                  <a:extLst>
                    <a:ext uri="{9D8B030D-6E8A-4147-A177-3AD203B41FA5}">
                      <a16:colId xmlns:a16="http://schemas.microsoft.com/office/drawing/2014/main" val="2422631510"/>
                    </a:ext>
                  </a:extLst>
                </a:gridCol>
              </a:tblGrid>
              <a:tr h="1091381">
                <a:tc>
                  <a:txBody>
                    <a:bodyPr/>
                    <a:lstStyle/>
                    <a:p>
                      <a:pPr marL="0" marR="0" lvl="0" indent="0" algn="l" defTabSz="932742" rtl="0" eaLnBrk="1" fontAlgn="base" latinLnBrk="0" hangingPunct="1">
                        <a:lnSpc>
                          <a:spcPct val="107000"/>
                        </a:lnSpc>
                        <a:spcBef>
                          <a:spcPts val="0"/>
                        </a:spcBef>
                        <a:spcAft>
                          <a:spcPts val="0"/>
                        </a:spcAft>
                        <a:buClrTx/>
                        <a:buSzTx/>
                        <a:buFont typeface="Arial" panose="020B0604020202020204" pitchFamily="34" charset="0"/>
                        <a:buNone/>
                        <a:tabLst/>
                        <a:defRPr/>
                      </a:pPr>
                      <a:r>
                        <a:rPr lang="en-US" sz="1400" b="0" kern="1200" noProof="0">
                          <a:solidFill>
                            <a:srgbClr val="214792"/>
                          </a:solidFill>
                          <a:effectLst/>
                          <a:latin typeface="Manrope SemiBold" pitchFamily="2" charset="0"/>
                          <a:ea typeface="+mn-ea"/>
                          <a:cs typeface="+mn-cs"/>
                        </a:rPr>
                        <a:t> </a:t>
                      </a: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90000"/>
                        </a:lnSpc>
                        <a:spcBef>
                          <a:spcPct val="0"/>
                        </a:spcBef>
                        <a:spcAft>
                          <a:spcPts val="0"/>
                        </a:spcAft>
                        <a:buClr>
                          <a:srgbClr val="0070C0"/>
                        </a:buClr>
                        <a:buSzTx/>
                        <a:buFontTx/>
                        <a:buNone/>
                        <a:tabLst/>
                        <a:defRPr/>
                      </a:pPr>
                      <a:r>
                        <a:rPr lang="en-US" sz="1400">
                          <a:solidFill>
                            <a:srgbClr val="214792"/>
                          </a:solidFill>
                          <a:latin typeface="Manrope SemiBold" pitchFamily="2" charset="0"/>
                        </a:rPr>
                        <a:t>Microsoft releases basic subscription billing capabilities in Business Central</a:t>
                      </a:r>
                      <a:endParaRPr lang="en-US" sz="1400" b="1" i="0" u="none" strike="noStrike" kern="1200" cap="none" spc="0" normalizeH="0" baseline="0" noProof="0">
                        <a:ln>
                          <a:noFill/>
                        </a:ln>
                        <a:solidFill>
                          <a:srgbClr val="214792"/>
                        </a:solidFill>
                        <a:effectLst/>
                        <a:uLnTx/>
                        <a:uFillTx/>
                        <a:latin typeface="Manrope SemiBold" pitchFamily="2" charset="0"/>
                        <a:ea typeface="+mn-ea"/>
                        <a:cs typeface="Segoe UI"/>
                      </a:endParaRPr>
                    </a:p>
                  </a:txBody>
                  <a:tcPr anchor="ctr">
                    <a:lnL w="12700" cap="flat" cmpd="sng" algn="ctr">
                      <a:noFill/>
                      <a:prstDash val="dash"/>
                      <a:round/>
                      <a:headEnd type="none" w="med" len="med"/>
                      <a:tailEnd type="none" w="med" len="med"/>
                    </a:lnL>
                    <a:lnR w="12700" cap="flat" cmpd="sng" algn="ctr">
                      <a:solidFill>
                        <a:schemeClr val="accent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90000"/>
                        </a:lnSpc>
                        <a:spcBef>
                          <a:spcPct val="0"/>
                        </a:spcBef>
                        <a:spcAft>
                          <a:spcPts val="0"/>
                        </a:spcAft>
                        <a:buClr>
                          <a:srgbClr val="0070C0"/>
                        </a:buClr>
                        <a:buSzTx/>
                        <a:buFontTx/>
                        <a:buNone/>
                        <a:tabLst/>
                        <a:defRPr/>
                      </a:pPr>
                      <a:endParaRPr lang="en-US" sz="1400" b="1" i="0" u="none" strike="noStrike" kern="1200" cap="none" spc="0" normalizeH="0" baseline="0" noProof="0">
                        <a:ln>
                          <a:noFill/>
                        </a:ln>
                        <a:solidFill>
                          <a:srgbClr val="214792"/>
                        </a:solidFill>
                        <a:effectLst/>
                        <a:uLnTx/>
                        <a:uFillTx/>
                        <a:latin typeface="Manrope SemiBold" pitchFamily="2" charset="0"/>
                        <a:ea typeface="+mn-ea"/>
                        <a:cs typeface="Segoe UI"/>
                      </a:endParaRPr>
                    </a:p>
                  </a:txBody>
                  <a:tcPr anchor="ctr">
                    <a:lnL w="12700" cap="flat" cmpd="sng" algn="ctr">
                      <a:solidFill>
                        <a:schemeClr val="accent2"/>
                      </a:solidFill>
                      <a:prstDash val="solid"/>
                      <a:round/>
                      <a:headEnd type="none" w="med" len="med"/>
                      <a:tailEnd type="none" w="med" len="med"/>
                    </a:lnL>
                    <a:lnR w="12700" cap="flat" cmpd="sng" algn="ctr">
                      <a:noFill/>
                      <a:prstDash val="dash"/>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ct val="0"/>
                        </a:spcBef>
                        <a:spcAft>
                          <a:spcPct val="0"/>
                        </a:spcAft>
                        <a:buClrTx/>
                        <a:buSzTx/>
                        <a:buFont typeface="Arial" panose="020B0604020202020204" pitchFamily="34" charset="0"/>
                        <a:buNone/>
                        <a:tabLst/>
                        <a:defRPr/>
                      </a:pPr>
                      <a:r>
                        <a:rPr lang="en-US" sz="1400">
                          <a:solidFill>
                            <a:srgbClr val="214792"/>
                          </a:solidFill>
                          <a:latin typeface="Manrope SemiBold" pitchFamily="2" charset="0"/>
                        </a:rPr>
                        <a:t>Binary Stream releases enhanced Subscription Billing Suite Bundle </a:t>
                      </a:r>
                      <a:endParaRPr lang="en-US" sz="1400" b="1" i="0" u="none" strike="noStrike" kern="1200" cap="none" spc="0" normalizeH="0" baseline="0" noProof="0">
                        <a:ln>
                          <a:noFill/>
                        </a:ln>
                        <a:solidFill>
                          <a:srgbClr val="214792"/>
                        </a:solidFill>
                        <a:effectLst/>
                        <a:uLnTx/>
                        <a:uFillTx/>
                        <a:latin typeface="Manrope SemiBold" pitchFamily="2" charset="0"/>
                        <a:ea typeface="+mn-ea"/>
                        <a:cs typeface="Segoe UI"/>
                        <a:sym typeface="Wingdings" panose="05000000000000000000" pitchFamily="2" charset="2"/>
                      </a:endParaRPr>
                    </a:p>
                  </a:txBody>
                  <a:tcPr anchor="ctr">
                    <a:lnL w="12700" cap="flat" cmpd="sng" algn="ctr">
                      <a:noFill/>
                      <a:prstDash val="dash"/>
                      <a:round/>
                      <a:headEnd type="none" w="med" len="med"/>
                      <a:tailEnd type="none" w="med" len="med"/>
                    </a:lnL>
                    <a:lnR w="12700" cap="flat" cmpd="sng" algn="ctr">
                      <a:solidFill>
                        <a:schemeClr val="accent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214792"/>
                          </a:solidFill>
                          <a:latin typeface="Manrope SemiBold" pitchFamily="2" charset="0"/>
                        </a:rPr>
                        <a:t>Binary Stream releases integration with Solver for advanced reporting as part of SBS bundle</a:t>
                      </a:r>
                      <a:endParaRPr lang="en-US" sz="1400" b="1" i="0" kern="1200" noProof="0">
                        <a:solidFill>
                          <a:srgbClr val="214792"/>
                        </a:solidFill>
                        <a:latin typeface="Manrope SemiBold" pitchFamily="2" charset="0"/>
                        <a:ea typeface="+mn-ea"/>
                        <a:cs typeface="+mn-cs"/>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214792"/>
                          </a:solidFill>
                          <a:latin typeface="Manrope SemiBold" pitchFamily="2" charset="0"/>
                        </a:rPr>
                        <a:t>Binary Stream releases Microsoft Cloud Service Provider (CSP) integration with SBS </a:t>
                      </a:r>
                      <a:endParaRPr lang="en-US" sz="1400" b="1" i="0" kern="1200" noProof="0">
                        <a:solidFill>
                          <a:srgbClr val="214792"/>
                        </a:solidFill>
                        <a:latin typeface="Manrope SemiBold" pitchFamily="2" charset="0"/>
                        <a:ea typeface="+mn-ea"/>
                        <a:cs typeface="+mn-cs"/>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kern="1200" noProof="0">
                        <a:solidFill>
                          <a:srgbClr val="214792"/>
                        </a:solidFill>
                        <a:latin typeface="Manrope SemiBold" pitchFamily="2" charset="0"/>
                        <a:ea typeface="+mn-ea"/>
                        <a:cs typeface="+mn-cs"/>
                      </a:endParaRPr>
                    </a:p>
                  </a:txBody>
                  <a:tcPr anchor="ctr">
                    <a:lnL w="12700" cap="flat" cmpd="sng" algn="ctr">
                      <a:solidFill>
                        <a:schemeClr val="accent2"/>
                      </a:solidFill>
                      <a:prstDash val="solid"/>
                      <a:round/>
                      <a:headEnd type="none" w="med" len="med"/>
                      <a:tailEnd type="none" w="med" len="med"/>
                    </a:lnL>
                    <a:lnR w="12700" cap="flat" cmpd="sng" algn="ctr">
                      <a:noFill/>
                      <a:prstDash val="dash"/>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214792"/>
                          </a:solidFill>
                          <a:latin typeface="Manrope SemiBold" pitchFamily="2" charset="0"/>
                        </a:rPr>
                        <a:t>Binary Stream releases Portal solution for Subscription Billing Suite </a:t>
                      </a:r>
                      <a:endParaRPr lang="en-US" sz="1400" b="1" i="0" kern="1200" noProof="0">
                        <a:solidFill>
                          <a:srgbClr val="214792"/>
                        </a:solidFill>
                        <a:latin typeface="Manrope SemiBold" pitchFamily="2" charset="0"/>
                        <a:ea typeface="+mn-ea"/>
                        <a:cs typeface="+mn-cs"/>
                      </a:endParaRPr>
                    </a:p>
                  </a:txBody>
                  <a:tcPr anchor="ctr">
                    <a:lnL w="12700" cap="flat" cmpd="sng" algn="ctr">
                      <a:noFill/>
                      <a:prstDash val="dash"/>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8368180"/>
                  </a:ext>
                </a:extLst>
              </a:tr>
            </a:tbl>
          </a:graphicData>
        </a:graphic>
      </p:graphicFrame>
      <p:sp>
        <p:nvSpPr>
          <p:cNvPr id="19" name="Title 25">
            <a:extLst>
              <a:ext uri="{FF2B5EF4-FFF2-40B4-BE49-F238E27FC236}">
                <a16:creationId xmlns:a16="http://schemas.microsoft.com/office/drawing/2014/main" id="{E3A569BD-937B-44E1-EBA6-801FA04A2A75}"/>
              </a:ext>
            </a:extLst>
          </p:cNvPr>
          <p:cNvSpPr txBox="1">
            <a:spLocks/>
          </p:cNvSpPr>
          <p:nvPr/>
        </p:nvSpPr>
        <p:spPr>
          <a:xfrm>
            <a:off x="798963" y="905354"/>
            <a:ext cx="1101852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defRPr/>
            </a:pPr>
            <a:r>
              <a:rPr lang="en-CA" sz="4000">
                <a:solidFill>
                  <a:srgbClr val="214792"/>
                </a:solidFill>
                <a:latin typeface="Manrope ExtraBold" pitchFamily="2" charset="0"/>
                <a:cs typeface="Segoe UI Semibold" panose="020B0702040204020203" pitchFamily="34" charset="0"/>
              </a:rPr>
              <a:t>Subscription Billing updates.</a:t>
            </a:r>
            <a:endParaRPr lang="en-CA" sz="4000">
              <a:solidFill>
                <a:srgbClr val="214792"/>
              </a:solidFill>
              <a:latin typeface="Manrope ExtraBold" pitchFamily="2" charset="0"/>
            </a:endParaRPr>
          </a:p>
        </p:txBody>
      </p:sp>
      <p:pic>
        <p:nvPicPr>
          <p:cNvPr id="20" name="Picture 19">
            <a:extLst>
              <a:ext uri="{FF2B5EF4-FFF2-40B4-BE49-F238E27FC236}">
                <a16:creationId xmlns:a16="http://schemas.microsoft.com/office/drawing/2014/main" id="{01B5F414-8694-ADC8-CF86-A9D8A1894FD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39126" y="2153265"/>
            <a:ext cx="2272757" cy="819731"/>
          </a:xfrm>
          <a:prstGeom prst="rect">
            <a:avLst/>
          </a:prstGeom>
        </p:spPr>
      </p:pic>
      <p:grpSp>
        <p:nvGrpSpPr>
          <p:cNvPr id="21" name="Group 20">
            <a:extLst>
              <a:ext uri="{FF2B5EF4-FFF2-40B4-BE49-F238E27FC236}">
                <a16:creationId xmlns:a16="http://schemas.microsoft.com/office/drawing/2014/main" id="{E90A4FD7-A4EA-5BB4-B6A3-0A6A77CDDFF2}"/>
              </a:ext>
            </a:extLst>
          </p:cNvPr>
          <p:cNvGrpSpPr/>
          <p:nvPr/>
        </p:nvGrpSpPr>
        <p:grpSpPr>
          <a:xfrm>
            <a:off x="5885382" y="2105304"/>
            <a:ext cx="4711241" cy="962034"/>
            <a:chOff x="4489968" y="5480050"/>
            <a:chExt cx="3015732" cy="687452"/>
          </a:xfrm>
        </p:grpSpPr>
        <p:sp>
          <p:nvSpPr>
            <p:cNvPr id="22" name="TextBox 21">
              <a:extLst>
                <a:ext uri="{FF2B5EF4-FFF2-40B4-BE49-F238E27FC236}">
                  <a16:creationId xmlns:a16="http://schemas.microsoft.com/office/drawing/2014/main" id="{5348A7AA-A463-7AEC-763A-84FCCCB17B0D}"/>
                </a:ext>
              </a:extLst>
            </p:cNvPr>
            <p:cNvSpPr txBox="1"/>
            <p:nvPr/>
          </p:nvSpPr>
          <p:spPr>
            <a:xfrm>
              <a:off x="5083491" y="5661660"/>
              <a:ext cx="2422209" cy="505842"/>
            </a:xfrm>
            <a:prstGeom prst="rect">
              <a:avLst/>
            </a:prstGeom>
            <a:noFill/>
          </p:spPr>
          <p:txBody>
            <a:bodyPr wrap="square" rtlCol="0">
              <a:spAutoFit/>
            </a:bodyPr>
            <a:lstStyle/>
            <a:p>
              <a:r>
                <a:rPr lang="en-US" sz="2000">
                  <a:solidFill>
                    <a:srgbClr val="1A3661"/>
                  </a:solidFill>
                  <a:latin typeface="Segoe UI Semibold" panose="020B0702040204020203" pitchFamily="34" charset="0"/>
                  <a:cs typeface="Segoe UI Semibold" panose="020B0702040204020203" pitchFamily="34" charset="0"/>
                </a:rPr>
                <a:t>Dynamics 365 Business Central</a:t>
              </a:r>
            </a:p>
          </p:txBody>
        </p:sp>
        <p:pic>
          <p:nvPicPr>
            <p:cNvPr id="23" name="Graphic 22">
              <a:extLst>
                <a:ext uri="{FF2B5EF4-FFF2-40B4-BE49-F238E27FC236}">
                  <a16:creationId xmlns:a16="http://schemas.microsoft.com/office/drawing/2014/main" id="{6D299161-B724-2227-032C-2145CE216D6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89968" y="5480050"/>
              <a:ext cx="539868" cy="602673"/>
            </a:xfrm>
            <a:prstGeom prst="rect">
              <a:avLst/>
            </a:prstGeom>
          </p:spPr>
        </p:pic>
      </p:grpSp>
      <p:sp>
        <p:nvSpPr>
          <p:cNvPr id="24" name="TextBox 23">
            <a:extLst>
              <a:ext uri="{FF2B5EF4-FFF2-40B4-BE49-F238E27FC236}">
                <a16:creationId xmlns:a16="http://schemas.microsoft.com/office/drawing/2014/main" id="{CF44287B-50BD-C452-7E96-12393A20F626}"/>
              </a:ext>
            </a:extLst>
          </p:cNvPr>
          <p:cNvSpPr txBox="1"/>
          <p:nvPr/>
        </p:nvSpPr>
        <p:spPr>
          <a:xfrm>
            <a:off x="4788612" y="2232298"/>
            <a:ext cx="564598" cy="646331"/>
          </a:xfrm>
          <a:prstGeom prst="rect">
            <a:avLst/>
          </a:prstGeom>
          <a:noFill/>
        </p:spPr>
        <p:txBody>
          <a:bodyPr wrap="square">
            <a:spAutoFit/>
          </a:bodyPr>
          <a:lstStyle/>
          <a:p>
            <a:r>
              <a:rPr lang="en-CA" sz="3600">
                <a:solidFill>
                  <a:schemeClr val="accent1"/>
                </a:solidFill>
                <a:latin typeface="Manrope ExtraBold" pitchFamily="2" charset="0"/>
                <a:cs typeface="Segoe UI Semibold" panose="020B0702040204020203" pitchFamily="34" charset="0"/>
              </a:rPr>
              <a:t>+</a:t>
            </a:r>
          </a:p>
        </p:txBody>
      </p:sp>
    </p:spTree>
    <p:extLst>
      <p:ext uri="{BB962C8B-B14F-4D97-AF65-F5344CB8AC3E}">
        <p14:creationId xmlns:p14="http://schemas.microsoft.com/office/powerpoint/2010/main" val="2712339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E1F8C-55CD-B14C-1E5A-4AB44D8200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17610-B911-C415-E66F-4FA241970442}"/>
              </a:ext>
            </a:extLst>
          </p:cNvPr>
          <p:cNvSpPr>
            <a:spLocks noGrp="1"/>
          </p:cNvSpPr>
          <p:nvPr>
            <p:ph type="title"/>
          </p:nvPr>
        </p:nvSpPr>
        <p:spPr>
          <a:xfrm>
            <a:off x="582620" y="200025"/>
            <a:ext cx="10515600" cy="1325563"/>
          </a:xfrm>
        </p:spPr>
        <p:txBody>
          <a:bodyPr>
            <a:normAutofit/>
          </a:bodyPr>
          <a:lstStyle/>
          <a:p>
            <a:r>
              <a:rPr lang="en-US" sz="4000">
                <a:solidFill>
                  <a:srgbClr val="214792"/>
                </a:solidFill>
                <a:latin typeface="Manrope ExtraBold" pitchFamily="2" charset="0"/>
                <a:cs typeface="+mj-cs"/>
              </a:rPr>
              <a:t>Advanced Reporting.</a:t>
            </a:r>
            <a:endParaRPr lang="en-CA" sz="4000">
              <a:solidFill>
                <a:srgbClr val="214792"/>
              </a:solidFill>
              <a:latin typeface="Manrope ExtraBold" pitchFamily="2" charset="0"/>
              <a:cs typeface="+mj-cs"/>
            </a:endParaRPr>
          </a:p>
        </p:txBody>
      </p:sp>
      <p:pic>
        <p:nvPicPr>
          <p:cNvPr id="6" name="Content Placeholder 4">
            <a:extLst>
              <a:ext uri="{FF2B5EF4-FFF2-40B4-BE49-F238E27FC236}">
                <a16:creationId xmlns:a16="http://schemas.microsoft.com/office/drawing/2014/main" id="{F8762CB1-083A-7FA6-CC8A-97F54B4C1D77}"/>
              </a:ext>
            </a:extLst>
          </p:cNvPr>
          <p:cNvPicPr>
            <a:picLocks noChangeAspect="1"/>
          </p:cNvPicPr>
          <p:nvPr/>
        </p:nvPicPr>
        <p:blipFill>
          <a:blip r:embed="rId3"/>
          <a:stretch>
            <a:fillRect/>
          </a:stretch>
        </p:blipFill>
        <p:spPr>
          <a:xfrm>
            <a:off x="560964" y="1517615"/>
            <a:ext cx="8029154" cy="5004000"/>
          </a:xfrm>
          <a:prstGeom prst="rect">
            <a:avLst/>
          </a:prstGeom>
          <a:ln>
            <a:solidFill>
              <a:srgbClr val="1A3661"/>
            </a:solidFill>
          </a:ln>
        </p:spPr>
      </p:pic>
      <p:pic>
        <p:nvPicPr>
          <p:cNvPr id="8" name="Picture 7">
            <a:extLst>
              <a:ext uri="{FF2B5EF4-FFF2-40B4-BE49-F238E27FC236}">
                <a16:creationId xmlns:a16="http://schemas.microsoft.com/office/drawing/2014/main" id="{ECB965A2-F688-D699-D5DC-6CAA82848190}"/>
              </a:ext>
            </a:extLst>
          </p:cNvPr>
          <p:cNvPicPr>
            <a:picLocks noChangeAspect="1"/>
          </p:cNvPicPr>
          <p:nvPr/>
        </p:nvPicPr>
        <p:blipFill>
          <a:blip r:embed="rId4"/>
          <a:stretch>
            <a:fillRect/>
          </a:stretch>
        </p:blipFill>
        <p:spPr>
          <a:xfrm>
            <a:off x="4799683" y="3130556"/>
            <a:ext cx="7015390" cy="2736000"/>
          </a:xfrm>
          <a:prstGeom prst="rect">
            <a:avLst/>
          </a:prstGeom>
          <a:ln>
            <a:solidFill>
              <a:srgbClr val="1A3661"/>
            </a:solidFill>
          </a:ln>
        </p:spPr>
      </p:pic>
    </p:spTree>
    <p:extLst>
      <p:ext uri="{BB962C8B-B14F-4D97-AF65-F5344CB8AC3E}">
        <p14:creationId xmlns:p14="http://schemas.microsoft.com/office/powerpoint/2010/main" val="2068874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DE56D-4DC7-6405-8C14-95443AD2A34B}"/>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46E6C0-57F0-D49D-06DE-37CDC05A15C0}"/>
              </a:ext>
            </a:extLst>
          </p:cNvPr>
          <p:cNvSpPr/>
          <p:nvPr/>
        </p:nvSpPr>
        <p:spPr>
          <a:xfrm>
            <a:off x="714413" y="2514601"/>
            <a:ext cx="10763175" cy="3606800"/>
          </a:xfrm>
          <a:prstGeom prst="roundRect">
            <a:avLst>
              <a:gd name="adj" fmla="val 8754"/>
            </a:avLst>
          </a:prstGeom>
          <a:gradFill>
            <a:gsLst>
              <a:gs pos="1000">
                <a:srgbClr val="F1F4FD"/>
              </a:gs>
              <a:gs pos="100000">
                <a:srgbClr val="F1FDFD"/>
              </a:gs>
            </a:gsLst>
            <a:lin ang="2700000" scaled="1"/>
          </a:gradFill>
          <a:ln w="38100">
            <a:gradFill flip="none" rotWithShape="1">
              <a:gsLst>
                <a:gs pos="100000">
                  <a:srgbClr val="214792"/>
                </a:gs>
                <a:gs pos="0">
                  <a:srgbClr val="6D8BED"/>
                </a:gs>
              </a:gsLst>
              <a:lin ang="189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anrope" pitchFamily="2" charset="0"/>
            </a:endParaRPr>
          </a:p>
        </p:txBody>
      </p:sp>
      <p:sp>
        <p:nvSpPr>
          <p:cNvPr id="11" name="Title 1">
            <a:extLst>
              <a:ext uri="{FF2B5EF4-FFF2-40B4-BE49-F238E27FC236}">
                <a16:creationId xmlns:a16="http://schemas.microsoft.com/office/drawing/2014/main" id="{C4DB3EDE-F1F1-9235-EC39-F5318843DAD9}"/>
              </a:ext>
            </a:extLst>
          </p:cNvPr>
          <p:cNvSpPr txBox="1">
            <a:spLocks/>
          </p:cNvSpPr>
          <p:nvPr/>
        </p:nvSpPr>
        <p:spPr>
          <a:xfrm>
            <a:off x="448056" y="400050"/>
            <a:ext cx="11480708"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dirty="0">
                <a:solidFill>
                  <a:srgbClr val="214792"/>
                </a:solidFill>
              </a:rPr>
              <a:t>Real results from real customers.</a:t>
            </a:r>
          </a:p>
        </p:txBody>
      </p:sp>
      <p:grpSp>
        <p:nvGrpSpPr>
          <p:cNvPr id="2" name="Group 1">
            <a:extLst>
              <a:ext uri="{FF2B5EF4-FFF2-40B4-BE49-F238E27FC236}">
                <a16:creationId xmlns:a16="http://schemas.microsoft.com/office/drawing/2014/main" id="{19A99764-5DF7-6D59-7385-48A625E30D09}"/>
              </a:ext>
            </a:extLst>
          </p:cNvPr>
          <p:cNvGrpSpPr/>
          <p:nvPr/>
        </p:nvGrpSpPr>
        <p:grpSpPr>
          <a:xfrm>
            <a:off x="1154324" y="3213100"/>
            <a:ext cx="9883353" cy="2222500"/>
            <a:chOff x="1013246" y="3213100"/>
            <a:chExt cx="9883353" cy="2222500"/>
          </a:xfrm>
        </p:grpSpPr>
        <p:grpSp>
          <p:nvGrpSpPr>
            <p:cNvPr id="9" name="Group 8">
              <a:extLst>
                <a:ext uri="{FF2B5EF4-FFF2-40B4-BE49-F238E27FC236}">
                  <a16:creationId xmlns:a16="http://schemas.microsoft.com/office/drawing/2014/main" id="{671C9E9D-7E64-39F1-C67F-B05291D775C4}"/>
                </a:ext>
              </a:extLst>
            </p:cNvPr>
            <p:cNvGrpSpPr/>
            <p:nvPr/>
          </p:nvGrpSpPr>
          <p:grpSpPr>
            <a:xfrm>
              <a:off x="3371850" y="3213100"/>
              <a:ext cx="5448300" cy="2222500"/>
              <a:chOff x="3340100" y="2882900"/>
              <a:chExt cx="5448300" cy="2222500"/>
            </a:xfrm>
          </p:grpSpPr>
          <p:cxnSp>
            <p:nvCxnSpPr>
              <p:cNvPr id="6" name="Straight Connector 5">
                <a:extLst>
                  <a:ext uri="{FF2B5EF4-FFF2-40B4-BE49-F238E27FC236}">
                    <a16:creationId xmlns:a16="http://schemas.microsoft.com/office/drawing/2014/main" id="{057CD588-8B65-C6CE-A630-83DAA889CB1D}"/>
                  </a:ext>
                </a:extLst>
              </p:cNvPr>
              <p:cNvCxnSpPr/>
              <p:nvPr/>
            </p:nvCxnSpPr>
            <p:spPr>
              <a:xfrm>
                <a:off x="3340100" y="2882900"/>
                <a:ext cx="0" cy="222250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A8084A6-F2CE-8BC5-8FB7-8E3227CAAA60}"/>
                  </a:ext>
                </a:extLst>
              </p:cNvPr>
              <p:cNvCxnSpPr/>
              <p:nvPr/>
            </p:nvCxnSpPr>
            <p:spPr>
              <a:xfrm>
                <a:off x="6064250" y="2882900"/>
                <a:ext cx="0" cy="222250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F3C34C8-A2AE-F99A-23FB-1C822D6F43E1}"/>
                  </a:ext>
                </a:extLst>
              </p:cNvPr>
              <p:cNvCxnSpPr/>
              <p:nvPr/>
            </p:nvCxnSpPr>
            <p:spPr>
              <a:xfrm>
                <a:off x="8788400" y="2882900"/>
                <a:ext cx="0" cy="222250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grpSp>
        <p:sp>
          <p:nvSpPr>
            <p:cNvPr id="60" name="TextBox 2">
              <a:extLst>
                <a:ext uri="{FF2B5EF4-FFF2-40B4-BE49-F238E27FC236}">
                  <a16:creationId xmlns:a16="http://schemas.microsoft.com/office/drawing/2014/main" id="{81FA6FB8-4470-0FF0-5D8A-37E1EF85AEEB}"/>
                </a:ext>
              </a:extLst>
            </p:cNvPr>
            <p:cNvSpPr txBox="1"/>
            <p:nvPr/>
          </p:nvSpPr>
          <p:spPr>
            <a:xfrm>
              <a:off x="1013246" y="4154969"/>
              <a:ext cx="1924241" cy="98488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l"/>
              <a:r>
                <a:rPr lang="en-US" sz="1600" b="1" i="0" dirty="0">
                  <a:solidFill>
                    <a:srgbClr val="004778"/>
                  </a:solidFill>
                  <a:effectLst/>
                  <a:latin typeface="Manrope" pitchFamily="2" charset="0"/>
                </a:rPr>
                <a:t>annual cost savings from automating billing &amp; collections.</a:t>
              </a:r>
            </a:p>
          </p:txBody>
        </p:sp>
        <p:sp>
          <p:nvSpPr>
            <p:cNvPr id="61" name="TextBox 3">
              <a:extLst>
                <a:ext uri="{FF2B5EF4-FFF2-40B4-BE49-F238E27FC236}">
                  <a16:creationId xmlns:a16="http://schemas.microsoft.com/office/drawing/2014/main" id="{4FF5FD71-1C64-1EF8-5095-E6C7FB5DBC0B}"/>
                </a:ext>
              </a:extLst>
            </p:cNvPr>
            <p:cNvSpPr txBox="1"/>
            <p:nvPr/>
          </p:nvSpPr>
          <p:spPr>
            <a:xfrm>
              <a:off x="1013247" y="3360925"/>
              <a:ext cx="1924252"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a:gsLst>
                      <a:gs pos="0">
                        <a:srgbClr val="6D8BED"/>
                      </a:gs>
                      <a:gs pos="100000">
                        <a:srgbClr val="214792"/>
                      </a:gs>
                    </a:gsLst>
                    <a:lin ang="2700000" scaled="0"/>
                  </a:gradFill>
                  <a:effectLst/>
                  <a:uLnTx/>
                  <a:uFillTx/>
                  <a:latin typeface="Manrope" pitchFamily="2" charset="0"/>
                  <a:cs typeface="Segoe UI" pitchFamily="34" charset="0"/>
                </a:rPr>
                <a:t>$120k</a:t>
              </a:r>
            </a:p>
          </p:txBody>
        </p:sp>
        <p:sp>
          <p:nvSpPr>
            <p:cNvPr id="65" name="TextBox 8">
              <a:extLst>
                <a:ext uri="{FF2B5EF4-FFF2-40B4-BE49-F238E27FC236}">
                  <a16:creationId xmlns:a16="http://schemas.microsoft.com/office/drawing/2014/main" id="{C579452B-C98B-6384-62AB-AA2B1250E2BE}"/>
                </a:ext>
              </a:extLst>
            </p:cNvPr>
            <p:cNvSpPr txBox="1"/>
            <p:nvPr/>
          </p:nvSpPr>
          <p:spPr>
            <a:xfrm>
              <a:off x="3783108" y="4154969"/>
              <a:ext cx="1944591" cy="123110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l"/>
              <a:r>
                <a:rPr lang="en-US" sz="1600" b="1" i="0" dirty="0">
                  <a:solidFill>
                    <a:srgbClr val="004778"/>
                  </a:solidFill>
                  <a:effectLst/>
                  <a:latin typeface="Manrope" pitchFamily="2" charset="0"/>
                </a:rPr>
                <a:t>workload reduction through subscription and payment automation.</a:t>
              </a:r>
            </a:p>
          </p:txBody>
        </p:sp>
        <p:sp>
          <p:nvSpPr>
            <p:cNvPr id="66" name="TextBox 9">
              <a:extLst>
                <a:ext uri="{FF2B5EF4-FFF2-40B4-BE49-F238E27FC236}">
                  <a16:creationId xmlns:a16="http://schemas.microsoft.com/office/drawing/2014/main" id="{6C090676-F143-3511-769B-92096B8741AE}"/>
                </a:ext>
              </a:extLst>
            </p:cNvPr>
            <p:cNvSpPr txBox="1"/>
            <p:nvPr/>
          </p:nvSpPr>
          <p:spPr>
            <a:xfrm>
              <a:off x="3783109" y="3360925"/>
              <a:ext cx="1757771"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50%</a:t>
              </a:r>
            </a:p>
          </p:txBody>
        </p:sp>
        <p:sp>
          <p:nvSpPr>
            <p:cNvPr id="68" name="TextBox 14">
              <a:extLst>
                <a:ext uri="{FF2B5EF4-FFF2-40B4-BE49-F238E27FC236}">
                  <a16:creationId xmlns:a16="http://schemas.microsoft.com/office/drawing/2014/main" id="{8E651597-29B4-870F-483E-4E5C780CDCB1}"/>
                </a:ext>
              </a:extLst>
            </p:cNvPr>
            <p:cNvSpPr txBox="1"/>
            <p:nvPr/>
          </p:nvSpPr>
          <p:spPr>
            <a:xfrm>
              <a:off x="6552970" y="4154969"/>
              <a:ext cx="2121130" cy="738664"/>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l"/>
              <a:r>
                <a:rPr lang="en-US" sz="1600" b="1" i="0" dirty="0">
                  <a:solidFill>
                    <a:srgbClr val="004778"/>
                  </a:solidFill>
                  <a:effectLst/>
                  <a:latin typeface="Manrope" pitchFamily="2" charset="0"/>
                </a:rPr>
                <a:t>revenue deferrals automated in a single implementation. </a:t>
              </a:r>
            </a:p>
          </p:txBody>
        </p:sp>
        <p:sp>
          <p:nvSpPr>
            <p:cNvPr id="69" name="TextBox 15">
              <a:extLst>
                <a:ext uri="{FF2B5EF4-FFF2-40B4-BE49-F238E27FC236}">
                  <a16:creationId xmlns:a16="http://schemas.microsoft.com/office/drawing/2014/main" id="{3ACBC846-0ED7-43B6-8EB9-25E322691930}"/>
                </a:ext>
              </a:extLst>
            </p:cNvPr>
            <p:cNvSpPr txBox="1"/>
            <p:nvPr/>
          </p:nvSpPr>
          <p:spPr>
            <a:xfrm>
              <a:off x="6552971" y="3360925"/>
              <a:ext cx="1757771"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a:gsLst>
                      <a:gs pos="0">
                        <a:srgbClr val="6D8BED"/>
                      </a:gs>
                      <a:gs pos="100000">
                        <a:srgbClr val="214792"/>
                      </a:gs>
                    </a:gsLst>
                    <a:lin ang="2700000" scaled="0"/>
                  </a:gradFill>
                  <a:effectLst/>
                  <a:uLnTx/>
                  <a:uFillTx/>
                  <a:latin typeface="Manrope" pitchFamily="2" charset="0"/>
                  <a:cs typeface="Segoe UI" pitchFamily="34" charset="0"/>
                </a:rPr>
                <a:t>10k</a:t>
              </a:r>
            </a:p>
          </p:txBody>
        </p:sp>
        <p:sp>
          <p:nvSpPr>
            <p:cNvPr id="71" name="TextBox 20">
              <a:extLst>
                <a:ext uri="{FF2B5EF4-FFF2-40B4-BE49-F238E27FC236}">
                  <a16:creationId xmlns:a16="http://schemas.microsoft.com/office/drawing/2014/main" id="{44A86A27-1472-03EB-7D95-4F97EEB73365}"/>
                </a:ext>
              </a:extLst>
            </p:cNvPr>
            <p:cNvSpPr txBox="1"/>
            <p:nvPr/>
          </p:nvSpPr>
          <p:spPr>
            <a:xfrm>
              <a:off x="9135940" y="4154969"/>
              <a:ext cx="1760659" cy="123110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defRPr/>
              </a:pPr>
              <a:r>
                <a:rPr lang="en-US" sz="1600" b="1" i="0" dirty="0">
                  <a:solidFill>
                    <a:srgbClr val="004778"/>
                  </a:solidFill>
                  <a:effectLst/>
                  <a:latin typeface="Manrope" pitchFamily="2" charset="0"/>
                </a:rPr>
                <a:t>days saved annually with streamlined order-to-cash workflows.</a:t>
              </a:r>
              <a:endParaRPr kumimoji="0" lang="en-US" sz="1600" b="0" i="0" u="none" strike="noStrike" kern="0" cap="none" spc="0" normalizeH="0" baseline="0" noProof="0" dirty="0">
                <a:ln>
                  <a:noFill/>
                </a:ln>
                <a:solidFill>
                  <a:srgbClr val="004778"/>
                </a:solidFill>
                <a:effectLst/>
                <a:uLnTx/>
                <a:uFillTx/>
                <a:latin typeface="Manrope" pitchFamily="2" charset="0"/>
              </a:endParaRPr>
            </a:p>
          </p:txBody>
        </p:sp>
        <p:sp>
          <p:nvSpPr>
            <p:cNvPr id="72" name="TextBox 21">
              <a:extLst>
                <a:ext uri="{FF2B5EF4-FFF2-40B4-BE49-F238E27FC236}">
                  <a16:creationId xmlns:a16="http://schemas.microsoft.com/office/drawing/2014/main" id="{540CA31B-9D2F-ED58-F6D9-955DDCDAA332}"/>
                </a:ext>
              </a:extLst>
            </p:cNvPr>
            <p:cNvSpPr txBox="1"/>
            <p:nvPr/>
          </p:nvSpPr>
          <p:spPr>
            <a:xfrm>
              <a:off x="9135941" y="3360925"/>
              <a:ext cx="1757771"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80+</a:t>
              </a:r>
            </a:p>
          </p:txBody>
        </p:sp>
      </p:grpSp>
      <p:sp>
        <p:nvSpPr>
          <p:cNvPr id="74" name="Content Placeholder 3">
            <a:extLst>
              <a:ext uri="{FF2B5EF4-FFF2-40B4-BE49-F238E27FC236}">
                <a16:creationId xmlns:a16="http://schemas.microsoft.com/office/drawing/2014/main" id="{48D1450F-E846-A7BA-F85D-A48B23A32222}"/>
              </a:ext>
            </a:extLst>
          </p:cNvPr>
          <p:cNvSpPr txBox="1">
            <a:spLocks/>
          </p:cNvSpPr>
          <p:nvPr/>
        </p:nvSpPr>
        <p:spPr>
          <a:xfrm>
            <a:off x="448056" y="1216025"/>
            <a:ext cx="11707587" cy="103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b="0" i="0" dirty="0">
                <a:solidFill>
                  <a:srgbClr val="00214F"/>
                </a:solidFill>
                <a:effectLst/>
                <a:latin typeface="Manrope" pitchFamily="2" charset="0"/>
              </a:rPr>
              <a:t>From automated billing and collections to revenue recognition and real-time reporting, simplify your recurring revenue operations, and streamline your compliance saving you valuable time and money. Don’t just take our word for it, see what our customers have achieved. </a:t>
            </a:r>
            <a:endParaRPr lang="en-US" sz="1400" dirty="0">
              <a:solidFill>
                <a:srgbClr val="00214F"/>
              </a:solidFill>
              <a:latin typeface="Manrope" pitchFamily="2" charset="0"/>
            </a:endParaRPr>
          </a:p>
        </p:txBody>
      </p:sp>
    </p:spTree>
    <p:extLst>
      <p:ext uri="{BB962C8B-B14F-4D97-AF65-F5344CB8AC3E}">
        <p14:creationId xmlns:p14="http://schemas.microsoft.com/office/powerpoint/2010/main" val="2363608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B2CD-5BAA-76E6-AAF7-69F329F15EAD}"/>
              </a:ext>
            </a:extLst>
          </p:cNvPr>
          <p:cNvSpPr>
            <a:spLocks noGrp="1"/>
          </p:cNvSpPr>
          <p:nvPr>
            <p:ph type="ctrTitle"/>
          </p:nvPr>
        </p:nvSpPr>
        <p:spPr/>
        <p:txBody>
          <a:bodyPr/>
          <a:lstStyle/>
          <a:p>
            <a:r>
              <a:rPr lang="en-CA">
                <a:latin typeface="Manrope ExtraBold"/>
              </a:rPr>
              <a:t>Wrap Up</a:t>
            </a:r>
            <a:endParaRPr lang="en-US"/>
          </a:p>
        </p:txBody>
      </p:sp>
      <p:sp>
        <p:nvSpPr>
          <p:cNvPr id="3" name="Subtitle 2">
            <a:extLst>
              <a:ext uri="{FF2B5EF4-FFF2-40B4-BE49-F238E27FC236}">
                <a16:creationId xmlns:a16="http://schemas.microsoft.com/office/drawing/2014/main" id="{519C15C2-4ED1-EEE3-4A92-3EABAFF044F6}"/>
              </a:ext>
            </a:extLst>
          </p:cNvPr>
          <p:cNvSpPr>
            <a:spLocks noGrp="1"/>
          </p:cNvSpPr>
          <p:nvPr>
            <p:ph type="subTitle" idx="1"/>
          </p:nvPr>
        </p:nvSpPr>
        <p:spPr/>
        <p:txBody>
          <a:bodyPr vert="horz" lIns="91440" tIns="45720" rIns="91440" bIns="45720" rtlCol="0" anchor="t">
            <a:normAutofit lnSpcReduction="10000"/>
          </a:bodyPr>
          <a:lstStyle/>
          <a:p>
            <a:r>
              <a:rPr lang="en-CA">
                <a:latin typeface="Manrope SemiBold"/>
              </a:rPr>
              <a:t>Have an amazing start to 2025!</a:t>
            </a:r>
          </a:p>
          <a:p>
            <a:endParaRPr lang="en-CA"/>
          </a:p>
          <a:p>
            <a:r>
              <a:rPr lang="en-CA">
                <a:latin typeface="Manrope SemiBold"/>
              </a:rPr>
              <a:t>Connect with your account manager or email </a:t>
            </a:r>
            <a:r>
              <a:rPr lang="en-CA">
                <a:latin typeface="Manrope SemiBold"/>
                <a:hlinkClick r:id="rId2"/>
              </a:rPr>
              <a:t>sales@binarystream.com</a:t>
            </a:r>
            <a:r>
              <a:rPr lang="en-CA">
                <a:latin typeface="Manrope SemiBold"/>
              </a:rPr>
              <a:t> to continue the conversation. </a:t>
            </a:r>
            <a:endParaRPr lang="en-CA"/>
          </a:p>
        </p:txBody>
      </p:sp>
    </p:spTree>
    <p:extLst>
      <p:ext uri="{BB962C8B-B14F-4D97-AF65-F5344CB8AC3E}">
        <p14:creationId xmlns:p14="http://schemas.microsoft.com/office/powerpoint/2010/main" val="130732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42151-AA2B-4F98-640B-71DC6E3C2ADF}"/>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1BDD71AE-A843-A4AA-1082-034A0E509B95}"/>
              </a:ext>
            </a:extLst>
          </p:cNvPr>
          <p:cNvSpPr/>
          <p:nvPr/>
        </p:nvSpPr>
        <p:spPr bwMode="auto">
          <a:xfrm>
            <a:off x="1274850" y="1624403"/>
            <a:ext cx="622997" cy="622997"/>
          </a:xfrm>
          <a:prstGeom prst="ellipse">
            <a:avLst/>
          </a:prstGeom>
          <a:gradFill>
            <a:gsLst>
              <a:gs pos="100000">
                <a:schemeClr val="accent2">
                  <a:alpha val="91000"/>
                </a:schemeClr>
              </a:gs>
              <a:gs pos="0">
                <a:srgbClr val="214792"/>
              </a:gs>
            </a:gsLst>
            <a:lin ang="2700000" scaled="0"/>
          </a:gradFill>
          <a:ln>
            <a:no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err="1">
              <a:ln>
                <a:noFill/>
              </a:ln>
              <a:solidFill>
                <a:srgbClr val="702573"/>
              </a:solidFill>
              <a:effectLst/>
              <a:uLnTx/>
              <a:uFillTx/>
              <a:latin typeface="Segoe Sans Display Semibold"/>
              <a:ea typeface="+mn-ea"/>
              <a:cs typeface="Segoe UI" pitchFamily="34" charset="0"/>
            </a:endParaRPr>
          </a:p>
        </p:txBody>
      </p:sp>
      <p:sp>
        <p:nvSpPr>
          <p:cNvPr id="6" name="Oval 5">
            <a:extLst>
              <a:ext uri="{FF2B5EF4-FFF2-40B4-BE49-F238E27FC236}">
                <a16:creationId xmlns:a16="http://schemas.microsoft.com/office/drawing/2014/main" id="{AF8C0D22-F877-DC94-6B83-6D0280081D85}"/>
              </a:ext>
            </a:extLst>
          </p:cNvPr>
          <p:cNvSpPr/>
          <p:nvPr/>
        </p:nvSpPr>
        <p:spPr bwMode="auto">
          <a:xfrm>
            <a:off x="3045805" y="1624403"/>
            <a:ext cx="622997" cy="622997"/>
          </a:xfrm>
          <a:prstGeom prst="ellipse">
            <a:avLst/>
          </a:prstGeom>
          <a:gradFill>
            <a:gsLst>
              <a:gs pos="100000">
                <a:schemeClr val="accent2">
                  <a:alpha val="91000"/>
                </a:schemeClr>
              </a:gs>
              <a:gs pos="0">
                <a:srgbClr val="214792"/>
              </a:gs>
            </a:gsLst>
            <a:lin ang="2700000" scaled="0"/>
          </a:gradFill>
          <a:ln>
            <a:no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err="1">
              <a:ln>
                <a:noFill/>
              </a:ln>
              <a:solidFill>
                <a:srgbClr val="702573"/>
              </a:solidFill>
              <a:effectLst/>
              <a:uLnTx/>
              <a:uFillTx/>
              <a:latin typeface="Segoe Sans Display Semibold"/>
              <a:ea typeface="+mn-ea"/>
              <a:cs typeface="Segoe UI" pitchFamily="34" charset="0"/>
            </a:endParaRPr>
          </a:p>
        </p:txBody>
      </p:sp>
      <p:sp>
        <p:nvSpPr>
          <p:cNvPr id="7" name="Oval 6">
            <a:extLst>
              <a:ext uri="{FF2B5EF4-FFF2-40B4-BE49-F238E27FC236}">
                <a16:creationId xmlns:a16="http://schemas.microsoft.com/office/drawing/2014/main" id="{A53FCF77-B340-86F5-8F61-2805DE19CF38}"/>
              </a:ext>
            </a:extLst>
          </p:cNvPr>
          <p:cNvSpPr/>
          <p:nvPr/>
        </p:nvSpPr>
        <p:spPr bwMode="auto">
          <a:xfrm>
            <a:off x="4946300" y="1624403"/>
            <a:ext cx="622997" cy="622997"/>
          </a:xfrm>
          <a:prstGeom prst="ellipse">
            <a:avLst/>
          </a:prstGeom>
          <a:gradFill>
            <a:gsLst>
              <a:gs pos="100000">
                <a:schemeClr val="accent2">
                  <a:alpha val="91000"/>
                </a:schemeClr>
              </a:gs>
              <a:gs pos="0">
                <a:srgbClr val="214792"/>
              </a:gs>
            </a:gsLst>
            <a:lin ang="2700000" scaled="0"/>
          </a:gradFill>
          <a:ln>
            <a:no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err="1">
              <a:ln>
                <a:noFill/>
              </a:ln>
              <a:solidFill>
                <a:srgbClr val="702573"/>
              </a:solidFill>
              <a:effectLst/>
              <a:uLnTx/>
              <a:uFillTx/>
              <a:latin typeface="Segoe Sans Display Semibold"/>
              <a:ea typeface="+mn-ea"/>
              <a:cs typeface="Segoe UI" pitchFamily="34" charset="0"/>
            </a:endParaRPr>
          </a:p>
        </p:txBody>
      </p:sp>
      <p:sp>
        <p:nvSpPr>
          <p:cNvPr id="8" name="Oval 7">
            <a:extLst>
              <a:ext uri="{FF2B5EF4-FFF2-40B4-BE49-F238E27FC236}">
                <a16:creationId xmlns:a16="http://schemas.microsoft.com/office/drawing/2014/main" id="{D5647F3F-3CE7-515A-9765-3220CEF58D4C}"/>
              </a:ext>
            </a:extLst>
          </p:cNvPr>
          <p:cNvSpPr/>
          <p:nvPr/>
        </p:nvSpPr>
        <p:spPr bwMode="auto">
          <a:xfrm>
            <a:off x="6907756" y="1624403"/>
            <a:ext cx="622997" cy="622997"/>
          </a:xfrm>
          <a:prstGeom prst="ellipse">
            <a:avLst/>
          </a:prstGeom>
          <a:gradFill>
            <a:gsLst>
              <a:gs pos="100000">
                <a:schemeClr val="accent2">
                  <a:alpha val="91000"/>
                </a:schemeClr>
              </a:gs>
              <a:gs pos="0">
                <a:srgbClr val="214792"/>
              </a:gs>
            </a:gsLst>
            <a:lin ang="2700000" scaled="0"/>
          </a:gradFill>
          <a:ln>
            <a:no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702573"/>
              </a:solidFill>
              <a:effectLst/>
              <a:uLnTx/>
              <a:uFillTx/>
              <a:latin typeface="Segoe Sans Display Semibold"/>
              <a:ea typeface="+mn-ea"/>
              <a:cs typeface="Segoe UI" pitchFamily="34" charset="0"/>
            </a:endParaRPr>
          </a:p>
        </p:txBody>
      </p:sp>
      <p:sp>
        <p:nvSpPr>
          <p:cNvPr id="9" name="Oval 8">
            <a:extLst>
              <a:ext uri="{FF2B5EF4-FFF2-40B4-BE49-F238E27FC236}">
                <a16:creationId xmlns:a16="http://schemas.microsoft.com/office/drawing/2014/main" id="{4FF91D35-C6AC-72F2-0141-3FCE85073D57}"/>
              </a:ext>
            </a:extLst>
          </p:cNvPr>
          <p:cNvSpPr/>
          <p:nvPr/>
        </p:nvSpPr>
        <p:spPr bwMode="auto">
          <a:xfrm>
            <a:off x="8693951" y="1624403"/>
            <a:ext cx="622997" cy="622997"/>
          </a:xfrm>
          <a:prstGeom prst="ellipse">
            <a:avLst/>
          </a:prstGeom>
          <a:gradFill>
            <a:gsLst>
              <a:gs pos="100000">
                <a:schemeClr val="accent2">
                  <a:alpha val="91000"/>
                </a:schemeClr>
              </a:gs>
              <a:gs pos="0">
                <a:srgbClr val="214792"/>
              </a:gs>
            </a:gsLst>
            <a:lin ang="2700000" scaled="0"/>
          </a:gradFill>
          <a:ln>
            <a:no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err="1">
              <a:ln>
                <a:noFill/>
              </a:ln>
              <a:solidFill>
                <a:srgbClr val="702573"/>
              </a:solidFill>
              <a:effectLst/>
              <a:uLnTx/>
              <a:uFillTx/>
              <a:latin typeface="Segoe Sans Display Semibold"/>
              <a:ea typeface="+mn-ea"/>
              <a:cs typeface="Segoe UI" pitchFamily="34" charset="0"/>
            </a:endParaRPr>
          </a:p>
        </p:txBody>
      </p:sp>
      <p:sp>
        <p:nvSpPr>
          <p:cNvPr id="13" name="Rectangle: Rounded Corners 12">
            <a:extLst>
              <a:ext uri="{FF2B5EF4-FFF2-40B4-BE49-F238E27FC236}">
                <a16:creationId xmlns:a16="http://schemas.microsoft.com/office/drawing/2014/main" id="{A2F56746-6062-C86A-113B-98EAE164773D}"/>
              </a:ext>
            </a:extLst>
          </p:cNvPr>
          <p:cNvSpPr/>
          <p:nvPr/>
        </p:nvSpPr>
        <p:spPr bwMode="auto">
          <a:xfrm>
            <a:off x="587298" y="2413018"/>
            <a:ext cx="11277600" cy="3980162"/>
          </a:xfrm>
          <a:prstGeom prst="roundRect">
            <a:avLst>
              <a:gd name="adj" fmla="val 3115"/>
            </a:avLst>
          </a:prstGeom>
          <a:solidFill>
            <a:schemeClr val="bg1"/>
          </a:solidFill>
          <a:ln>
            <a:noFill/>
          </a:ln>
          <a:effectLst>
            <a:outerShdw blurRad="508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400">
              <a:solidFill>
                <a:srgbClr val="091F2C"/>
              </a:solidFill>
              <a:latin typeface="Segoe UI"/>
            </a:endParaRPr>
          </a:p>
        </p:txBody>
      </p:sp>
      <p:sp>
        <p:nvSpPr>
          <p:cNvPr id="14" name="Rectangle: Rounded Corners 13">
            <a:extLst>
              <a:ext uri="{FF2B5EF4-FFF2-40B4-BE49-F238E27FC236}">
                <a16:creationId xmlns:a16="http://schemas.microsoft.com/office/drawing/2014/main" id="{51DA3350-265D-F2B7-F019-1234D281E189}"/>
              </a:ext>
              <a:ext uri="{C183D7F6-B498-43B3-948B-1728B52AA6E4}">
                <adec:decorative xmlns:adec="http://schemas.microsoft.com/office/drawing/2017/decorative" val="1"/>
              </a:ext>
            </a:extLst>
          </p:cNvPr>
          <p:cNvSpPr/>
          <p:nvPr/>
        </p:nvSpPr>
        <p:spPr bwMode="auto">
          <a:xfrm>
            <a:off x="8693951" y="2380985"/>
            <a:ext cx="622997" cy="60767"/>
          </a:xfrm>
          <a:prstGeom prst="roundRect">
            <a:avLst>
              <a:gd name="adj" fmla="val 50000"/>
            </a:avLst>
          </a:prstGeom>
          <a:gradFill>
            <a:gsLst>
              <a:gs pos="0">
                <a:srgbClr val="214792"/>
              </a:gs>
              <a:gs pos="100000">
                <a:schemeClr val="accent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1"/>
              </a:solidFill>
              <a:effectLst/>
              <a:uLnTx/>
              <a:uFillTx/>
              <a:latin typeface="Segoe Sans Display"/>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1E51F5F8-5B98-7D1F-0CDD-A5EE8F4F2D01}"/>
              </a:ext>
              <a:ext uri="{C183D7F6-B498-43B3-948B-1728B52AA6E4}">
                <adec:decorative xmlns:adec="http://schemas.microsoft.com/office/drawing/2017/decorative" val="1"/>
              </a:ext>
            </a:extLst>
          </p:cNvPr>
          <p:cNvSpPr/>
          <p:nvPr/>
        </p:nvSpPr>
        <p:spPr bwMode="auto">
          <a:xfrm>
            <a:off x="6907756" y="2380985"/>
            <a:ext cx="622997" cy="60767"/>
          </a:xfrm>
          <a:prstGeom prst="roundRect">
            <a:avLst>
              <a:gd name="adj" fmla="val 50000"/>
            </a:avLst>
          </a:prstGeom>
          <a:gradFill>
            <a:gsLst>
              <a:gs pos="0">
                <a:srgbClr val="214792"/>
              </a:gs>
              <a:gs pos="100000">
                <a:schemeClr val="accent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1"/>
              </a:solidFill>
              <a:effectLst/>
              <a:uLnTx/>
              <a:uFillTx/>
              <a:latin typeface="Segoe Sans Display"/>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222145C4-7849-665F-5FB7-592EA7DDDA29}"/>
              </a:ext>
              <a:ext uri="{C183D7F6-B498-43B3-948B-1728B52AA6E4}">
                <adec:decorative xmlns:adec="http://schemas.microsoft.com/office/drawing/2017/decorative" val="1"/>
              </a:ext>
            </a:extLst>
          </p:cNvPr>
          <p:cNvSpPr/>
          <p:nvPr/>
        </p:nvSpPr>
        <p:spPr bwMode="auto">
          <a:xfrm>
            <a:off x="4946300" y="2380985"/>
            <a:ext cx="622997" cy="60767"/>
          </a:xfrm>
          <a:prstGeom prst="roundRect">
            <a:avLst>
              <a:gd name="adj" fmla="val 50000"/>
            </a:avLst>
          </a:prstGeom>
          <a:gradFill>
            <a:gsLst>
              <a:gs pos="0">
                <a:srgbClr val="214792"/>
              </a:gs>
              <a:gs pos="100000">
                <a:schemeClr val="accent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1"/>
              </a:solidFill>
              <a:effectLst/>
              <a:uLnTx/>
              <a:uFillTx/>
              <a:latin typeface="Segoe Sans Display"/>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CD0EC6EB-5151-9E38-C291-A298E40DD01A}"/>
              </a:ext>
              <a:ext uri="{C183D7F6-B498-43B3-948B-1728B52AA6E4}">
                <adec:decorative xmlns:adec="http://schemas.microsoft.com/office/drawing/2017/decorative" val="1"/>
              </a:ext>
            </a:extLst>
          </p:cNvPr>
          <p:cNvSpPr/>
          <p:nvPr/>
        </p:nvSpPr>
        <p:spPr bwMode="auto">
          <a:xfrm>
            <a:off x="3045805" y="2380985"/>
            <a:ext cx="622997" cy="60767"/>
          </a:xfrm>
          <a:prstGeom prst="roundRect">
            <a:avLst>
              <a:gd name="adj" fmla="val 50000"/>
            </a:avLst>
          </a:prstGeom>
          <a:gradFill>
            <a:gsLst>
              <a:gs pos="0">
                <a:srgbClr val="214792"/>
              </a:gs>
              <a:gs pos="100000">
                <a:schemeClr val="accent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1"/>
              </a:solidFill>
              <a:effectLst/>
              <a:uLnTx/>
              <a:uFillTx/>
              <a:latin typeface="Segoe Sans Display"/>
              <a:ea typeface="Segoe UI" pitchFamily="34" charset="0"/>
              <a:cs typeface="Segoe UI" pitchFamily="34" charset="0"/>
            </a:endParaRPr>
          </a:p>
        </p:txBody>
      </p:sp>
      <p:sp>
        <p:nvSpPr>
          <p:cNvPr id="18" name="Rectangle: Rounded Corners 17">
            <a:extLst>
              <a:ext uri="{FF2B5EF4-FFF2-40B4-BE49-F238E27FC236}">
                <a16:creationId xmlns:a16="http://schemas.microsoft.com/office/drawing/2014/main" id="{AFF1856C-7F53-1DE0-40BB-7521BBE32F68}"/>
              </a:ext>
              <a:ext uri="{C183D7F6-B498-43B3-948B-1728B52AA6E4}">
                <adec:decorative xmlns:adec="http://schemas.microsoft.com/office/drawing/2017/decorative" val="1"/>
              </a:ext>
            </a:extLst>
          </p:cNvPr>
          <p:cNvSpPr/>
          <p:nvPr/>
        </p:nvSpPr>
        <p:spPr bwMode="auto">
          <a:xfrm>
            <a:off x="1274850" y="2380985"/>
            <a:ext cx="622997" cy="60767"/>
          </a:xfrm>
          <a:prstGeom prst="roundRect">
            <a:avLst>
              <a:gd name="adj" fmla="val 50000"/>
            </a:avLst>
          </a:prstGeom>
          <a:gradFill>
            <a:gsLst>
              <a:gs pos="0">
                <a:srgbClr val="214792"/>
              </a:gs>
              <a:gs pos="100000">
                <a:schemeClr val="accent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1"/>
              </a:solidFill>
              <a:effectLst/>
              <a:uLnTx/>
              <a:uFillTx/>
              <a:latin typeface="Segoe Sans Display"/>
              <a:ea typeface="Segoe UI" pitchFamily="34" charset="0"/>
              <a:cs typeface="Segoe UI" pitchFamily="34" charset="0"/>
            </a:endParaRPr>
          </a:p>
        </p:txBody>
      </p:sp>
      <p:sp>
        <p:nvSpPr>
          <p:cNvPr id="19" name="Rectangle 18">
            <a:extLst>
              <a:ext uri="{FF2B5EF4-FFF2-40B4-BE49-F238E27FC236}">
                <a16:creationId xmlns:a16="http://schemas.microsoft.com/office/drawing/2014/main" id="{B172E35A-2275-25B6-52FB-9A3925C27C5C}"/>
              </a:ext>
            </a:extLst>
          </p:cNvPr>
          <p:cNvSpPr/>
          <p:nvPr/>
        </p:nvSpPr>
        <p:spPr bwMode="auto">
          <a:xfrm flipH="1">
            <a:off x="754210" y="2537816"/>
            <a:ext cx="10969437" cy="895460"/>
          </a:xfrm>
          <a:prstGeom prst="rect">
            <a:avLst/>
          </a:prstGeom>
          <a:gradFill>
            <a:gsLst>
              <a:gs pos="100000">
                <a:schemeClr val="accent2">
                  <a:alpha val="20000"/>
                </a:schemeClr>
              </a:gs>
              <a:gs pos="0">
                <a:schemeClr val="accent5">
                  <a:alpha val="20000"/>
                </a:schemeClr>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cxnSp>
        <p:nvCxnSpPr>
          <p:cNvPr id="25" name="Straight Connector 24">
            <a:extLst>
              <a:ext uri="{FF2B5EF4-FFF2-40B4-BE49-F238E27FC236}">
                <a16:creationId xmlns:a16="http://schemas.microsoft.com/office/drawing/2014/main" id="{9773CA4C-B09D-58E5-75B0-E24BAD97CF42}"/>
              </a:ext>
            </a:extLst>
          </p:cNvPr>
          <p:cNvCxnSpPr>
            <a:cxnSpLocks/>
          </p:cNvCxnSpPr>
          <p:nvPr/>
        </p:nvCxnSpPr>
        <p:spPr>
          <a:xfrm>
            <a:off x="2437443" y="2627966"/>
            <a:ext cx="0" cy="73152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40C9C3-550D-5342-2B66-3CCAA57A1E7F}"/>
              </a:ext>
            </a:extLst>
          </p:cNvPr>
          <p:cNvCxnSpPr>
            <a:cxnSpLocks/>
          </p:cNvCxnSpPr>
          <p:nvPr/>
        </p:nvCxnSpPr>
        <p:spPr>
          <a:xfrm flipV="1">
            <a:off x="2437443" y="3517459"/>
            <a:ext cx="0" cy="155448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7DD6A8-99AE-5AB3-4B4A-EFC78075CD3F}"/>
              </a:ext>
            </a:extLst>
          </p:cNvPr>
          <p:cNvCxnSpPr>
            <a:cxnSpLocks/>
          </p:cNvCxnSpPr>
          <p:nvPr/>
        </p:nvCxnSpPr>
        <p:spPr>
          <a:xfrm>
            <a:off x="869950" y="5229225"/>
            <a:ext cx="10452100" cy="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8" name="Graphic 47">
            <a:extLst>
              <a:ext uri="{FF2B5EF4-FFF2-40B4-BE49-F238E27FC236}">
                <a16:creationId xmlns:a16="http://schemas.microsoft.com/office/drawing/2014/main" id="{61835AD8-8562-B51E-197E-172BAF201F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6401" y="5600097"/>
            <a:ext cx="1405054" cy="506405"/>
          </a:xfrm>
          <a:prstGeom prst="rect">
            <a:avLst/>
          </a:prstGeom>
        </p:spPr>
      </p:pic>
      <p:sp>
        <p:nvSpPr>
          <p:cNvPr id="44" name="TextBox 43">
            <a:extLst>
              <a:ext uri="{FF2B5EF4-FFF2-40B4-BE49-F238E27FC236}">
                <a16:creationId xmlns:a16="http://schemas.microsoft.com/office/drawing/2014/main" id="{DA306EBD-DFDA-63DE-B689-0CE1E3FE88DB}"/>
              </a:ext>
            </a:extLst>
          </p:cNvPr>
          <p:cNvSpPr txBox="1"/>
          <p:nvPr/>
        </p:nvSpPr>
        <p:spPr>
          <a:xfrm>
            <a:off x="751523" y="2723936"/>
            <a:ext cx="1657140" cy="523220"/>
          </a:xfrm>
          <a:prstGeom prst="rect">
            <a:avLst/>
          </a:prstGeom>
          <a:noFill/>
        </p:spPr>
        <p:txBody>
          <a:bodyPr wrap="square">
            <a:spAutoFit/>
          </a:bodyPr>
          <a:lstStyle/>
          <a:p>
            <a:pPr lvl="0" algn="ctr"/>
            <a:r>
              <a:rPr lang="en-CA" sz="1400">
                <a:solidFill>
                  <a:schemeClr val="accent1"/>
                </a:solidFill>
                <a:latin typeface="Manrope SemiBold" pitchFamily="2" charset="0"/>
                <a:cs typeface="Segoe UI" panose="020B0502040204020203" pitchFamily="34" charset="0"/>
              </a:rPr>
              <a:t>Enter a contract with a customer.</a:t>
            </a:r>
          </a:p>
        </p:txBody>
      </p:sp>
      <p:sp>
        <p:nvSpPr>
          <p:cNvPr id="47" name="TextBox 46">
            <a:extLst>
              <a:ext uri="{FF2B5EF4-FFF2-40B4-BE49-F238E27FC236}">
                <a16:creationId xmlns:a16="http://schemas.microsoft.com/office/drawing/2014/main" id="{0F19A152-3CB7-BB10-EED9-EF7C39F62BBE}"/>
              </a:ext>
            </a:extLst>
          </p:cNvPr>
          <p:cNvSpPr txBox="1"/>
          <p:nvPr/>
        </p:nvSpPr>
        <p:spPr>
          <a:xfrm>
            <a:off x="751523" y="3857590"/>
            <a:ext cx="1408747" cy="830997"/>
          </a:xfrm>
          <a:prstGeom prst="rect">
            <a:avLst/>
          </a:prstGeom>
          <a:noFill/>
        </p:spPr>
        <p:txBody>
          <a:bodyPr wrap="square">
            <a:spAutoFit/>
          </a:bodyPr>
          <a:lstStyle/>
          <a:p>
            <a:pPr marL="285750" lvl="0" indent="-285750">
              <a:buFont typeface="Arial" panose="020B0604020202020204" pitchFamily="34" charset="0"/>
              <a:buChar char="•"/>
            </a:pPr>
            <a:r>
              <a:rPr lang="en-CA" sz="1200" b="0">
                <a:solidFill>
                  <a:schemeClr val="tx2"/>
                </a:solidFill>
                <a:latin typeface="Manrope" pitchFamily="2" charset="0"/>
                <a:cs typeface="Segoe UI" panose="020B0502040204020203" pitchFamily="34" charset="0"/>
              </a:rPr>
              <a:t>Externally (CRM)</a:t>
            </a:r>
          </a:p>
          <a:p>
            <a:pPr marL="285750" lvl="0" indent="-285750">
              <a:buFont typeface="Arial" panose="020B0604020202020204" pitchFamily="34" charset="0"/>
              <a:buChar char="•"/>
            </a:pPr>
            <a:r>
              <a:rPr lang="en-CA" sz="1200" b="0">
                <a:solidFill>
                  <a:schemeClr val="tx2"/>
                </a:solidFill>
                <a:latin typeface="Manrope" pitchFamily="2" charset="0"/>
                <a:cs typeface="Segoe UI" panose="020B0502040204020203" pitchFamily="34" charset="0"/>
              </a:rPr>
              <a:t>Internally through SBS</a:t>
            </a:r>
          </a:p>
        </p:txBody>
      </p:sp>
      <p:sp>
        <p:nvSpPr>
          <p:cNvPr id="49" name="TextBox 48">
            <a:extLst>
              <a:ext uri="{FF2B5EF4-FFF2-40B4-BE49-F238E27FC236}">
                <a16:creationId xmlns:a16="http://schemas.microsoft.com/office/drawing/2014/main" id="{148EA0C5-266D-C5EB-91A6-20F29CE061AB}"/>
              </a:ext>
            </a:extLst>
          </p:cNvPr>
          <p:cNvSpPr txBox="1"/>
          <p:nvPr/>
        </p:nvSpPr>
        <p:spPr>
          <a:xfrm>
            <a:off x="2626043" y="2723936"/>
            <a:ext cx="1596552" cy="523220"/>
          </a:xfrm>
          <a:prstGeom prst="rect">
            <a:avLst/>
          </a:prstGeom>
          <a:noFill/>
        </p:spPr>
        <p:txBody>
          <a:bodyPr wrap="square">
            <a:spAutoFit/>
          </a:bodyPr>
          <a:lstStyle/>
          <a:p>
            <a:pPr lvl="0" algn="ctr"/>
            <a:r>
              <a:rPr lang="en-CA" sz="1400">
                <a:solidFill>
                  <a:schemeClr val="accent1"/>
                </a:solidFill>
                <a:latin typeface="Manrope SemiBold" pitchFamily="2" charset="0"/>
                <a:cs typeface="Segoe UI" panose="020B0502040204020203" pitchFamily="34" charset="0"/>
              </a:rPr>
              <a:t>Determine billing intervals.</a:t>
            </a:r>
          </a:p>
        </p:txBody>
      </p:sp>
      <p:sp>
        <p:nvSpPr>
          <p:cNvPr id="50" name="TextBox 49">
            <a:extLst>
              <a:ext uri="{FF2B5EF4-FFF2-40B4-BE49-F238E27FC236}">
                <a16:creationId xmlns:a16="http://schemas.microsoft.com/office/drawing/2014/main" id="{4C438E14-9076-A977-F838-B2BD1C5D5CD2}"/>
              </a:ext>
            </a:extLst>
          </p:cNvPr>
          <p:cNvSpPr txBox="1"/>
          <p:nvPr/>
        </p:nvSpPr>
        <p:spPr>
          <a:xfrm>
            <a:off x="2626043" y="3857590"/>
            <a:ext cx="1648777" cy="830997"/>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One-time billing</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Recurring billing</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Milestone billing</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And more</a:t>
            </a:r>
          </a:p>
        </p:txBody>
      </p:sp>
      <p:sp>
        <p:nvSpPr>
          <p:cNvPr id="51" name="TextBox 50">
            <a:extLst>
              <a:ext uri="{FF2B5EF4-FFF2-40B4-BE49-F238E27FC236}">
                <a16:creationId xmlns:a16="http://schemas.microsoft.com/office/drawing/2014/main" id="{D68688EB-83E7-2B9D-1A6E-71E6F4C83BAE}"/>
              </a:ext>
            </a:extLst>
          </p:cNvPr>
          <p:cNvSpPr txBox="1"/>
          <p:nvPr/>
        </p:nvSpPr>
        <p:spPr>
          <a:xfrm>
            <a:off x="4386170" y="2723936"/>
            <a:ext cx="1821342" cy="523220"/>
          </a:xfrm>
          <a:prstGeom prst="rect">
            <a:avLst/>
          </a:prstGeom>
          <a:noFill/>
        </p:spPr>
        <p:txBody>
          <a:bodyPr wrap="square">
            <a:spAutoFit/>
          </a:bodyPr>
          <a:lstStyle/>
          <a:p>
            <a:pPr lvl="0" algn="ctr"/>
            <a:r>
              <a:rPr lang="en-US" sz="1400">
                <a:solidFill>
                  <a:schemeClr val="accent1"/>
                </a:solidFill>
                <a:latin typeface="Manrope SemiBold" pitchFamily="2" charset="0"/>
                <a:cs typeface="Segoe UI" panose="020B0502040204020203" pitchFamily="34" charset="0"/>
              </a:rPr>
              <a:t>Create invoices as per billing cycle.</a:t>
            </a:r>
          </a:p>
        </p:txBody>
      </p:sp>
      <p:sp>
        <p:nvSpPr>
          <p:cNvPr id="52" name="TextBox 51">
            <a:extLst>
              <a:ext uri="{FF2B5EF4-FFF2-40B4-BE49-F238E27FC236}">
                <a16:creationId xmlns:a16="http://schemas.microsoft.com/office/drawing/2014/main" id="{4670FC25-0858-89BD-F659-0F1B01854DB9}"/>
              </a:ext>
            </a:extLst>
          </p:cNvPr>
          <p:cNvSpPr txBox="1"/>
          <p:nvPr/>
        </p:nvSpPr>
        <p:spPr>
          <a:xfrm>
            <a:off x="4534853" y="3857590"/>
            <a:ext cx="1483424" cy="830997"/>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Specific date</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End-of-month</a:t>
            </a:r>
            <a:endParaRPr lang="en-US" sz="1200">
              <a:solidFill>
                <a:schemeClr val="tx2"/>
              </a:solidFill>
              <a:latin typeface="Manrope" pitchFamily="2" charset="0"/>
              <a:cs typeface="Segoe UI" panose="020B0502040204020203" pitchFamily="34" charset="0"/>
            </a:endParaRP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X days before Start Date.</a:t>
            </a:r>
          </a:p>
        </p:txBody>
      </p:sp>
      <p:sp>
        <p:nvSpPr>
          <p:cNvPr id="53" name="TextBox 52">
            <a:extLst>
              <a:ext uri="{FF2B5EF4-FFF2-40B4-BE49-F238E27FC236}">
                <a16:creationId xmlns:a16="http://schemas.microsoft.com/office/drawing/2014/main" id="{0BF4747A-71C8-D6AB-81E7-E488126B6D79}"/>
              </a:ext>
            </a:extLst>
          </p:cNvPr>
          <p:cNvSpPr txBox="1"/>
          <p:nvPr/>
        </p:nvSpPr>
        <p:spPr>
          <a:xfrm>
            <a:off x="6432233" y="2723936"/>
            <a:ext cx="1557337" cy="523220"/>
          </a:xfrm>
          <a:prstGeom prst="rect">
            <a:avLst/>
          </a:prstGeom>
          <a:noFill/>
        </p:spPr>
        <p:txBody>
          <a:bodyPr wrap="square">
            <a:spAutoFit/>
          </a:bodyPr>
          <a:lstStyle/>
          <a:p>
            <a:pPr lvl="0" algn="ctr"/>
            <a:r>
              <a:rPr lang="en-US" sz="1400">
                <a:solidFill>
                  <a:schemeClr val="accent1"/>
                </a:solidFill>
                <a:latin typeface="Manrope SemiBold" pitchFamily="2" charset="0"/>
                <a:cs typeface="Segoe UI" panose="020B0502040204020203" pitchFamily="34" charset="0"/>
              </a:rPr>
              <a:t>Modify contract as needed.</a:t>
            </a:r>
          </a:p>
        </p:txBody>
      </p:sp>
      <p:sp>
        <p:nvSpPr>
          <p:cNvPr id="54" name="TextBox 53">
            <a:extLst>
              <a:ext uri="{FF2B5EF4-FFF2-40B4-BE49-F238E27FC236}">
                <a16:creationId xmlns:a16="http://schemas.microsoft.com/office/drawing/2014/main" id="{D1C50CAB-62F5-8C50-7FFC-0622569E2C50}"/>
              </a:ext>
            </a:extLst>
          </p:cNvPr>
          <p:cNvSpPr txBox="1"/>
          <p:nvPr/>
        </p:nvSpPr>
        <p:spPr>
          <a:xfrm>
            <a:off x="6432233" y="3857590"/>
            <a:ext cx="1408747" cy="646331"/>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Upsell</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Downgrade</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Termination</a:t>
            </a:r>
          </a:p>
        </p:txBody>
      </p:sp>
      <p:sp>
        <p:nvSpPr>
          <p:cNvPr id="55" name="TextBox 54">
            <a:extLst>
              <a:ext uri="{FF2B5EF4-FFF2-40B4-BE49-F238E27FC236}">
                <a16:creationId xmlns:a16="http://schemas.microsoft.com/office/drawing/2014/main" id="{D4AAB137-2DC9-82FE-6271-055EBB2ED11B}"/>
              </a:ext>
            </a:extLst>
          </p:cNvPr>
          <p:cNvSpPr txBox="1"/>
          <p:nvPr/>
        </p:nvSpPr>
        <p:spPr>
          <a:xfrm>
            <a:off x="8306753" y="2723936"/>
            <a:ext cx="1580197" cy="523220"/>
          </a:xfrm>
          <a:prstGeom prst="rect">
            <a:avLst/>
          </a:prstGeom>
          <a:noFill/>
        </p:spPr>
        <p:txBody>
          <a:bodyPr wrap="square">
            <a:spAutoFit/>
          </a:bodyPr>
          <a:lstStyle/>
          <a:p>
            <a:pPr lvl="0" algn="ctr"/>
            <a:r>
              <a:rPr lang="en-US" sz="1400">
                <a:solidFill>
                  <a:schemeClr val="accent1"/>
                </a:solidFill>
                <a:latin typeface="Manrope SemiBold" pitchFamily="2" charset="0"/>
                <a:cs typeface="Segoe UI" panose="020B0502040204020203" pitchFamily="34" charset="0"/>
              </a:rPr>
              <a:t>Automatically renew contract.</a:t>
            </a:r>
          </a:p>
        </p:txBody>
      </p:sp>
      <p:sp>
        <p:nvSpPr>
          <p:cNvPr id="56" name="TextBox 55">
            <a:extLst>
              <a:ext uri="{FF2B5EF4-FFF2-40B4-BE49-F238E27FC236}">
                <a16:creationId xmlns:a16="http://schemas.microsoft.com/office/drawing/2014/main" id="{04F57EB1-7D35-B264-65CB-1861AF25C5E6}"/>
              </a:ext>
            </a:extLst>
          </p:cNvPr>
          <p:cNvSpPr txBox="1"/>
          <p:nvPr/>
        </p:nvSpPr>
        <p:spPr>
          <a:xfrm>
            <a:off x="8306753" y="3857590"/>
            <a:ext cx="1408747" cy="1015663"/>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Add another term</a:t>
            </a:r>
          </a:p>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Continue on a month-to-month basis</a:t>
            </a:r>
          </a:p>
        </p:txBody>
      </p:sp>
      <p:sp>
        <p:nvSpPr>
          <p:cNvPr id="57" name="TextBox 56">
            <a:extLst>
              <a:ext uri="{FF2B5EF4-FFF2-40B4-BE49-F238E27FC236}">
                <a16:creationId xmlns:a16="http://schemas.microsoft.com/office/drawing/2014/main" id="{3BAED073-3A2C-9B71-2171-8BB1CF8E8E15}"/>
              </a:ext>
            </a:extLst>
          </p:cNvPr>
          <p:cNvSpPr txBox="1"/>
          <p:nvPr/>
        </p:nvSpPr>
        <p:spPr>
          <a:xfrm>
            <a:off x="10192703" y="2723936"/>
            <a:ext cx="1408747" cy="523220"/>
          </a:xfrm>
          <a:prstGeom prst="rect">
            <a:avLst/>
          </a:prstGeom>
          <a:noFill/>
        </p:spPr>
        <p:txBody>
          <a:bodyPr wrap="square">
            <a:spAutoFit/>
          </a:bodyPr>
          <a:lstStyle/>
          <a:p>
            <a:pPr lvl="0" algn="ctr"/>
            <a:r>
              <a:rPr lang="en-US" sz="1400">
                <a:solidFill>
                  <a:schemeClr val="accent1"/>
                </a:solidFill>
                <a:latin typeface="Manrope SemiBold" pitchFamily="2" charset="0"/>
                <a:cs typeface="Segoe UI" panose="020B0502040204020203" pitchFamily="34" charset="0"/>
              </a:rPr>
              <a:t>Evaluate performance.</a:t>
            </a:r>
          </a:p>
        </p:txBody>
      </p:sp>
      <p:sp>
        <p:nvSpPr>
          <p:cNvPr id="58" name="TextBox 57">
            <a:extLst>
              <a:ext uri="{FF2B5EF4-FFF2-40B4-BE49-F238E27FC236}">
                <a16:creationId xmlns:a16="http://schemas.microsoft.com/office/drawing/2014/main" id="{AE1DFFAD-1287-AE30-ECF8-D80D771800F1}"/>
              </a:ext>
            </a:extLst>
          </p:cNvPr>
          <p:cNvSpPr txBox="1"/>
          <p:nvPr/>
        </p:nvSpPr>
        <p:spPr>
          <a:xfrm>
            <a:off x="10108883" y="3857590"/>
            <a:ext cx="1671637" cy="1015663"/>
          </a:xfrm>
          <a:prstGeom prst="rect">
            <a:avLst/>
          </a:prstGeom>
          <a:noFill/>
        </p:spPr>
        <p:txBody>
          <a:bodyPr wrap="square">
            <a:spAutoFit/>
          </a:bodyPr>
          <a:lstStyle/>
          <a:p>
            <a:pPr marL="285750" lvl="0" indent="-285750">
              <a:buFont typeface="Arial" panose="020B0604020202020204" pitchFamily="34" charset="0"/>
              <a:buChar char="•"/>
            </a:pPr>
            <a:r>
              <a:rPr lang="en-US" sz="1200" b="0">
                <a:solidFill>
                  <a:schemeClr val="tx2"/>
                </a:solidFill>
                <a:latin typeface="Manrope" pitchFamily="2" charset="0"/>
                <a:cs typeface="Segoe UI" panose="020B0502040204020203" pitchFamily="34" charset="0"/>
              </a:rPr>
              <a:t>Leverage the built-in reports: MRR, New Sales, Upcoming Renewals</a:t>
            </a:r>
          </a:p>
        </p:txBody>
      </p:sp>
      <p:cxnSp>
        <p:nvCxnSpPr>
          <p:cNvPr id="59" name="Straight Connector 58">
            <a:extLst>
              <a:ext uri="{FF2B5EF4-FFF2-40B4-BE49-F238E27FC236}">
                <a16:creationId xmlns:a16="http://schemas.microsoft.com/office/drawing/2014/main" id="{7EAE02AD-B28C-D3D7-3067-FD9B0E0CA149}"/>
              </a:ext>
            </a:extLst>
          </p:cNvPr>
          <p:cNvCxnSpPr>
            <a:cxnSpLocks/>
          </p:cNvCxnSpPr>
          <p:nvPr/>
        </p:nvCxnSpPr>
        <p:spPr>
          <a:xfrm>
            <a:off x="4343400" y="2627966"/>
            <a:ext cx="0" cy="73152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A04D770-998E-3A03-7028-BC40B603837F}"/>
              </a:ext>
            </a:extLst>
          </p:cNvPr>
          <p:cNvCxnSpPr>
            <a:cxnSpLocks/>
          </p:cNvCxnSpPr>
          <p:nvPr/>
        </p:nvCxnSpPr>
        <p:spPr>
          <a:xfrm flipV="1">
            <a:off x="4343400" y="3517459"/>
            <a:ext cx="0" cy="155448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9241AA2-45A4-8877-5ACF-E54A4BA38BDD}"/>
              </a:ext>
            </a:extLst>
          </p:cNvPr>
          <p:cNvCxnSpPr>
            <a:cxnSpLocks/>
          </p:cNvCxnSpPr>
          <p:nvPr/>
        </p:nvCxnSpPr>
        <p:spPr>
          <a:xfrm>
            <a:off x="6248400" y="2627966"/>
            <a:ext cx="0" cy="73152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B92FEE-9927-3979-4AC7-65CBA50BBAA9}"/>
              </a:ext>
            </a:extLst>
          </p:cNvPr>
          <p:cNvCxnSpPr>
            <a:cxnSpLocks/>
          </p:cNvCxnSpPr>
          <p:nvPr/>
        </p:nvCxnSpPr>
        <p:spPr>
          <a:xfrm flipV="1">
            <a:off x="6248400" y="3517459"/>
            <a:ext cx="0" cy="155448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614A2C7-26AD-8AE5-7BFF-65D2F353E10C}"/>
              </a:ext>
            </a:extLst>
          </p:cNvPr>
          <p:cNvCxnSpPr>
            <a:cxnSpLocks/>
          </p:cNvCxnSpPr>
          <p:nvPr/>
        </p:nvCxnSpPr>
        <p:spPr>
          <a:xfrm>
            <a:off x="8153400" y="2627966"/>
            <a:ext cx="0" cy="73152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FEA362F-CF02-6166-7AFB-76E95F1E42FD}"/>
              </a:ext>
            </a:extLst>
          </p:cNvPr>
          <p:cNvCxnSpPr>
            <a:cxnSpLocks/>
          </p:cNvCxnSpPr>
          <p:nvPr/>
        </p:nvCxnSpPr>
        <p:spPr>
          <a:xfrm flipV="1">
            <a:off x="8153400" y="3517459"/>
            <a:ext cx="0" cy="155448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96949AF-089F-EA9A-1009-7E06AED4F1E8}"/>
              </a:ext>
            </a:extLst>
          </p:cNvPr>
          <p:cNvCxnSpPr>
            <a:cxnSpLocks/>
          </p:cNvCxnSpPr>
          <p:nvPr/>
        </p:nvCxnSpPr>
        <p:spPr>
          <a:xfrm>
            <a:off x="9982200" y="2627966"/>
            <a:ext cx="0" cy="73152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8F4A67D-9E51-D38C-68A3-0AE68EC862DF}"/>
              </a:ext>
            </a:extLst>
          </p:cNvPr>
          <p:cNvCxnSpPr>
            <a:cxnSpLocks/>
          </p:cNvCxnSpPr>
          <p:nvPr/>
        </p:nvCxnSpPr>
        <p:spPr>
          <a:xfrm flipV="1">
            <a:off x="9982200" y="3517459"/>
            <a:ext cx="0" cy="155448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2" name="Title 1">
            <a:extLst>
              <a:ext uri="{FF2B5EF4-FFF2-40B4-BE49-F238E27FC236}">
                <a16:creationId xmlns:a16="http://schemas.microsoft.com/office/drawing/2014/main" id="{418D9742-E92A-9189-B628-3F20FC2C4D3E}"/>
              </a:ext>
            </a:extLst>
          </p:cNvPr>
          <p:cNvSpPr>
            <a:spLocks noGrp="1"/>
          </p:cNvSpPr>
          <p:nvPr>
            <p:ph type="title"/>
          </p:nvPr>
        </p:nvSpPr>
        <p:spPr>
          <a:xfrm>
            <a:off x="383137" y="156969"/>
            <a:ext cx="10515600" cy="1325563"/>
          </a:xfrm>
        </p:spPr>
        <p:txBody>
          <a:bodyPr/>
          <a:lstStyle/>
          <a:p>
            <a:r>
              <a:rPr lang="en-US"/>
              <a:t>Subscription billing lifecycle.</a:t>
            </a:r>
          </a:p>
        </p:txBody>
      </p:sp>
      <p:sp>
        <p:nvSpPr>
          <p:cNvPr id="73" name="Oval 72">
            <a:extLst>
              <a:ext uri="{FF2B5EF4-FFF2-40B4-BE49-F238E27FC236}">
                <a16:creationId xmlns:a16="http://schemas.microsoft.com/office/drawing/2014/main" id="{68503710-CDD6-754F-E12B-8FF1B273DEB0}"/>
              </a:ext>
            </a:extLst>
          </p:cNvPr>
          <p:cNvSpPr/>
          <p:nvPr/>
        </p:nvSpPr>
        <p:spPr bwMode="auto">
          <a:xfrm>
            <a:off x="10569862" y="1624403"/>
            <a:ext cx="622997" cy="622997"/>
          </a:xfrm>
          <a:prstGeom prst="ellipse">
            <a:avLst/>
          </a:prstGeom>
          <a:gradFill>
            <a:gsLst>
              <a:gs pos="100000">
                <a:schemeClr val="accent2">
                  <a:alpha val="91000"/>
                </a:schemeClr>
              </a:gs>
              <a:gs pos="0">
                <a:srgbClr val="214792"/>
              </a:gs>
            </a:gsLst>
            <a:lin ang="2700000" scaled="0"/>
          </a:gradFill>
          <a:ln>
            <a:no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err="1">
              <a:ln>
                <a:noFill/>
              </a:ln>
              <a:solidFill>
                <a:srgbClr val="702573"/>
              </a:solidFill>
              <a:effectLst/>
              <a:uLnTx/>
              <a:uFillTx/>
              <a:latin typeface="Segoe Sans Display Semibold"/>
              <a:ea typeface="+mn-ea"/>
              <a:cs typeface="Segoe UI" pitchFamily="34" charset="0"/>
            </a:endParaRPr>
          </a:p>
        </p:txBody>
      </p:sp>
      <p:sp>
        <p:nvSpPr>
          <p:cNvPr id="75" name="Rectangle: Rounded Corners 74">
            <a:extLst>
              <a:ext uri="{FF2B5EF4-FFF2-40B4-BE49-F238E27FC236}">
                <a16:creationId xmlns:a16="http://schemas.microsoft.com/office/drawing/2014/main" id="{7A5DF5AA-D472-B927-0D8D-B783C3B37CDE}"/>
              </a:ext>
              <a:ext uri="{C183D7F6-B498-43B3-948B-1728B52AA6E4}">
                <adec:decorative xmlns:adec="http://schemas.microsoft.com/office/drawing/2017/decorative" val="1"/>
              </a:ext>
            </a:extLst>
          </p:cNvPr>
          <p:cNvSpPr/>
          <p:nvPr/>
        </p:nvSpPr>
        <p:spPr bwMode="auto">
          <a:xfrm>
            <a:off x="10569862" y="2380985"/>
            <a:ext cx="622997" cy="60767"/>
          </a:xfrm>
          <a:prstGeom prst="roundRect">
            <a:avLst>
              <a:gd name="adj" fmla="val 50000"/>
            </a:avLst>
          </a:prstGeom>
          <a:gradFill>
            <a:gsLst>
              <a:gs pos="0">
                <a:srgbClr val="214792"/>
              </a:gs>
              <a:gs pos="100000">
                <a:schemeClr val="accent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1"/>
              </a:solidFill>
              <a:effectLst/>
              <a:uLnTx/>
              <a:uFillTx/>
              <a:latin typeface="Segoe Sans Display"/>
              <a:ea typeface="Segoe UI" pitchFamily="34" charset="0"/>
              <a:cs typeface="Segoe UI" pitchFamily="34" charset="0"/>
            </a:endParaRPr>
          </a:p>
        </p:txBody>
      </p:sp>
      <p:cxnSp>
        <p:nvCxnSpPr>
          <p:cNvPr id="80" name="Straight Arrow Connector 79">
            <a:extLst>
              <a:ext uri="{FF2B5EF4-FFF2-40B4-BE49-F238E27FC236}">
                <a16:creationId xmlns:a16="http://schemas.microsoft.com/office/drawing/2014/main" id="{A676FB74-0952-4C21-0D4E-009404A0D7B5}"/>
              </a:ext>
              <a:ext uri="{C183D7F6-B498-43B3-948B-1728B52AA6E4}">
                <adec:decorative xmlns:adec="http://schemas.microsoft.com/office/drawing/2017/decorative" val="1"/>
              </a:ext>
            </a:extLst>
          </p:cNvPr>
          <p:cNvCxnSpPr>
            <a:cxnSpLocks/>
          </p:cNvCxnSpPr>
          <p:nvPr/>
        </p:nvCxnSpPr>
        <p:spPr>
          <a:xfrm flipH="1">
            <a:off x="870202" y="5868632"/>
            <a:ext cx="3572258" cy="0"/>
          </a:xfrm>
          <a:prstGeom prst="straightConnector1">
            <a:avLst/>
          </a:prstGeom>
          <a:ln w="31750">
            <a:gradFill>
              <a:gsLst>
                <a:gs pos="0">
                  <a:srgbClr val="214792"/>
                </a:gs>
                <a:gs pos="100000">
                  <a:schemeClr val="accent2"/>
                </a:gs>
              </a:gsLst>
              <a:lin ang="5400000" scaled="1"/>
            </a:gra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359FB82-41A6-4F23-79F3-99CAB0FBC1FB}"/>
              </a:ext>
              <a:ext uri="{C183D7F6-B498-43B3-948B-1728B52AA6E4}">
                <adec:decorative xmlns:adec="http://schemas.microsoft.com/office/drawing/2017/decorative" val="1"/>
              </a:ext>
            </a:extLst>
          </p:cNvPr>
          <p:cNvCxnSpPr>
            <a:cxnSpLocks/>
          </p:cNvCxnSpPr>
          <p:nvPr/>
        </p:nvCxnSpPr>
        <p:spPr>
          <a:xfrm>
            <a:off x="8008620" y="5868632"/>
            <a:ext cx="3695700" cy="0"/>
          </a:xfrm>
          <a:prstGeom prst="straightConnector1">
            <a:avLst/>
          </a:prstGeom>
          <a:ln w="31750">
            <a:gradFill>
              <a:gsLst>
                <a:gs pos="0">
                  <a:srgbClr val="214792"/>
                </a:gs>
                <a:gs pos="100000">
                  <a:schemeClr val="accent2"/>
                </a:gs>
              </a:gsLst>
              <a:lin ang="5400000" scaled="1"/>
            </a:gra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33D101D1-75B6-43F6-6C7F-BFEF7D2A7245}"/>
              </a:ext>
            </a:extLst>
          </p:cNvPr>
          <p:cNvSpPr/>
          <p:nvPr/>
        </p:nvSpPr>
        <p:spPr bwMode="auto">
          <a:xfrm>
            <a:off x="4462601" y="5500766"/>
            <a:ext cx="3552655" cy="664129"/>
          </a:xfrm>
          <a:prstGeom prst="roundRect">
            <a:avLst>
              <a:gd name="adj" fmla="val 50000"/>
            </a:avLst>
          </a:prstGeom>
          <a:gradFill>
            <a:gsLst>
              <a:gs pos="100000">
                <a:schemeClr val="accent2">
                  <a:alpha val="20000"/>
                </a:schemeClr>
              </a:gs>
              <a:gs pos="0">
                <a:schemeClr val="accent5">
                  <a:alpha val="20000"/>
                </a:schemeClr>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69953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C03BC4"/>
              </a:solidFill>
              <a:effectLst/>
              <a:uLnTx/>
              <a:uFillTx/>
              <a:latin typeface="Segoe Sans Display Semibold"/>
              <a:ea typeface="+mn-ea"/>
              <a:cs typeface="+mn-cs"/>
            </a:endParaRPr>
          </a:p>
        </p:txBody>
      </p:sp>
      <p:pic>
        <p:nvPicPr>
          <p:cNvPr id="89" name="Graphic 88">
            <a:extLst>
              <a:ext uri="{FF2B5EF4-FFF2-40B4-BE49-F238E27FC236}">
                <a16:creationId xmlns:a16="http://schemas.microsoft.com/office/drawing/2014/main" id="{22934D3E-B096-0799-D927-DD148EB926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9182" y="1748735"/>
            <a:ext cx="374333" cy="374333"/>
          </a:xfrm>
          <a:prstGeom prst="rect">
            <a:avLst/>
          </a:prstGeom>
        </p:spPr>
      </p:pic>
      <p:pic>
        <p:nvPicPr>
          <p:cNvPr id="91" name="Graphic 90">
            <a:extLst>
              <a:ext uri="{FF2B5EF4-FFF2-40B4-BE49-F238E27FC236}">
                <a16:creationId xmlns:a16="http://schemas.microsoft.com/office/drawing/2014/main" id="{3C99035C-8A9A-6F39-27B4-EDBA67609A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69851" y="1748449"/>
            <a:ext cx="374904" cy="374904"/>
          </a:xfrm>
          <a:prstGeom prst="rect">
            <a:avLst/>
          </a:prstGeom>
        </p:spPr>
      </p:pic>
      <p:pic>
        <p:nvPicPr>
          <p:cNvPr id="93" name="Graphic 92">
            <a:extLst>
              <a:ext uri="{FF2B5EF4-FFF2-40B4-BE49-F238E27FC236}">
                <a16:creationId xmlns:a16="http://schemas.microsoft.com/office/drawing/2014/main" id="{D98D9676-0269-30A9-B34E-0EDD796058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70346" y="1748449"/>
            <a:ext cx="374904" cy="374904"/>
          </a:xfrm>
          <a:prstGeom prst="rect">
            <a:avLst/>
          </a:prstGeom>
        </p:spPr>
      </p:pic>
      <p:pic>
        <p:nvPicPr>
          <p:cNvPr id="95" name="Graphic 94">
            <a:extLst>
              <a:ext uri="{FF2B5EF4-FFF2-40B4-BE49-F238E27FC236}">
                <a16:creationId xmlns:a16="http://schemas.microsoft.com/office/drawing/2014/main" id="{EB17FEDA-88A1-9A23-B9F7-817E15728F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64692" y="1766886"/>
            <a:ext cx="339199" cy="374904"/>
          </a:xfrm>
          <a:prstGeom prst="rect">
            <a:avLst/>
          </a:prstGeom>
        </p:spPr>
      </p:pic>
      <p:pic>
        <p:nvPicPr>
          <p:cNvPr id="97" name="Graphic 96">
            <a:extLst>
              <a:ext uri="{FF2B5EF4-FFF2-40B4-BE49-F238E27FC236}">
                <a16:creationId xmlns:a16="http://schemas.microsoft.com/office/drawing/2014/main" id="{7F1EF82D-EC9D-3BAE-7E62-2FFD9C815CA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74233" y="1748449"/>
            <a:ext cx="262433" cy="374904"/>
          </a:xfrm>
          <a:prstGeom prst="rect">
            <a:avLst/>
          </a:prstGeom>
        </p:spPr>
      </p:pic>
      <p:pic>
        <p:nvPicPr>
          <p:cNvPr id="99" name="Graphic 98">
            <a:extLst>
              <a:ext uri="{FF2B5EF4-FFF2-40B4-BE49-F238E27FC236}">
                <a16:creationId xmlns:a16="http://schemas.microsoft.com/office/drawing/2014/main" id="{9870E894-9BE7-606C-E9AA-A9963B27C1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93908" y="1748449"/>
            <a:ext cx="374904" cy="374904"/>
          </a:xfrm>
          <a:prstGeom prst="rect">
            <a:avLst/>
          </a:prstGeom>
        </p:spPr>
      </p:pic>
    </p:spTree>
    <p:extLst>
      <p:ext uri="{BB962C8B-B14F-4D97-AF65-F5344CB8AC3E}">
        <p14:creationId xmlns:p14="http://schemas.microsoft.com/office/powerpoint/2010/main" val="270293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00"/>
                                  </p:stCondLst>
                                  <p:childTnLst>
                                    <p:set>
                                      <p:cBhvr>
                                        <p:cTn id="6" dur="1" fill="hold">
                                          <p:stCondLst>
                                            <p:cond delay="0"/>
                                          </p:stCondLst>
                                        </p:cTn>
                                        <p:tgtEl>
                                          <p:spTgt spid="80"/>
                                        </p:tgtEl>
                                        <p:attrNameLst>
                                          <p:attrName>style.visibility</p:attrName>
                                        </p:attrNameLst>
                                      </p:cBhvr>
                                      <p:to>
                                        <p:strVal val="visible"/>
                                      </p:to>
                                    </p:set>
                                    <p:animEffect transition="in" filter="wipe(right)">
                                      <p:cBhvr>
                                        <p:cTn id="7" dur="500"/>
                                        <p:tgtEl>
                                          <p:spTgt spid="80"/>
                                        </p:tgtEl>
                                      </p:cBhvr>
                                    </p:animEffect>
                                  </p:childTnLst>
                                </p:cTn>
                              </p:par>
                              <p:par>
                                <p:cTn id="8" presetID="22" presetClass="entr" presetSubtype="8" fill="hold" nodeType="withEffect">
                                  <p:stCondLst>
                                    <p:cond delay="100"/>
                                  </p:stCondLst>
                                  <p:childTnLst>
                                    <p:set>
                                      <p:cBhvr>
                                        <p:cTn id="9" dur="1" fill="hold">
                                          <p:stCondLst>
                                            <p:cond delay="0"/>
                                          </p:stCondLst>
                                        </p:cTn>
                                        <p:tgtEl>
                                          <p:spTgt spid="81"/>
                                        </p:tgtEl>
                                        <p:attrNameLst>
                                          <p:attrName>style.visibility</p:attrName>
                                        </p:attrNameLst>
                                      </p:cBhvr>
                                      <p:to>
                                        <p:strVal val="visible"/>
                                      </p:to>
                                    </p:set>
                                    <p:animEffect transition="in" filter="wipe(left)">
                                      <p:cBhvr>
                                        <p:cTn id="1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C19C5-FAF1-2785-BB44-813965ADEE4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0B4184C-230C-4B5E-219C-9EB427284CFC}"/>
              </a:ext>
            </a:extLst>
          </p:cNvPr>
          <p:cNvSpPr txBox="1">
            <a:spLocks/>
          </p:cNvSpPr>
          <p:nvPr/>
        </p:nvSpPr>
        <p:spPr>
          <a:xfrm>
            <a:off x="448056" y="375558"/>
            <a:ext cx="6079744" cy="7127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800">
                <a:solidFill>
                  <a:srgbClr val="214792"/>
                </a:solidFill>
              </a:rPr>
              <a:t>Order to Cash Process.</a:t>
            </a:r>
          </a:p>
        </p:txBody>
      </p:sp>
      <p:pic>
        <p:nvPicPr>
          <p:cNvPr id="15" name="Picture 14">
            <a:extLst>
              <a:ext uri="{FF2B5EF4-FFF2-40B4-BE49-F238E27FC236}">
                <a16:creationId xmlns:a16="http://schemas.microsoft.com/office/drawing/2014/main" id="{06C9A02C-3883-20E5-EE5E-AB58238428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3514" y="1000668"/>
            <a:ext cx="10599571" cy="6057417"/>
          </a:xfrm>
          <a:prstGeom prst="rect">
            <a:avLst/>
          </a:prstGeom>
        </p:spPr>
      </p:pic>
    </p:spTree>
    <p:extLst>
      <p:ext uri="{BB962C8B-B14F-4D97-AF65-F5344CB8AC3E}">
        <p14:creationId xmlns:p14="http://schemas.microsoft.com/office/powerpoint/2010/main" val="917225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3BA1E45-E2AE-2876-F553-6EEFFB897BEF}"/>
              </a:ext>
              <a:ext uri="{C183D7F6-B498-43B3-948B-1728B52AA6E4}">
                <adec:decorative xmlns:adec="http://schemas.microsoft.com/office/drawing/2017/decorative" val="1"/>
              </a:ext>
            </a:extLst>
          </p:cNvPr>
          <p:cNvSpPr/>
          <p:nvPr/>
        </p:nvSpPr>
        <p:spPr bwMode="auto">
          <a:xfrm>
            <a:off x="552450" y="1595005"/>
            <a:ext cx="11146682" cy="4840085"/>
          </a:xfrm>
          <a:prstGeom prst="roundRect">
            <a:avLst>
              <a:gd name="adj" fmla="val 3495"/>
            </a:avLst>
          </a:prstGeom>
          <a:gradFill>
            <a:gsLst>
              <a:gs pos="100000">
                <a:srgbClr val="F1F4FD"/>
              </a:gs>
              <a:gs pos="0">
                <a:srgbClr val="F1FDFD"/>
              </a:gs>
            </a:gsLst>
            <a:lin ang="5400000" scaled="1"/>
          </a:gradFill>
          <a:ln w="19050">
            <a:gradFill>
              <a:gsLst>
                <a:gs pos="100000">
                  <a:srgbClr val="6D8BED"/>
                </a:gs>
                <a:gs pos="0">
                  <a:srgbClr val="214792"/>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Manrope" pitchFamily="2" charset="0"/>
              <a:cs typeface="Segoe Sans Text" pitchFamily="2" charset="0"/>
            </a:endParaRPr>
          </a:p>
        </p:txBody>
      </p:sp>
      <p:sp>
        <p:nvSpPr>
          <p:cNvPr id="29" name="Title 1">
            <a:extLst>
              <a:ext uri="{FF2B5EF4-FFF2-40B4-BE49-F238E27FC236}">
                <a16:creationId xmlns:a16="http://schemas.microsoft.com/office/drawing/2014/main" id="{17E41DDE-2EA9-F911-BC92-623693A326A7}"/>
              </a:ext>
            </a:extLst>
          </p:cNvPr>
          <p:cNvSpPr txBox="1">
            <a:spLocks/>
          </p:cNvSpPr>
          <p:nvPr/>
        </p:nvSpPr>
        <p:spPr>
          <a:xfrm>
            <a:off x="588263" y="613930"/>
            <a:ext cx="11018520" cy="553998"/>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pPr>
              <a:buNone/>
            </a:pPr>
            <a:r>
              <a:rPr lang="en-CA" sz="3800">
                <a:solidFill>
                  <a:srgbClr val="214792"/>
                </a:solidFill>
                <a:latin typeface="Manrope ExtraBold" pitchFamily="2" charset="0"/>
              </a:rPr>
              <a:t>Complete Order to Cash Solution.</a:t>
            </a:r>
            <a:endParaRPr lang="en-US" sz="3800">
              <a:solidFill>
                <a:srgbClr val="214792"/>
              </a:solidFill>
              <a:latin typeface="Manrope ExtraBold" pitchFamily="2" charset="0"/>
            </a:endParaRPr>
          </a:p>
        </p:txBody>
      </p:sp>
      <p:sp>
        <p:nvSpPr>
          <p:cNvPr id="30" name="Title 7">
            <a:extLst>
              <a:ext uri="{FF2B5EF4-FFF2-40B4-BE49-F238E27FC236}">
                <a16:creationId xmlns:a16="http://schemas.microsoft.com/office/drawing/2014/main" id="{F1EE63D0-8A58-5DD5-DFC8-8DD5C6290038}"/>
              </a:ext>
            </a:extLst>
          </p:cNvPr>
          <p:cNvSpPr txBox="1">
            <a:spLocks/>
          </p:cNvSpPr>
          <p:nvPr/>
        </p:nvSpPr>
        <p:spPr>
          <a:xfrm>
            <a:off x="786235" y="1875059"/>
            <a:ext cx="10634240" cy="59266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lnSpc>
                <a:spcPts val="2420"/>
              </a:lnSpc>
            </a:pPr>
            <a:r>
              <a:rPr lang="en-US" sz="1600">
                <a:latin typeface="Manrope" pitchFamily="2" charset="0"/>
                <a:cs typeface="Segoe UI Semibold" panose="020B0702040204020203" pitchFamily="34" charset="0"/>
              </a:rPr>
              <a:t>Your business isn’t siloed, and neither should your billing be. With Binary Stream’s SBS Bundle, you get an end-to-end solution, from seamless billing to receivables, collections, customer communication, payments, and financial planning.</a:t>
            </a:r>
            <a:endParaRPr lang="en-US" sz="1500">
              <a:latin typeface="Manrope" pitchFamily="2" charset="0"/>
              <a:cs typeface="Segoe UI Semibold" panose="020B0702040204020203" pitchFamily="34" charset="0"/>
            </a:endParaRPr>
          </a:p>
        </p:txBody>
      </p:sp>
      <p:sp>
        <p:nvSpPr>
          <p:cNvPr id="9" name="TextBox 8">
            <a:extLst>
              <a:ext uri="{FF2B5EF4-FFF2-40B4-BE49-F238E27FC236}">
                <a16:creationId xmlns:a16="http://schemas.microsoft.com/office/drawing/2014/main" id="{6601D313-4178-A4E3-6261-B220A54854D9}"/>
              </a:ext>
            </a:extLst>
          </p:cNvPr>
          <p:cNvSpPr txBox="1"/>
          <p:nvPr/>
        </p:nvSpPr>
        <p:spPr>
          <a:xfrm>
            <a:off x="750633" y="3314988"/>
            <a:ext cx="2003998" cy="584775"/>
          </a:xfrm>
          <a:prstGeom prst="rect">
            <a:avLst/>
          </a:prstGeom>
          <a:noFill/>
        </p:spPr>
        <p:txBody>
          <a:bodyPr wrap="square" lIns="91440" tIns="45720" rIns="91440" bIns="45720" anchor="t">
            <a:spAutoFit/>
          </a:bodyPr>
          <a:lstStyle/>
          <a:p>
            <a:pPr lvl="0"/>
            <a:r>
              <a:rPr lang="en-US" sz="1600">
                <a:solidFill>
                  <a:schemeClr val="accent1"/>
                </a:solidFill>
                <a:latin typeface="Manrope SemiBold" pitchFamily="2" charset="0"/>
                <a:cs typeface="Segoe UI Semibold" panose="020B0702040204020203" pitchFamily="34" charset="0"/>
              </a:rPr>
              <a:t>Subscription Billing</a:t>
            </a:r>
          </a:p>
        </p:txBody>
      </p:sp>
      <p:sp>
        <p:nvSpPr>
          <p:cNvPr id="10" name="TextBox 9">
            <a:extLst>
              <a:ext uri="{FF2B5EF4-FFF2-40B4-BE49-F238E27FC236}">
                <a16:creationId xmlns:a16="http://schemas.microsoft.com/office/drawing/2014/main" id="{77B4FEA4-1268-9FBB-59A0-C0E799EBE939}"/>
              </a:ext>
            </a:extLst>
          </p:cNvPr>
          <p:cNvSpPr txBox="1"/>
          <p:nvPr/>
        </p:nvSpPr>
        <p:spPr>
          <a:xfrm>
            <a:off x="2938157" y="3314988"/>
            <a:ext cx="1714282" cy="584775"/>
          </a:xfrm>
          <a:prstGeom prst="rect">
            <a:avLst/>
          </a:prstGeom>
          <a:noFill/>
        </p:spPr>
        <p:txBody>
          <a:bodyPr wrap="square" lIns="91440" tIns="45720" rIns="91440" bIns="45720" anchor="t">
            <a:spAutoFit/>
          </a:bodyPr>
          <a:lstStyle/>
          <a:p>
            <a:pPr lvl="0"/>
            <a:r>
              <a:rPr lang="en-US" sz="1600">
                <a:solidFill>
                  <a:schemeClr val="accent1"/>
                </a:solidFill>
                <a:latin typeface="Manrope SemiBold" pitchFamily="2" charset="0"/>
                <a:cs typeface="Segoe UI Semibold" panose="020B0702040204020203" pitchFamily="34" charset="0"/>
              </a:rPr>
              <a:t>AR &amp; Collections</a:t>
            </a:r>
          </a:p>
        </p:txBody>
      </p:sp>
      <p:sp>
        <p:nvSpPr>
          <p:cNvPr id="11" name="TextBox 10">
            <a:extLst>
              <a:ext uri="{FF2B5EF4-FFF2-40B4-BE49-F238E27FC236}">
                <a16:creationId xmlns:a16="http://schemas.microsoft.com/office/drawing/2014/main" id="{D9FA5344-DCD2-3A9E-BEBF-3914226E9FA9}"/>
              </a:ext>
            </a:extLst>
          </p:cNvPr>
          <p:cNvSpPr txBox="1"/>
          <p:nvPr/>
        </p:nvSpPr>
        <p:spPr>
          <a:xfrm>
            <a:off x="5167593" y="3314988"/>
            <a:ext cx="1221778" cy="584775"/>
          </a:xfrm>
          <a:prstGeom prst="rect">
            <a:avLst/>
          </a:prstGeom>
          <a:noFill/>
        </p:spPr>
        <p:txBody>
          <a:bodyPr wrap="square" lIns="91440" tIns="45720" rIns="91440" bIns="45720" anchor="t">
            <a:spAutoFit/>
          </a:bodyPr>
          <a:lstStyle/>
          <a:p>
            <a:pPr lvl="0"/>
            <a:r>
              <a:rPr lang="en-US" sz="1600">
                <a:solidFill>
                  <a:schemeClr val="accent1"/>
                </a:solidFill>
                <a:latin typeface="Manrope SemiBold" pitchFamily="2" charset="0"/>
                <a:cs typeface="Segoe UI Semibold" panose="020B0702040204020203" pitchFamily="34" charset="0"/>
              </a:rPr>
              <a:t>eMailer Manager</a:t>
            </a:r>
          </a:p>
        </p:txBody>
      </p:sp>
      <p:sp>
        <p:nvSpPr>
          <p:cNvPr id="12" name="TextBox 11">
            <a:extLst>
              <a:ext uri="{FF2B5EF4-FFF2-40B4-BE49-F238E27FC236}">
                <a16:creationId xmlns:a16="http://schemas.microsoft.com/office/drawing/2014/main" id="{762DFEE1-9F75-6F52-D741-3219E2BE1BEA}"/>
              </a:ext>
            </a:extLst>
          </p:cNvPr>
          <p:cNvSpPr txBox="1"/>
          <p:nvPr/>
        </p:nvSpPr>
        <p:spPr>
          <a:xfrm>
            <a:off x="7340697" y="3314988"/>
            <a:ext cx="1506123" cy="338554"/>
          </a:xfrm>
          <a:prstGeom prst="rect">
            <a:avLst/>
          </a:prstGeom>
          <a:noFill/>
        </p:spPr>
        <p:txBody>
          <a:bodyPr wrap="square" lIns="91440" tIns="45720" rIns="91440" bIns="45720" anchor="t">
            <a:spAutoFit/>
          </a:bodyPr>
          <a:lstStyle/>
          <a:p>
            <a:pPr lvl="0"/>
            <a:r>
              <a:rPr lang="en-US" sz="1600">
                <a:solidFill>
                  <a:schemeClr val="accent1"/>
                </a:solidFill>
                <a:latin typeface="Manrope SemiBold" pitchFamily="2" charset="0"/>
                <a:cs typeface="Segoe UI Semibold" panose="020B0702040204020203" pitchFamily="34" charset="0"/>
              </a:rPr>
              <a:t>Portal</a:t>
            </a:r>
          </a:p>
        </p:txBody>
      </p:sp>
      <p:sp>
        <p:nvSpPr>
          <p:cNvPr id="13" name="TextBox 12">
            <a:extLst>
              <a:ext uri="{FF2B5EF4-FFF2-40B4-BE49-F238E27FC236}">
                <a16:creationId xmlns:a16="http://schemas.microsoft.com/office/drawing/2014/main" id="{1761877B-E0DD-B3E3-136B-274CA69976E0}"/>
              </a:ext>
            </a:extLst>
          </p:cNvPr>
          <p:cNvSpPr txBox="1"/>
          <p:nvPr/>
        </p:nvSpPr>
        <p:spPr>
          <a:xfrm>
            <a:off x="9446834" y="3314988"/>
            <a:ext cx="1171636" cy="584775"/>
          </a:xfrm>
          <a:prstGeom prst="rect">
            <a:avLst/>
          </a:prstGeom>
          <a:noFill/>
        </p:spPr>
        <p:txBody>
          <a:bodyPr wrap="square" lIns="91440" tIns="45720" rIns="91440" bIns="45720" anchor="t">
            <a:spAutoFit/>
          </a:bodyPr>
          <a:lstStyle/>
          <a:p>
            <a:pPr lvl="0"/>
            <a:r>
              <a:rPr lang="en-US" sz="1600">
                <a:solidFill>
                  <a:schemeClr val="accent1"/>
                </a:solidFill>
                <a:latin typeface="Manrope SemiBold" pitchFamily="2" charset="0"/>
                <a:cs typeface="Segoe UI Semibold" panose="020B0702040204020203" pitchFamily="34" charset="0"/>
              </a:rPr>
              <a:t>Solver Reports</a:t>
            </a:r>
          </a:p>
        </p:txBody>
      </p:sp>
      <p:sp>
        <p:nvSpPr>
          <p:cNvPr id="15" name="TextBox 14">
            <a:extLst>
              <a:ext uri="{FF2B5EF4-FFF2-40B4-BE49-F238E27FC236}">
                <a16:creationId xmlns:a16="http://schemas.microsoft.com/office/drawing/2014/main" id="{D7C588A4-9F90-0117-0883-C8816D4305A1}"/>
              </a:ext>
            </a:extLst>
          </p:cNvPr>
          <p:cNvSpPr txBox="1"/>
          <p:nvPr/>
        </p:nvSpPr>
        <p:spPr>
          <a:xfrm>
            <a:off x="750632" y="4067108"/>
            <a:ext cx="1901128" cy="1754326"/>
          </a:xfrm>
          <a:prstGeom prst="rect">
            <a:avLst/>
          </a:prstGeom>
          <a:noFill/>
        </p:spPr>
        <p:txBody>
          <a:bodyPr wrap="square">
            <a:spAutoFit/>
          </a:bodyPr>
          <a:lstStyle/>
          <a:p>
            <a:pPr lvl="0"/>
            <a:r>
              <a:rPr lang="en-US" sz="1200" b="0" i="0">
                <a:solidFill>
                  <a:schemeClr val="tx2"/>
                </a:solidFill>
                <a:latin typeface="Manrope" pitchFamily="2" charset="0"/>
              </a:rPr>
              <a:t>Streamline your subscription processes </a:t>
            </a:r>
          </a:p>
          <a:p>
            <a:pPr lvl="0"/>
            <a:r>
              <a:rPr lang="en-US" sz="1200" b="0" i="0">
                <a:solidFill>
                  <a:schemeClr val="tx2"/>
                </a:solidFill>
                <a:latin typeface="Manrope" pitchFamily="2" charset="0"/>
              </a:rPr>
              <a:t>and manage complex sales orders, handle contracts and automate subscription billing while streamlining revenue recognition functions. </a:t>
            </a:r>
            <a:endParaRPr lang="en-US" sz="1200" u="sng">
              <a:solidFill>
                <a:schemeClr val="tx2"/>
              </a:solidFill>
              <a:latin typeface="Manrope" pitchFamily="2" charset="0"/>
            </a:endParaRPr>
          </a:p>
        </p:txBody>
      </p:sp>
      <p:sp>
        <p:nvSpPr>
          <p:cNvPr id="17" name="TextBox 16">
            <a:extLst>
              <a:ext uri="{FF2B5EF4-FFF2-40B4-BE49-F238E27FC236}">
                <a16:creationId xmlns:a16="http://schemas.microsoft.com/office/drawing/2014/main" id="{9E50170B-FDD3-31D1-E15C-F6B6BB518FD9}"/>
              </a:ext>
            </a:extLst>
          </p:cNvPr>
          <p:cNvSpPr txBox="1"/>
          <p:nvPr/>
        </p:nvSpPr>
        <p:spPr>
          <a:xfrm>
            <a:off x="2968629" y="4060758"/>
            <a:ext cx="1862443" cy="1754326"/>
          </a:xfrm>
          <a:prstGeom prst="rect">
            <a:avLst/>
          </a:prstGeom>
          <a:noFill/>
        </p:spPr>
        <p:txBody>
          <a:bodyPr wrap="square">
            <a:spAutoFit/>
          </a:bodyPr>
          <a:lstStyle/>
          <a:p>
            <a:pPr lvl="0"/>
            <a:r>
              <a:rPr lang="en-US" sz="1200" b="0" i="0">
                <a:solidFill>
                  <a:schemeClr val="tx2"/>
                </a:solidFill>
                <a:latin typeface="Manrope" pitchFamily="2" charset="0"/>
              </a:rPr>
              <a:t>Improve cash flow and minimize Days Sales Outstanding (DSO) with our powerful AR &amp; Collections tool. It’s not just about getting paid—it’s about getting paid faster and more efficiently.</a:t>
            </a:r>
            <a:endParaRPr lang="en-US" sz="1200">
              <a:solidFill>
                <a:schemeClr val="tx2"/>
              </a:solidFill>
              <a:latin typeface="Manrope" pitchFamily="2" charset="0"/>
            </a:endParaRPr>
          </a:p>
        </p:txBody>
      </p:sp>
      <p:sp>
        <p:nvSpPr>
          <p:cNvPr id="19" name="TextBox 18">
            <a:extLst>
              <a:ext uri="{FF2B5EF4-FFF2-40B4-BE49-F238E27FC236}">
                <a16:creationId xmlns:a16="http://schemas.microsoft.com/office/drawing/2014/main" id="{E67CD98A-083F-104B-4063-A1C3FCDC2CE7}"/>
              </a:ext>
            </a:extLst>
          </p:cNvPr>
          <p:cNvSpPr txBox="1"/>
          <p:nvPr/>
        </p:nvSpPr>
        <p:spPr>
          <a:xfrm>
            <a:off x="5147940" y="4060758"/>
            <a:ext cx="1873288" cy="1569660"/>
          </a:xfrm>
          <a:prstGeom prst="rect">
            <a:avLst/>
          </a:prstGeom>
          <a:noFill/>
        </p:spPr>
        <p:txBody>
          <a:bodyPr wrap="square">
            <a:spAutoFit/>
          </a:bodyPr>
          <a:lstStyle/>
          <a:p>
            <a:pPr lvl="0"/>
            <a:r>
              <a:rPr lang="en-US" sz="1200" b="0" i="0">
                <a:solidFill>
                  <a:schemeClr val="tx2"/>
                </a:solidFill>
                <a:latin typeface="Manrope" pitchFamily="2" charset="0"/>
              </a:rPr>
              <a:t>Automate your customer communications with tailored messaging that engages customers at every stage of the billing cycle, ensuring clarity and satisfaction.</a:t>
            </a:r>
            <a:endParaRPr lang="en-US" sz="1200">
              <a:solidFill>
                <a:schemeClr val="tx2"/>
              </a:solidFill>
              <a:latin typeface="Manrope" pitchFamily="2" charset="0"/>
            </a:endParaRPr>
          </a:p>
        </p:txBody>
      </p:sp>
      <p:sp>
        <p:nvSpPr>
          <p:cNvPr id="21" name="TextBox 20">
            <a:extLst>
              <a:ext uri="{FF2B5EF4-FFF2-40B4-BE49-F238E27FC236}">
                <a16:creationId xmlns:a16="http://schemas.microsoft.com/office/drawing/2014/main" id="{ECCD7A89-BABF-F0B9-2C79-F926D2C474BB}"/>
              </a:ext>
            </a:extLst>
          </p:cNvPr>
          <p:cNvSpPr txBox="1"/>
          <p:nvPr/>
        </p:nvSpPr>
        <p:spPr>
          <a:xfrm>
            <a:off x="7338096" y="4060758"/>
            <a:ext cx="1757583" cy="1569660"/>
          </a:xfrm>
          <a:prstGeom prst="rect">
            <a:avLst/>
          </a:prstGeom>
          <a:noFill/>
        </p:spPr>
        <p:txBody>
          <a:bodyPr wrap="square">
            <a:spAutoFit/>
          </a:bodyPr>
          <a:lstStyle/>
          <a:p>
            <a:pPr lvl="0"/>
            <a:r>
              <a:rPr lang="en-US" sz="1200" b="0" i="0">
                <a:solidFill>
                  <a:schemeClr val="tx2"/>
                </a:solidFill>
                <a:latin typeface="Manrope" pitchFamily="2" charset="0"/>
              </a:rPr>
              <a:t>Facilitate payment processes with a dedicated self-serve portal designed for customers to manage their subscriptions, view invoices, and make payments. </a:t>
            </a:r>
            <a:endParaRPr lang="en-US" sz="1200" u="sng">
              <a:solidFill>
                <a:schemeClr val="tx2"/>
              </a:solidFill>
              <a:latin typeface="Manrope" pitchFamily="2" charset="0"/>
            </a:endParaRPr>
          </a:p>
        </p:txBody>
      </p:sp>
      <p:sp>
        <p:nvSpPr>
          <p:cNvPr id="23" name="TextBox 22">
            <a:extLst>
              <a:ext uri="{FF2B5EF4-FFF2-40B4-BE49-F238E27FC236}">
                <a16:creationId xmlns:a16="http://schemas.microsoft.com/office/drawing/2014/main" id="{42CF3533-73A7-BDD0-E1CC-85AE3A03B3D1}"/>
              </a:ext>
            </a:extLst>
          </p:cNvPr>
          <p:cNvSpPr txBox="1"/>
          <p:nvPr/>
        </p:nvSpPr>
        <p:spPr>
          <a:xfrm>
            <a:off x="9412544" y="4054408"/>
            <a:ext cx="1891726" cy="1938992"/>
          </a:xfrm>
          <a:prstGeom prst="rect">
            <a:avLst/>
          </a:prstGeom>
          <a:noFill/>
        </p:spPr>
        <p:txBody>
          <a:bodyPr wrap="square">
            <a:spAutoFit/>
          </a:bodyPr>
          <a:lstStyle/>
          <a:p>
            <a:pPr lvl="0"/>
            <a:r>
              <a:rPr lang="en-US" sz="1200" b="0" i="0">
                <a:solidFill>
                  <a:schemeClr val="tx2"/>
                </a:solidFill>
                <a:latin typeface="Manrope" pitchFamily="2" charset="0"/>
              </a:rPr>
              <a:t>Gain deep insights into your revenue KPIs with advanced dashboards and reporting. With Solver at your fingertips, you’re not just reacting to financial data—you’re strategically driving your business forward.</a:t>
            </a:r>
            <a:endParaRPr lang="en-US" sz="1200" u="sng">
              <a:solidFill>
                <a:schemeClr val="tx2"/>
              </a:solidFill>
              <a:latin typeface="Manrope" pitchFamily="2" charset="0"/>
            </a:endParaRPr>
          </a:p>
        </p:txBody>
      </p:sp>
      <p:cxnSp>
        <p:nvCxnSpPr>
          <p:cNvPr id="3" name="Straight Connector 2">
            <a:extLst>
              <a:ext uri="{FF2B5EF4-FFF2-40B4-BE49-F238E27FC236}">
                <a16:creationId xmlns:a16="http://schemas.microsoft.com/office/drawing/2014/main" id="{E1450C54-CB9A-C801-2914-6D1A85445698}"/>
              </a:ext>
              <a:ext uri="{C183D7F6-B498-43B3-948B-1728B52AA6E4}">
                <adec:decorative xmlns:adec="http://schemas.microsoft.com/office/drawing/2017/decorative" val="1"/>
              </a:ext>
            </a:extLst>
          </p:cNvPr>
          <p:cNvCxnSpPr/>
          <p:nvPr/>
        </p:nvCxnSpPr>
        <p:spPr>
          <a:xfrm>
            <a:off x="2810195" y="3282835"/>
            <a:ext cx="0" cy="2316480"/>
          </a:xfrm>
          <a:prstGeom prst="line">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 name="Straight Connector 4">
            <a:extLst>
              <a:ext uri="{FF2B5EF4-FFF2-40B4-BE49-F238E27FC236}">
                <a16:creationId xmlns:a16="http://schemas.microsoft.com/office/drawing/2014/main" id="{ED697147-5795-A4F5-0EC4-4A005BE76683}"/>
              </a:ext>
              <a:ext uri="{C183D7F6-B498-43B3-948B-1728B52AA6E4}">
                <adec:decorative xmlns:adec="http://schemas.microsoft.com/office/drawing/2017/decorative" val="1"/>
              </a:ext>
            </a:extLst>
          </p:cNvPr>
          <p:cNvCxnSpPr/>
          <p:nvPr/>
        </p:nvCxnSpPr>
        <p:spPr>
          <a:xfrm>
            <a:off x="4989506" y="3237115"/>
            <a:ext cx="0" cy="2316480"/>
          </a:xfrm>
          <a:prstGeom prst="line">
            <a:avLst/>
          </a:prstGeom>
          <a:solidFill>
            <a:schemeClr val="bg1">
              <a:alpha val="80000"/>
            </a:schemeClr>
          </a:solidFill>
          <a:ln w="15875">
            <a:gradFill>
              <a:gsLst>
                <a:gs pos="0">
                  <a:srgbClr val="6D8BED"/>
                </a:gs>
                <a:gs pos="100000">
                  <a:srgbClr val="82EAF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4" name="Straight Connector 13">
            <a:extLst>
              <a:ext uri="{FF2B5EF4-FFF2-40B4-BE49-F238E27FC236}">
                <a16:creationId xmlns:a16="http://schemas.microsoft.com/office/drawing/2014/main" id="{E50962FE-897C-F4AD-766A-6A96AF2B981A}"/>
              </a:ext>
              <a:ext uri="{C183D7F6-B498-43B3-948B-1728B52AA6E4}">
                <adec:decorative xmlns:adec="http://schemas.microsoft.com/office/drawing/2017/decorative" val="1"/>
              </a:ext>
            </a:extLst>
          </p:cNvPr>
          <p:cNvCxnSpPr/>
          <p:nvPr/>
        </p:nvCxnSpPr>
        <p:spPr>
          <a:xfrm>
            <a:off x="7179662" y="3313315"/>
            <a:ext cx="0" cy="2316480"/>
          </a:xfrm>
          <a:prstGeom prst="line">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6" name="Straight Connector 15">
            <a:extLst>
              <a:ext uri="{FF2B5EF4-FFF2-40B4-BE49-F238E27FC236}">
                <a16:creationId xmlns:a16="http://schemas.microsoft.com/office/drawing/2014/main" id="{59BD113B-11FE-41C0-B052-E7B96F4C620E}"/>
              </a:ext>
              <a:ext uri="{C183D7F6-B498-43B3-948B-1728B52AA6E4}">
                <adec:decorative xmlns:adec="http://schemas.microsoft.com/office/drawing/2017/decorative" val="1"/>
              </a:ext>
            </a:extLst>
          </p:cNvPr>
          <p:cNvCxnSpPr/>
          <p:nvPr/>
        </p:nvCxnSpPr>
        <p:spPr>
          <a:xfrm>
            <a:off x="9254113" y="3267595"/>
            <a:ext cx="0" cy="2316480"/>
          </a:xfrm>
          <a:prstGeom prst="line">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22" name="Graphic 21">
            <a:extLst>
              <a:ext uri="{FF2B5EF4-FFF2-40B4-BE49-F238E27FC236}">
                <a16:creationId xmlns:a16="http://schemas.microsoft.com/office/drawing/2014/main" id="{B39F3D56-73DC-0DF0-3A96-1EA00E9493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9440" y="2891790"/>
            <a:ext cx="277750" cy="249975"/>
          </a:xfrm>
          <a:prstGeom prst="rect">
            <a:avLst/>
          </a:prstGeom>
        </p:spPr>
      </p:pic>
      <p:pic>
        <p:nvPicPr>
          <p:cNvPr id="24" name="Graphic 23">
            <a:extLst>
              <a:ext uri="{FF2B5EF4-FFF2-40B4-BE49-F238E27FC236}">
                <a16:creationId xmlns:a16="http://schemas.microsoft.com/office/drawing/2014/main" id="{2D61244F-A4EB-2AF6-8FAE-4D9442EE7EA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250600" y="2897742"/>
            <a:ext cx="277750" cy="238071"/>
          </a:xfrm>
          <a:prstGeom prst="rect">
            <a:avLst/>
          </a:prstGeom>
        </p:spPr>
      </p:pic>
      <p:sp>
        <p:nvSpPr>
          <p:cNvPr id="31" name="Graphic 24">
            <a:extLst>
              <a:ext uri="{FF2B5EF4-FFF2-40B4-BE49-F238E27FC236}">
                <a16:creationId xmlns:a16="http://schemas.microsoft.com/office/drawing/2014/main" id="{57136A5C-6A9D-D083-8DCC-04760C88E5D8}"/>
              </a:ext>
            </a:extLst>
          </p:cNvPr>
          <p:cNvSpPr/>
          <p:nvPr/>
        </p:nvSpPr>
        <p:spPr>
          <a:xfrm>
            <a:off x="9574071" y="2891790"/>
            <a:ext cx="226167" cy="249082"/>
          </a:xfrm>
          <a:custGeom>
            <a:avLst/>
            <a:gdLst>
              <a:gd name="connsiteX0" fmla="*/ 130939 w 226167"/>
              <a:gd name="connsiteY0" fmla="*/ 0 h 249082"/>
              <a:gd name="connsiteX1" fmla="*/ 130939 w 226167"/>
              <a:gd name="connsiteY1" fmla="*/ 71421 h 249082"/>
              <a:gd name="connsiteX2" fmla="*/ 154746 w 226167"/>
              <a:gd name="connsiteY2" fmla="*/ 95229 h 249082"/>
              <a:gd name="connsiteX3" fmla="*/ 226167 w 226167"/>
              <a:gd name="connsiteY3" fmla="*/ 95229 h 249082"/>
              <a:gd name="connsiteX4" fmla="*/ 226167 w 226167"/>
              <a:gd name="connsiteY4" fmla="*/ 220216 h 249082"/>
              <a:gd name="connsiteX5" fmla="*/ 208312 w 226167"/>
              <a:gd name="connsiteY5" fmla="*/ 238071 h 249082"/>
              <a:gd name="connsiteX6" fmla="*/ 103561 w 226167"/>
              <a:gd name="connsiteY6" fmla="*/ 238071 h 249082"/>
              <a:gd name="connsiteX7" fmla="*/ 134510 w 226167"/>
              <a:gd name="connsiteY7" fmla="*/ 207122 h 249082"/>
              <a:gd name="connsiteX8" fmla="*/ 134510 w 226167"/>
              <a:gd name="connsiteY8" fmla="*/ 207122 h 249082"/>
              <a:gd name="connsiteX9" fmla="*/ 139271 w 226167"/>
              <a:gd name="connsiteY9" fmla="*/ 202361 h 249082"/>
              <a:gd name="connsiteX10" fmla="*/ 139271 w 226167"/>
              <a:gd name="connsiteY10" fmla="*/ 124988 h 249082"/>
              <a:gd name="connsiteX11" fmla="*/ 72612 w 226167"/>
              <a:gd name="connsiteY11" fmla="*/ 116655 h 249082"/>
              <a:gd name="connsiteX12" fmla="*/ 36901 w 226167"/>
              <a:gd name="connsiteY12" fmla="*/ 109513 h 249082"/>
              <a:gd name="connsiteX13" fmla="*/ 36901 w 226167"/>
              <a:gd name="connsiteY13" fmla="*/ 17855 h 249082"/>
              <a:gd name="connsiteX14" fmla="*/ 53566 w 226167"/>
              <a:gd name="connsiteY14" fmla="*/ 0 h 249082"/>
              <a:gd name="connsiteX15" fmla="*/ 130939 w 226167"/>
              <a:gd name="connsiteY15" fmla="*/ 0 h 249082"/>
              <a:gd name="connsiteX16" fmla="*/ 130939 w 226167"/>
              <a:gd name="connsiteY16" fmla="*/ 0 h 249082"/>
              <a:gd name="connsiteX17" fmla="*/ 148794 w 226167"/>
              <a:gd name="connsiteY17" fmla="*/ 5952 h 249082"/>
              <a:gd name="connsiteX18" fmla="*/ 148794 w 226167"/>
              <a:gd name="connsiteY18" fmla="*/ 71421 h 249082"/>
              <a:gd name="connsiteX19" fmla="*/ 154746 w 226167"/>
              <a:gd name="connsiteY19" fmla="*/ 77373 h 249082"/>
              <a:gd name="connsiteX20" fmla="*/ 220215 w 226167"/>
              <a:gd name="connsiteY20" fmla="*/ 77373 h 249082"/>
              <a:gd name="connsiteX21" fmla="*/ 148794 w 226167"/>
              <a:gd name="connsiteY21" fmla="*/ 5952 h 249082"/>
              <a:gd name="connsiteX22" fmla="*/ 13094 w 226167"/>
              <a:gd name="connsiteY22" fmla="*/ 133320 h 249082"/>
              <a:gd name="connsiteX23" fmla="*/ 72612 w 226167"/>
              <a:gd name="connsiteY23" fmla="*/ 132130 h 249082"/>
              <a:gd name="connsiteX24" fmla="*/ 133320 w 226167"/>
              <a:gd name="connsiteY24" fmla="*/ 135701 h 249082"/>
              <a:gd name="connsiteX25" fmla="*/ 144033 w 226167"/>
              <a:gd name="connsiteY25" fmla="*/ 166650 h 249082"/>
              <a:gd name="connsiteX26" fmla="*/ 120226 w 226167"/>
              <a:gd name="connsiteY26" fmla="*/ 166650 h 249082"/>
              <a:gd name="connsiteX27" fmla="*/ 111893 w 226167"/>
              <a:gd name="connsiteY27" fmla="*/ 158318 h 249082"/>
              <a:gd name="connsiteX28" fmla="*/ 82134 w 226167"/>
              <a:gd name="connsiteY28" fmla="*/ 158318 h 249082"/>
              <a:gd name="connsiteX29" fmla="*/ 82134 w 226167"/>
              <a:gd name="connsiteY29" fmla="*/ 158318 h 249082"/>
              <a:gd name="connsiteX30" fmla="*/ 76183 w 226167"/>
              <a:gd name="connsiteY30" fmla="*/ 165460 h 249082"/>
              <a:gd name="connsiteX31" fmla="*/ 67850 w 226167"/>
              <a:gd name="connsiteY31" fmla="*/ 152366 h 249082"/>
              <a:gd name="connsiteX32" fmla="*/ 39282 w 226167"/>
              <a:gd name="connsiteY32" fmla="*/ 146414 h 249082"/>
              <a:gd name="connsiteX33" fmla="*/ 32140 w 226167"/>
              <a:gd name="connsiteY33" fmla="*/ 154746 h 249082"/>
              <a:gd name="connsiteX34" fmla="*/ 26188 w 226167"/>
              <a:gd name="connsiteY34" fmla="*/ 166650 h 249082"/>
              <a:gd name="connsiteX35" fmla="*/ 0 w 226167"/>
              <a:gd name="connsiteY35" fmla="*/ 166650 h 249082"/>
              <a:gd name="connsiteX36" fmla="*/ 11904 w 226167"/>
              <a:gd name="connsiteY36" fmla="*/ 133320 h 249082"/>
              <a:gd name="connsiteX37" fmla="*/ 26188 w 226167"/>
              <a:gd name="connsiteY37" fmla="*/ 208313 h 249082"/>
              <a:gd name="connsiteX38" fmla="*/ 64279 w 226167"/>
              <a:gd name="connsiteY38" fmla="*/ 246404 h 249082"/>
              <a:gd name="connsiteX39" fmla="*/ 77373 w 226167"/>
              <a:gd name="connsiteY39" fmla="*/ 246404 h 249082"/>
              <a:gd name="connsiteX40" fmla="*/ 77373 w 226167"/>
              <a:gd name="connsiteY40" fmla="*/ 246404 h 249082"/>
              <a:gd name="connsiteX41" fmla="*/ 115464 w 226167"/>
              <a:gd name="connsiteY41" fmla="*/ 208313 h 249082"/>
              <a:gd name="connsiteX42" fmla="*/ 90467 w 226167"/>
              <a:gd name="connsiteY42" fmla="*/ 208313 h 249082"/>
              <a:gd name="connsiteX43" fmla="*/ 85705 w 226167"/>
              <a:gd name="connsiteY43" fmla="*/ 213074 h 249082"/>
              <a:gd name="connsiteX44" fmla="*/ 55947 w 226167"/>
              <a:gd name="connsiteY44" fmla="*/ 214264 h 249082"/>
              <a:gd name="connsiteX45" fmla="*/ 52376 w 226167"/>
              <a:gd name="connsiteY45" fmla="*/ 210693 h 249082"/>
              <a:gd name="connsiteX46" fmla="*/ 49995 w 226167"/>
              <a:gd name="connsiteY46" fmla="*/ 208313 h 249082"/>
              <a:gd name="connsiteX47" fmla="*/ 23807 w 226167"/>
              <a:gd name="connsiteY47" fmla="*/ 208313 h 249082"/>
              <a:gd name="connsiteX48" fmla="*/ 23807 w 226167"/>
              <a:gd name="connsiteY48" fmla="*/ 208313 h 249082"/>
              <a:gd name="connsiteX49" fmla="*/ 54756 w 226167"/>
              <a:gd name="connsiteY49" fmla="*/ 158318 h 249082"/>
              <a:gd name="connsiteX50" fmla="*/ 42853 w 226167"/>
              <a:gd name="connsiteY50" fmla="*/ 155937 h 249082"/>
              <a:gd name="connsiteX51" fmla="*/ 39282 w 226167"/>
              <a:gd name="connsiteY51" fmla="*/ 159508 h 249082"/>
              <a:gd name="connsiteX52" fmla="*/ 29759 w 226167"/>
              <a:gd name="connsiteY52" fmla="*/ 178554 h 249082"/>
              <a:gd name="connsiteX53" fmla="*/ 9523 w 226167"/>
              <a:gd name="connsiteY53" fmla="*/ 178554 h 249082"/>
              <a:gd name="connsiteX54" fmla="*/ 0 w 226167"/>
              <a:gd name="connsiteY54" fmla="*/ 188076 h 249082"/>
              <a:gd name="connsiteX55" fmla="*/ 9523 w 226167"/>
              <a:gd name="connsiteY55" fmla="*/ 197599 h 249082"/>
              <a:gd name="connsiteX56" fmla="*/ 35711 w 226167"/>
              <a:gd name="connsiteY56" fmla="*/ 197599 h 249082"/>
              <a:gd name="connsiteX57" fmla="*/ 44043 w 226167"/>
              <a:gd name="connsiteY57" fmla="*/ 192838 h 249082"/>
              <a:gd name="connsiteX58" fmla="*/ 48804 w 226167"/>
              <a:gd name="connsiteY58" fmla="*/ 183315 h 249082"/>
              <a:gd name="connsiteX59" fmla="*/ 64279 w 226167"/>
              <a:gd name="connsiteY59" fmla="*/ 205932 h 249082"/>
              <a:gd name="connsiteX60" fmla="*/ 76183 w 226167"/>
              <a:gd name="connsiteY60" fmla="*/ 208313 h 249082"/>
              <a:gd name="connsiteX61" fmla="*/ 77373 w 226167"/>
              <a:gd name="connsiteY61" fmla="*/ 207122 h 249082"/>
              <a:gd name="connsiteX62" fmla="*/ 95228 w 226167"/>
              <a:gd name="connsiteY62" fmla="*/ 186886 h 249082"/>
              <a:gd name="connsiteX63" fmla="*/ 103561 w 226167"/>
              <a:gd name="connsiteY63" fmla="*/ 195219 h 249082"/>
              <a:gd name="connsiteX64" fmla="*/ 109512 w 226167"/>
              <a:gd name="connsiteY64" fmla="*/ 197599 h 249082"/>
              <a:gd name="connsiteX65" fmla="*/ 133320 w 226167"/>
              <a:gd name="connsiteY65" fmla="*/ 197599 h 249082"/>
              <a:gd name="connsiteX66" fmla="*/ 142842 w 226167"/>
              <a:gd name="connsiteY66" fmla="*/ 188076 h 249082"/>
              <a:gd name="connsiteX67" fmla="*/ 133320 w 226167"/>
              <a:gd name="connsiteY67" fmla="*/ 178554 h 249082"/>
              <a:gd name="connsiteX68" fmla="*/ 113084 w 226167"/>
              <a:gd name="connsiteY68" fmla="*/ 178554 h 249082"/>
              <a:gd name="connsiteX69" fmla="*/ 101180 w 226167"/>
              <a:gd name="connsiteY69" fmla="*/ 166650 h 249082"/>
              <a:gd name="connsiteX70" fmla="*/ 88086 w 226167"/>
              <a:gd name="connsiteY70" fmla="*/ 166650 h 249082"/>
              <a:gd name="connsiteX71" fmla="*/ 88086 w 226167"/>
              <a:gd name="connsiteY71" fmla="*/ 166650 h 249082"/>
              <a:gd name="connsiteX72" fmla="*/ 71421 w 226167"/>
              <a:gd name="connsiteY72" fmla="*/ 184505 h 249082"/>
              <a:gd name="connsiteX73" fmla="*/ 53566 w 226167"/>
              <a:gd name="connsiteY73" fmla="*/ 158318 h 249082"/>
              <a:gd name="connsiteX74" fmla="*/ 53566 w 226167"/>
              <a:gd name="connsiteY74" fmla="*/ 158318 h 2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26167" h="249082">
                <a:moveTo>
                  <a:pt x="130939" y="0"/>
                </a:moveTo>
                <a:lnTo>
                  <a:pt x="130939" y="71421"/>
                </a:lnTo>
                <a:cubicBezTo>
                  <a:pt x="130939" y="84515"/>
                  <a:pt x="141652" y="95229"/>
                  <a:pt x="154746" y="95229"/>
                </a:cubicBezTo>
                <a:lnTo>
                  <a:pt x="226167" y="95229"/>
                </a:lnTo>
                <a:lnTo>
                  <a:pt x="226167" y="220216"/>
                </a:lnTo>
                <a:cubicBezTo>
                  <a:pt x="226167" y="229739"/>
                  <a:pt x="217835" y="238071"/>
                  <a:pt x="208312" y="238071"/>
                </a:cubicBezTo>
                <a:lnTo>
                  <a:pt x="103561" y="238071"/>
                </a:lnTo>
                <a:lnTo>
                  <a:pt x="134510" y="207122"/>
                </a:lnTo>
                <a:lnTo>
                  <a:pt x="134510" y="207122"/>
                </a:lnTo>
                <a:cubicBezTo>
                  <a:pt x="134510" y="207122"/>
                  <a:pt x="139271" y="202361"/>
                  <a:pt x="139271" y="202361"/>
                </a:cubicBezTo>
                <a:cubicBezTo>
                  <a:pt x="160698" y="180934"/>
                  <a:pt x="160698" y="146414"/>
                  <a:pt x="139271" y="124988"/>
                </a:cubicBezTo>
                <a:cubicBezTo>
                  <a:pt x="121416" y="107132"/>
                  <a:pt x="94038" y="103561"/>
                  <a:pt x="72612" y="116655"/>
                </a:cubicBezTo>
                <a:cubicBezTo>
                  <a:pt x="61898" y="109513"/>
                  <a:pt x="48804" y="107132"/>
                  <a:pt x="36901" y="109513"/>
                </a:cubicBezTo>
                <a:lnTo>
                  <a:pt x="36901" y="17855"/>
                </a:lnTo>
                <a:cubicBezTo>
                  <a:pt x="35711" y="8333"/>
                  <a:pt x="44043" y="0"/>
                  <a:pt x="53566" y="0"/>
                </a:cubicBezTo>
                <a:lnTo>
                  <a:pt x="130939" y="0"/>
                </a:lnTo>
                <a:lnTo>
                  <a:pt x="130939" y="0"/>
                </a:lnTo>
                <a:close/>
                <a:moveTo>
                  <a:pt x="148794" y="5952"/>
                </a:moveTo>
                <a:lnTo>
                  <a:pt x="148794" y="71421"/>
                </a:lnTo>
                <a:cubicBezTo>
                  <a:pt x="148794" y="74993"/>
                  <a:pt x="151175" y="77373"/>
                  <a:pt x="154746" y="77373"/>
                </a:cubicBezTo>
                <a:lnTo>
                  <a:pt x="220215" y="77373"/>
                </a:lnTo>
                <a:lnTo>
                  <a:pt x="148794" y="5952"/>
                </a:lnTo>
                <a:close/>
                <a:moveTo>
                  <a:pt x="13094" y="133320"/>
                </a:moveTo>
                <a:cubicBezTo>
                  <a:pt x="29759" y="116655"/>
                  <a:pt x="54756" y="116655"/>
                  <a:pt x="72612" y="132130"/>
                </a:cubicBezTo>
                <a:cubicBezTo>
                  <a:pt x="90467" y="116655"/>
                  <a:pt x="117845" y="117845"/>
                  <a:pt x="133320" y="135701"/>
                </a:cubicBezTo>
                <a:cubicBezTo>
                  <a:pt x="140462" y="144033"/>
                  <a:pt x="144033" y="154746"/>
                  <a:pt x="144033" y="166650"/>
                </a:cubicBezTo>
                <a:lnTo>
                  <a:pt x="120226" y="166650"/>
                </a:lnTo>
                <a:lnTo>
                  <a:pt x="111893" y="158318"/>
                </a:lnTo>
                <a:cubicBezTo>
                  <a:pt x="103561" y="149985"/>
                  <a:pt x="90467" y="149985"/>
                  <a:pt x="82134" y="158318"/>
                </a:cubicBezTo>
                <a:cubicBezTo>
                  <a:pt x="82134" y="158318"/>
                  <a:pt x="82134" y="158318"/>
                  <a:pt x="82134" y="158318"/>
                </a:cubicBezTo>
                <a:lnTo>
                  <a:pt x="76183" y="165460"/>
                </a:lnTo>
                <a:lnTo>
                  <a:pt x="67850" y="152366"/>
                </a:lnTo>
                <a:cubicBezTo>
                  <a:pt x="61898" y="142843"/>
                  <a:pt x="48804" y="140462"/>
                  <a:pt x="39282" y="146414"/>
                </a:cubicBezTo>
                <a:cubicBezTo>
                  <a:pt x="36901" y="148795"/>
                  <a:pt x="33330" y="151175"/>
                  <a:pt x="32140" y="154746"/>
                </a:cubicBezTo>
                <a:lnTo>
                  <a:pt x="26188" y="166650"/>
                </a:lnTo>
                <a:lnTo>
                  <a:pt x="0" y="166650"/>
                </a:lnTo>
                <a:cubicBezTo>
                  <a:pt x="0" y="154746"/>
                  <a:pt x="3571" y="142843"/>
                  <a:pt x="11904" y="133320"/>
                </a:cubicBezTo>
                <a:close/>
                <a:moveTo>
                  <a:pt x="26188" y="208313"/>
                </a:moveTo>
                <a:lnTo>
                  <a:pt x="64279" y="246404"/>
                </a:lnTo>
                <a:cubicBezTo>
                  <a:pt x="67850" y="249975"/>
                  <a:pt x="73802" y="249975"/>
                  <a:pt x="77373" y="246404"/>
                </a:cubicBezTo>
                <a:lnTo>
                  <a:pt x="77373" y="246404"/>
                </a:lnTo>
                <a:lnTo>
                  <a:pt x="115464" y="208313"/>
                </a:lnTo>
                <a:lnTo>
                  <a:pt x="90467" y="208313"/>
                </a:lnTo>
                <a:lnTo>
                  <a:pt x="85705" y="213074"/>
                </a:lnTo>
                <a:cubicBezTo>
                  <a:pt x="78563" y="221406"/>
                  <a:pt x="64279" y="222597"/>
                  <a:pt x="55947" y="214264"/>
                </a:cubicBezTo>
                <a:cubicBezTo>
                  <a:pt x="54756" y="213074"/>
                  <a:pt x="53566" y="211884"/>
                  <a:pt x="52376" y="210693"/>
                </a:cubicBezTo>
                <a:lnTo>
                  <a:pt x="49995" y="208313"/>
                </a:lnTo>
                <a:lnTo>
                  <a:pt x="23807" y="208313"/>
                </a:lnTo>
                <a:lnTo>
                  <a:pt x="23807" y="208313"/>
                </a:lnTo>
                <a:close/>
                <a:moveTo>
                  <a:pt x="54756" y="158318"/>
                </a:moveTo>
                <a:cubicBezTo>
                  <a:pt x="52376" y="154746"/>
                  <a:pt x="46424" y="153556"/>
                  <a:pt x="42853" y="155937"/>
                </a:cubicBezTo>
                <a:cubicBezTo>
                  <a:pt x="41662" y="155937"/>
                  <a:pt x="40472" y="158318"/>
                  <a:pt x="39282" y="159508"/>
                </a:cubicBezTo>
                <a:lnTo>
                  <a:pt x="29759" y="178554"/>
                </a:lnTo>
                <a:lnTo>
                  <a:pt x="9523" y="178554"/>
                </a:lnTo>
                <a:cubicBezTo>
                  <a:pt x="4761" y="178554"/>
                  <a:pt x="0" y="182125"/>
                  <a:pt x="0" y="188076"/>
                </a:cubicBezTo>
                <a:cubicBezTo>
                  <a:pt x="0" y="194028"/>
                  <a:pt x="3571" y="197599"/>
                  <a:pt x="9523" y="197599"/>
                </a:cubicBezTo>
                <a:lnTo>
                  <a:pt x="35711" y="197599"/>
                </a:lnTo>
                <a:cubicBezTo>
                  <a:pt x="39282" y="197599"/>
                  <a:pt x="41662" y="195219"/>
                  <a:pt x="44043" y="192838"/>
                </a:cubicBezTo>
                <a:lnTo>
                  <a:pt x="48804" y="183315"/>
                </a:lnTo>
                <a:lnTo>
                  <a:pt x="64279" y="205932"/>
                </a:lnTo>
                <a:cubicBezTo>
                  <a:pt x="66660" y="209503"/>
                  <a:pt x="72612" y="210693"/>
                  <a:pt x="76183" y="208313"/>
                </a:cubicBezTo>
                <a:cubicBezTo>
                  <a:pt x="76183" y="208313"/>
                  <a:pt x="76183" y="208313"/>
                  <a:pt x="77373" y="207122"/>
                </a:cubicBezTo>
                <a:lnTo>
                  <a:pt x="95228" y="186886"/>
                </a:lnTo>
                <a:lnTo>
                  <a:pt x="103561" y="195219"/>
                </a:lnTo>
                <a:cubicBezTo>
                  <a:pt x="104751" y="196409"/>
                  <a:pt x="107132" y="197599"/>
                  <a:pt x="109512" y="197599"/>
                </a:cubicBezTo>
                <a:lnTo>
                  <a:pt x="133320" y="197599"/>
                </a:lnTo>
                <a:cubicBezTo>
                  <a:pt x="138081" y="197599"/>
                  <a:pt x="142842" y="194028"/>
                  <a:pt x="142842" y="188076"/>
                </a:cubicBezTo>
                <a:cubicBezTo>
                  <a:pt x="142842" y="182125"/>
                  <a:pt x="139271" y="178554"/>
                  <a:pt x="133320" y="178554"/>
                </a:cubicBezTo>
                <a:lnTo>
                  <a:pt x="113084" y="178554"/>
                </a:lnTo>
                <a:lnTo>
                  <a:pt x="101180" y="166650"/>
                </a:lnTo>
                <a:cubicBezTo>
                  <a:pt x="97609" y="163079"/>
                  <a:pt x="91657" y="163079"/>
                  <a:pt x="88086" y="166650"/>
                </a:cubicBezTo>
                <a:cubicBezTo>
                  <a:pt x="84515" y="170221"/>
                  <a:pt x="88086" y="166650"/>
                  <a:pt x="88086" y="166650"/>
                </a:cubicBezTo>
                <a:lnTo>
                  <a:pt x="71421" y="184505"/>
                </a:lnTo>
                <a:lnTo>
                  <a:pt x="53566" y="158318"/>
                </a:lnTo>
                <a:lnTo>
                  <a:pt x="53566" y="158318"/>
                </a:lnTo>
                <a:close/>
              </a:path>
            </a:pathLst>
          </a:custGeom>
          <a:gradFill>
            <a:gsLst>
              <a:gs pos="0">
                <a:srgbClr val="6D8BED"/>
              </a:gs>
              <a:gs pos="100000">
                <a:srgbClr val="214792"/>
              </a:gs>
            </a:gsLst>
            <a:lin ang="0" scaled="1"/>
          </a:gradFill>
          <a:ln w="11530" cap="flat">
            <a:noFill/>
            <a:prstDash val="solid"/>
            <a:miter/>
          </a:ln>
        </p:spPr>
        <p:txBody>
          <a:bodyPr rtlCol="0" anchor="ctr"/>
          <a:lstStyle/>
          <a:p>
            <a:endParaRPr lang="en-US"/>
          </a:p>
        </p:txBody>
      </p:sp>
      <p:pic>
        <p:nvPicPr>
          <p:cNvPr id="26" name="Graphic 25">
            <a:extLst>
              <a:ext uri="{FF2B5EF4-FFF2-40B4-BE49-F238E27FC236}">
                <a16:creationId xmlns:a16="http://schemas.microsoft.com/office/drawing/2014/main" id="{9EA0BBEB-A58B-3F44-B282-5B63B1DD5CE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53019" y="2897742"/>
            <a:ext cx="291228" cy="291228"/>
          </a:xfrm>
          <a:prstGeom prst="rect">
            <a:avLst/>
          </a:prstGeom>
        </p:spPr>
      </p:pic>
      <p:pic>
        <p:nvPicPr>
          <p:cNvPr id="27" name="Graphic 26">
            <a:extLst>
              <a:ext uri="{FF2B5EF4-FFF2-40B4-BE49-F238E27FC236}">
                <a16:creationId xmlns:a16="http://schemas.microsoft.com/office/drawing/2014/main" id="{2E95F954-9D4D-20BA-48A0-464A1920C83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52696" y="2897742"/>
            <a:ext cx="299131" cy="314088"/>
          </a:xfrm>
          <a:prstGeom prst="rect">
            <a:avLst/>
          </a:prstGeom>
        </p:spPr>
      </p:pic>
    </p:spTree>
    <p:extLst>
      <p:ext uri="{BB962C8B-B14F-4D97-AF65-F5344CB8AC3E}">
        <p14:creationId xmlns:p14="http://schemas.microsoft.com/office/powerpoint/2010/main" val="3562105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2EA79-15C9-2D90-81D3-9BD59B533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1FBDB-93C1-947D-1327-7CED615C6D09}"/>
              </a:ext>
            </a:extLst>
          </p:cNvPr>
          <p:cNvSpPr>
            <a:spLocks noGrp="1"/>
          </p:cNvSpPr>
          <p:nvPr>
            <p:ph type="title"/>
          </p:nvPr>
        </p:nvSpPr>
        <p:spPr>
          <a:xfrm>
            <a:off x="448056" y="365125"/>
            <a:ext cx="10219944" cy="1325563"/>
          </a:xfrm>
        </p:spPr>
        <p:txBody>
          <a:bodyPr>
            <a:normAutofit fontScale="90000"/>
          </a:bodyPr>
          <a:lstStyle/>
          <a:p>
            <a:r>
              <a:rPr lang="en-US" sz="4800"/>
              <a:t>Streamline Revenue Management with Subscription Billing Suite.</a:t>
            </a:r>
          </a:p>
        </p:txBody>
      </p:sp>
      <p:sp>
        <p:nvSpPr>
          <p:cNvPr id="4" name="Content Placeholder 3">
            <a:extLst>
              <a:ext uri="{FF2B5EF4-FFF2-40B4-BE49-F238E27FC236}">
                <a16:creationId xmlns:a16="http://schemas.microsoft.com/office/drawing/2014/main" id="{68D51B39-B711-8129-C830-35F7C86A08A5}"/>
              </a:ext>
            </a:extLst>
          </p:cNvPr>
          <p:cNvSpPr>
            <a:spLocks noGrp="1"/>
          </p:cNvSpPr>
          <p:nvPr>
            <p:ph sz="half" idx="2"/>
          </p:nvPr>
        </p:nvSpPr>
        <p:spPr>
          <a:xfrm>
            <a:off x="6516913" y="2219325"/>
            <a:ext cx="5127173" cy="3947102"/>
          </a:xfrm>
        </p:spPr>
        <p:txBody>
          <a:bodyPr>
            <a:normAutofit fontScale="92500" lnSpcReduction="10000"/>
          </a:bodyPr>
          <a:lstStyle/>
          <a:p>
            <a:pPr marL="0" indent="0">
              <a:lnSpc>
                <a:spcPct val="150000"/>
              </a:lnSpc>
              <a:buNone/>
            </a:pPr>
            <a:r>
              <a:rPr lang="en-US" sz="1600">
                <a:latin typeface="Manrope" pitchFamily="2" charset="0"/>
              </a:rPr>
              <a:t>Binary Stream’s Subscription Billing Suite (SBS) Bundle integrates billing, receivables, collections, customer communication, payments, and financial reporting into a seamless solution. Designed to simplify processes and enhance efficiency, SBS empowers businesses to drive growth and streamline financial operations.</a:t>
            </a:r>
          </a:p>
          <a:p>
            <a:pPr marL="0" indent="0">
              <a:lnSpc>
                <a:spcPct val="150000"/>
              </a:lnSpc>
              <a:buNone/>
            </a:pPr>
            <a:r>
              <a:rPr lang="en-US" sz="1600">
                <a:latin typeface="Manrope" pitchFamily="2" charset="0"/>
              </a:rPr>
              <a:t>Embedded in Microsoft Dynamics 365 Business Central, SBS automates the order-to-cash process—from managing sales orders and contracts to streamlining revenue recognition—while ensuring compliance with ASC 606 and IFRS 15 standards.</a:t>
            </a:r>
          </a:p>
        </p:txBody>
      </p:sp>
      <p:sp>
        <p:nvSpPr>
          <p:cNvPr id="5" name="Rectangle: Rounded Corners 4">
            <a:extLst>
              <a:ext uri="{FF2B5EF4-FFF2-40B4-BE49-F238E27FC236}">
                <a16:creationId xmlns:a16="http://schemas.microsoft.com/office/drawing/2014/main" id="{61493974-FBA2-F35C-2AEE-485CE417F8B3}"/>
              </a:ext>
            </a:extLst>
          </p:cNvPr>
          <p:cNvSpPr/>
          <p:nvPr/>
        </p:nvSpPr>
        <p:spPr>
          <a:xfrm>
            <a:off x="1845917" y="3129722"/>
            <a:ext cx="4015409" cy="2769704"/>
          </a:xfrm>
          <a:prstGeom prst="roundRect">
            <a:avLst/>
          </a:prstGeom>
          <a:gradFill>
            <a:gsLst>
              <a:gs pos="0">
                <a:srgbClr val="6D8BED"/>
              </a:gs>
              <a:gs pos="100000">
                <a:srgbClr val="21479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eople sitting on blue chairs">
            <a:extLst>
              <a:ext uri="{FF2B5EF4-FFF2-40B4-BE49-F238E27FC236}">
                <a16:creationId xmlns:a16="http://schemas.microsoft.com/office/drawing/2014/main" id="{F0332216-5802-0C6B-49A9-7A2865A29916}"/>
              </a:ext>
            </a:extLst>
          </p:cNvPr>
          <p:cNvPicPr>
            <a:picLocks noChangeAspect="1"/>
          </p:cNvPicPr>
          <p:nvPr/>
        </p:nvPicPr>
        <p:blipFill>
          <a:blip r:embed="rId2">
            <a:extLst>
              <a:ext uri="{28A0092B-C50C-407E-A947-70E740481C1C}">
                <a14:useLocalDpi xmlns:a14="http://schemas.microsoft.com/office/drawing/2010/main" val="0"/>
              </a:ext>
            </a:extLst>
          </a:blip>
          <a:srcRect l="31" r="31"/>
          <a:stretch/>
        </p:blipFill>
        <p:spPr>
          <a:xfrm>
            <a:off x="633882" y="2242455"/>
            <a:ext cx="4937789" cy="3293467"/>
          </a:xfrm>
          <a:prstGeom prst="roundRect">
            <a:avLst/>
          </a:prstGeom>
        </p:spPr>
      </p:pic>
    </p:spTree>
    <p:extLst>
      <p:ext uri="{BB962C8B-B14F-4D97-AF65-F5344CB8AC3E}">
        <p14:creationId xmlns:p14="http://schemas.microsoft.com/office/powerpoint/2010/main" val="1808102873"/>
      </p:ext>
    </p:extLst>
  </p:cSld>
  <p:clrMapOvr>
    <a:masterClrMapping/>
  </p:clrMapOvr>
</p:sld>
</file>

<file path=ppt/theme/theme1.xml><?xml version="1.0" encoding="utf-8"?>
<a:theme xmlns:a="http://schemas.openxmlformats.org/drawingml/2006/main" name="Feature Slides">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ondary Content">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rimary Content">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ynamics Stack">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Healthcare Materials">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Subscription Billing">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Property &amp; Lease">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ubscription Billing">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726E2D6B4B284A8D249563889F4D54" ma:contentTypeVersion="13" ma:contentTypeDescription="Create a new document." ma:contentTypeScope="" ma:versionID="b8f679e1a648b393e30550129a2282a8">
  <xsd:schema xmlns:xsd="http://www.w3.org/2001/XMLSchema" xmlns:xs="http://www.w3.org/2001/XMLSchema" xmlns:p="http://schemas.microsoft.com/office/2006/metadata/properties" xmlns:ns1="http://schemas.microsoft.com/sharepoint/v3" xmlns:ns2="d4447c59-43ef-4325-bbf3-b37c69a110db" xmlns:ns3="71667839-5d74-4ee0-9092-58e322d0c12b" targetNamespace="http://schemas.microsoft.com/office/2006/metadata/properties" ma:root="true" ma:fieldsID="da088f37174dd480748e3cd9201e3d83" ns1:_="" ns2:_="" ns3:_="">
    <xsd:import namespace="http://schemas.microsoft.com/sharepoint/v3"/>
    <xsd:import namespace="d4447c59-43ef-4325-bbf3-b37c69a110db"/>
    <xsd:import namespace="71667839-5d74-4ee0-9092-58e322d0c12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Lastopene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447c59-43ef-4325-bbf3-b37c69a110d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astopened" ma:index="20" nillable="true" ma:displayName="Last opened" ma:format="DateOnly" ma:internalName="Lastopened">
      <xsd:simpleType>
        <xsd:restriction base="dms:DateTime"/>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667839-5d74-4ee0-9092-58e322d0c12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Lastopened xmlns="d4447c59-43ef-4325-bbf3-b37c69a110db" xsi:nil="true"/>
  </documentManagement>
</p:properties>
</file>

<file path=customXml/itemProps1.xml><?xml version="1.0" encoding="utf-8"?>
<ds:datastoreItem xmlns:ds="http://schemas.openxmlformats.org/officeDocument/2006/customXml" ds:itemID="{CC757465-9C91-44DD-82EE-3C7B7A25EFBC}">
  <ds:schemaRefs>
    <ds:schemaRef ds:uri="http://schemas.microsoft.com/sharepoint/v3/contenttype/forms"/>
  </ds:schemaRefs>
</ds:datastoreItem>
</file>

<file path=customXml/itemProps2.xml><?xml version="1.0" encoding="utf-8"?>
<ds:datastoreItem xmlns:ds="http://schemas.openxmlformats.org/officeDocument/2006/customXml" ds:itemID="{6768CEF6-50AD-438C-A4F1-D471065BB92F}">
  <ds:schemaRefs>
    <ds:schemaRef ds:uri="71667839-5d74-4ee0-9092-58e322d0c12b"/>
    <ds:schemaRef ds:uri="d4447c59-43ef-4325-bbf3-b37c69a110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E44B6D7-EF76-4501-9383-C5CA98B10C09}">
  <ds:schemaRefs>
    <ds:schemaRef ds:uri="71667839-5d74-4ee0-9092-58e322d0c12b"/>
    <ds:schemaRef ds:uri="http://schemas.microsoft.com/office/infopath/2007/PartnerControls"/>
    <ds:schemaRef ds:uri="d4447c59-43ef-4325-bbf3-b37c69a110db"/>
    <ds:schemaRef ds:uri="http://purl.org/dc/dcmitype/"/>
    <ds:schemaRef ds:uri="http://schemas.microsoft.com/office/2006/metadata/properties"/>
    <ds:schemaRef ds:uri="http://schemas.microsoft.com/office/2006/documentManagement/types"/>
    <ds:schemaRef ds:uri="http://www.w3.org/XML/1998/namespace"/>
    <ds:schemaRef ds:uri="http://purl.org/dc/terms/"/>
    <ds:schemaRef ds:uri="http://schemas.openxmlformats.org/package/2006/metadata/core-properties"/>
    <ds:schemaRef ds:uri="http://schemas.microsoft.com/sharepoint/v3"/>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23</TotalTime>
  <Words>4700</Words>
  <Application>Microsoft Office PowerPoint</Application>
  <PresentationFormat>Widescreen</PresentationFormat>
  <Paragraphs>587</Paragraphs>
  <Slides>52</Slides>
  <Notes>33</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52</vt:i4>
      </vt:variant>
    </vt:vector>
  </HeadingPairs>
  <TitlesOfParts>
    <vt:vector size="77" baseType="lpstr">
      <vt:lpstr>Segoe Sans Text Semibold</vt:lpstr>
      <vt:lpstr>Arial,Sans-Serif</vt:lpstr>
      <vt:lpstr>Manrope Light</vt:lpstr>
      <vt:lpstr>Segoe UI</vt:lpstr>
      <vt:lpstr>Aptos</vt:lpstr>
      <vt:lpstr>Manrope SemiBold</vt:lpstr>
      <vt:lpstr>Wingdings</vt:lpstr>
      <vt:lpstr>Segoe Sans Display Semibold</vt:lpstr>
      <vt:lpstr>Manrope ExtraBold</vt:lpstr>
      <vt:lpstr>Manrope</vt:lpstr>
      <vt:lpstr>Segoe UI Semibold</vt:lpstr>
      <vt:lpstr>Calibri</vt:lpstr>
      <vt:lpstr>Arial</vt:lpstr>
      <vt:lpstr>Manrope </vt:lpstr>
      <vt:lpstr>System Font Regular</vt:lpstr>
      <vt:lpstr>Segoe Sans Display</vt:lpstr>
      <vt:lpstr>Segoe Sans Text</vt:lpstr>
      <vt:lpstr>Feature Slides</vt:lpstr>
      <vt:lpstr>Secondary Content</vt:lpstr>
      <vt:lpstr>Primary Content</vt:lpstr>
      <vt:lpstr>Dynamics Stack</vt:lpstr>
      <vt:lpstr>Healthcare Materials</vt:lpstr>
      <vt:lpstr>Subscription Billing</vt:lpstr>
      <vt:lpstr>Property &amp; Lease</vt:lpstr>
      <vt:lpstr>Subscription Billing</vt:lpstr>
      <vt:lpstr>Dynamic solutions for Microsoft ERP customers.</vt:lpstr>
      <vt:lpstr>Subscription Billing.</vt:lpstr>
      <vt:lpstr>Key characteristics of subscription economy.</vt:lpstr>
      <vt:lpstr>Key Needs Driving Subscriptions Management​.</vt:lpstr>
      <vt:lpstr>PowerPoint Presentation</vt:lpstr>
      <vt:lpstr>Subscription billing lifecycle.</vt:lpstr>
      <vt:lpstr>PowerPoint Presentation</vt:lpstr>
      <vt:lpstr>PowerPoint Presentation</vt:lpstr>
      <vt:lpstr>Streamline Revenue Management with Subscription Billing Suite.</vt:lpstr>
      <vt:lpstr>Subscription Billing Suite.</vt:lpstr>
      <vt:lpstr>PowerPoint Presentation</vt:lpstr>
      <vt:lpstr>Subscription Billing Suite modules.</vt:lpstr>
      <vt:lpstr>PowerPoint Presentation</vt:lpstr>
      <vt:lpstr>Embedded vs Standalone  Subscription Solutions.</vt:lpstr>
      <vt:lpstr>PowerPoint Presentation</vt:lpstr>
      <vt:lpstr>Subscription Features Added to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Binary SBS vs Chargebee.</vt:lpstr>
      <vt:lpstr>PowerPoint Presentation</vt:lpstr>
      <vt:lpstr>Binary SBS vs Recurly.</vt:lpstr>
      <vt:lpstr>PowerPoint Presentation</vt:lpstr>
      <vt:lpstr>PowerPoint Presentation</vt:lpstr>
      <vt:lpstr>Contract Management. </vt:lpstr>
      <vt:lpstr>PowerPoint Presentation</vt:lpstr>
      <vt:lpstr>Revenue Recognition.</vt:lpstr>
      <vt:lpstr>PowerPoint Presentation</vt:lpstr>
      <vt:lpstr>Portal – Payments.</vt:lpstr>
      <vt:lpstr>PowerPoint Presentation</vt:lpstr>
      <vt:lpstr>Advanced Reporting.</vt:lpstr>
      <vt:lpstr>PowerPoint Presentation</vt:lpstr>
      <vt:lpstr>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 solutions for Microsoft ERP customers.</dc:title>
  <dc:creator>Luke Taylor, Creative Director | Loomo Marketing</dc:creator>
  <cp:lastModifiedBy>Taimoor Tariq</cp:lastModifiedBy>
  <cp:revision>8</cp:revision>
  <dcterms:created xsi:type="dcterms:W3CDTF">2024-08-09T23:12:14Z</dcterms:created>
  <dcterms:modified xsi:type="dcterms:W3CDTF">2025-07-16T21:19:47Z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0x010100AA726E2D6B4B284A8D249563889F4D54</vt:lpwstr>
  </property>
</Properties>
</file>