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57.jpg" ContentType="image/jpeg"/>
  <Override PartName="/ppt/media/image58.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 id="2147483732" r:id="rId5"/>
    <p:sldMasterId id="2147483672" r:id="rId6"/>
    <p:sldMasterId id="2147483684" r:id="rId7"/>
    <p:sldMasterId id="2147483696" r:id="rId8"/>
    <p:sldMasterId id="2147483708" r:id="rId9"/>
    <p:sldMasterId id="2147483720" r:id="rId10"/>
    <p:sldMasterId id="2147483648" r:id="rId11"/>
  </p:sldMasterIdLst>
  <p:notesMasterIdLst>
    <p:notesMasterId r:id="rId52"/>
  </p:notesMasterIdLst>
  <p:sldIdLst>
    <p:sldId id="273" r:id="rId12"/>
    <p:sldId id="2147477365" r:id="rId13"/>
    <p:sldId id="2147483590" r:id="rId14"/>
    <p:sldId id="2147483602" r:id="rId15"/>
    <p:sldId id="2147477364" r:id="rId16"/>
    <p:sldId id="2147477367" r:id="rId17"/>
    <p:sldId id="2147477366" r:id="rId18"/>
    <p:sldId id="271" r:id="rId19"/>
    <p:sldId id="274" r:id="rId20"/>
    <p:sldId id="294" r:id="rId21"/>
    <p:sldId id="276" r:id="rId22"/>
    <p:sldId id="277" r:id="rId23"/>
    <p:sldId id="275" r:id="rId24"/>
    <p:sldId id="455" r:id="rId25"/>
    <p:sldId id="2147469930" r:id="rId26"/>
    <p:sldId id="456" r:id="rId27"/>
    <p:sldId id="2147477357" r:id="rId28"/>
    <p:sldId id="256" r:id="rId29"/>
    <p:sldId id="2147470486" r:id="rId30"/>
    <p:sldId id="2147477355" r:id="rId31"/>
    <p:sldId id="2147483647" r:id="rId32"/>
    <p:sldId id="263" r:id="rId33"/>
    <p:sldId id="264" r:id="rId34"/>
    <p:sldId id="265" r:id="rId35"/>
    <p:sldId id="266" r:id="rId36"/>
    <p:sldId id="267" r:id="rId37"/>
    <p:sldId id="268" r:id="rId38"/>
    <p:sldId id="269" r:id="rId39"/>
    <p:sldId id="270" r:id="rId40"/>
    <p:sldId id="2147483646" r:id="rId41"/>
    <p:sldId id="257" r:id="rId42"/>
    <p:sldId id="258" r:id="rId43"/>
    <p:sldId id="259" r:id="rId44"/>
    <p:sldId id="260" r:id="rId45"/>
    <p:sldId id="261" r:id="rId46"/>
    <p:sldId id="262" r:id="rId47"/>
    <p:sldId id="2147479601" r:id="rId48"/>
    <p:sldId id="272" r:id="rId49"/>
    <p:sldId id="2147483603" r:id="rId50"/>
    <p:sldId id="362" r:id="rId51"/>
  </p:sldIdLst>
  <p:sldSz cx="12192000" cy="6858000"/>
  <p:notesSz cx="6858000" cy="9144000"/>
  <p:embeddedFontLst>
    <p:embeddedFont>
      <p:font typeface="Manrope" panose="020B0604020202020204" charset="0"/>
      <p:regular r:id="rId53"/>
      <p:bold r:id="rId54"/>
    </p:embeddedFont>
    <p:embeddedFont>
      <p:font typeface="Manrope ExtraBold" panose="020B0604020202020204" charset="0"/>
      <p:bold r:id="rId55"/>
    </p:embeddedFont>
    <p:embeddedFont>
      <p:font typeface="Manrope Light" panose="020B0604020202020204" charset="0"/>
      <p:regular r:id="rId56"/>
    </p:embeddedFont>
    <p:embeddedFont>
      <p:font typeface="Manrope SemiBold" panose="020B0604020202020204" charset="0"/>
      <p:regular r:id="rId57"/>
      <p:bold r:id="rId58"/>
    </p:embeddedFont>
    <p:embeddedFont>
      <p:font typeface="Segoe Sans Display Semibold" pitchFamily="2" charset="0"/>
      <p:bold r:id="rId59"/>
      <p:boldItalic r:id="rId60"/>
    </p:embeddedFont>
    <p:embeddedFont>
      <p:font typeface="Segoe UI" panose="020B0502040204020203" pitchFamily="34" charset="0"/>
      <p:regular r:id="rId61"/>
      <p:bold r:id="rId62"/>
      <p:italic r:id="rId63"/>
      <p:boldItalic r:id="rId64"/>
    </p:embeddedFont>
    <p:embeddedFont>
      <p:font typeface="Segoe UI Semibold" panose="020B0702040204020203" pitchFamily="34" charset="0"/>
      <p:bold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3CAD3F-22F1-AF1A-4D9D-272674DDCFE8}" name="Kerry Wang" initials="KW" userId="S::kerry@binarystream.com::eae1215e-a7c9-41de-b5bd-7a442ceb7c96" providerId="AD"/>
  <p188:author id="{D7693C7B-3AE3-58DF-51BF-AC6BEAF99888}" name="Neal Cranna" initials="" userId="S::Neal@binarystream.com::5f74cd48-b95f-4c83-9138-9a22b69b835e" providerId="AD"/>
  <p188:author id="{B690809C-2FBE-656D-2E98-CCFFE70CA624}" name="Grace Kobunnoi" initials="GK" userId="S::grace@binarystream.com::e5efa65a-dec3-4bea-b2d7-85cd3db1469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498E9"/>
    <a:srgbClr val="9470CA"/>
    <a:srgbClr val="DF8ACD"/>
    <a:srgbClr val="00214F"/>
    <a:srgbClr val="6D8BED"/>
    <a:srgbClr val="EAECFA"/>
    <a:srgbClr val="214792"/>
    <a:srgbClr val="D26E02"/>
    <a:srgbClr val="F09908"/>
    <a:srgbClr val="1088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92EDBF-072B-4ED1-BCCB-4787504F1F76}" v="14" dt="2025-05-02T07:06:14.2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font" Target="fonts/font11.fntdata"/><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Master" Target="slideMasters/slideMaster2.xml"/><Relationship Id="rId61" Type="http://schemas.openxmlformats.org/officeDocument/2006/relationships/font" Target="fonts/font9.fntdata"/><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font" Target="fonts/font7.fntdata"/><Relationship Id="rId67"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font" Target="fonts/font5.fntdata"/><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font" Target="fonts/font3.fntdata"/></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41A9E6-0F8E-4FE8-A36A-FE65B8BE6F24}"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n-IN"/>
        </a:p>
      </dgm:t>
    </dgm:pt>
    <dgm:pt modelId="{7C9CEEE5-29DE-4E6E-9582-27A8D74AC5DB}">
      <dgm:prSet phldrT="[Text]"/>
      <dgm:spPr/>
      <dgm:t>
        <a:bodyPr/>
        <a:lstStyle/>
        <a:p>
          <a:r>
            <a:rPr lang="en-IN" dirty="0">
              <a:latin typeface="Manrope" pitchFamily="2" charset="0"/>
            </a:rPr>
            <a:t>Shopping Mall</a:t>
          </a:r>
        </a:p>
      </dgm:t>
    </dgm:pt>
    <dgm:pt modelId="{1AB142C5-EAFD-4D62-9A3E-41EAB31D0AA6}" type="parTrans" cxnId="{5C614B7C-16C2-49F1-B5D0-B7B263B4D413}">
      <dgm:prSet/>
      <dgm:spPr/>
      <dgm:t>
        <a:bodyPr/>
        <a:lstStyle/>
        <a:p>
          <a:endParaRPr lang="en-IN">
            <a:latin typeface="Manrope" pitchFamily="2" charset="0"/>
          </a:endParaRPr>
        </a:p>
      </dgm:t>
    </dgm:pt>
    <dgm:pt modelId="{E1C3B763-6453-4B32-9D7B-1B5264EA49FF}" type="sibTrans" cxnId="{5C614B7C-16C2-49F1-B5D0-B7B263B4D413}">
      <dgm:prSet/>
      <dgm:spPr/>
      <dgm:t>
        <a:bodyPr/>
        <a:lstStyle/>
        <a:p>
          <a:endParaRPr lang="en-IN">
            <a:latin typeface="Manrope" pitchFamily="2" charset="0"/>
          </a:endParaRPr>
        </a:p>
      </dgm:t>
    </dgm:pt>
    <dgm:pt modelId="{7D9ADE17-E52E-4F89-B24F-5AD83B571E02}" type="asst">
      <dgm:prSet phldrT="[Text]"/>
      <dgm:spPr/>
      <dgm:t>
        <a:bodyPr/>
        <a:lstStyle/>
        <a:p>
          <a:r>
            <a:rPr lang="en-IN" dirty="0">
              <a:latin typeface="Manrope" pitchFamily="2" charset="0"/>
            </a:rPr>
            <a:t>Tower A</a:t>
          </a:r>
        </a:p>
      </dgm:t>
    </dgm:pt>
    <dgm:pt modelId="{3DEA4151-481C-4670-924F-8B93652B325E}" type="parTrans" cxnId="{8E495182-B5E7-48D2-B95A-3AA29E875F6F}">
      <dgm:prSet/>
      <dgm:spPr/>
      <dgm:t>
        <a:bodyPr/>
        <a:lstStyle/>
        <a:p>
          <a:endParaRPr lang="en-IN">
            <a:latin typeface="Manrope" pitchFamily="2" charset="0"/>
          </a:endParaRPr>
        </a:p>
      </dgm:t>
    </dgm:pt>
    <dgm:pt modelId="{F22CAE66-EA47-45A2-963C-1947F047A5F7}" type="sibTrans" cxnId="{8E495182-B5E7-48D2-B95A-3AA29E875F6F}">
      <dgm:prSet/>
      <dgm:spPr/>
      <dgm:t>
        <a:bodyPr/>
        <a:lstStyle/>
        <a:p>
          <a:endParaRPr lang="en-IN">
            <a:latin typeface="Manrope" pitchFamily="2" charset="0"/>
          </a:endParaRPr>
        </a:p>
      </dgm:t>
    </dgm:pt>
    <dgm:pt modelId="{2DFCAA9E-8CB3-4101-8022-5F0017C287A2}" type="asst">
      <dgm:prSet/>
      <dgm:spPr/>
      <dgm:t>
        <a:bodyPr/>
        <a:lstStyle/>
        <a:p>
          <a:r>
            <a:rPr lang="en-IN" dirty="0"/>
            <a:t>Tower B</a:t>
          </a:r>
        </a:p>
      </dgm:t>
    </dgm:pt>
    <dgm:pt modelId="{95F52CA3-F2A2-49D2-BFFF-4A7958FEEB9A}" type="parTrans" cxnId="{480CAAC1-8BB6-480E-B19A-88E1BF31BD48}">
      <dgm:prSet/>
      <dgm:spPr/>
      <dgm:t>
        <a:bodyPr/>
        <a:lstStyle/>
        <a:p>
          <a:endParaRPr lang="en-IN"/>
        </a:p>
      </dgm:t>
    </dgm:pt>
    <dgm:pt modelId="{723A164A-4EFF-4CA7-A446-8F82039EA8BB}" type="sibTrans" cxnId="{480CAAC1-8BB6-480E-B19A-88E1BF31BD48}">
      <dgm:prSet/>
      <dgm:spPr/>
      <dgm:t>
        <a:bodyPr/>
        <a:lstStyle/>
        <a:p>
          <a:endParaRPr lang="en-IN"/>
        </a:p>
      </dgm:t>
    </dgm:pt>
    <dgm:pt modelId="{BDE9232C-CFE2-4E80-9667-B2FEE874F430}">
      <dgm:prSet/>
      <dgm:spPr/>
      <dgm:t>
        <a:bodyPr/>
        <a:lstStyle/>
        <a:p>
          <a:r>
            <a:rPr lang="en-IN" dirty="0"/>
            <a:t>Floor 1</a:t>
          </a:r>
        </a:p>
      </dgm:t>
    </dgm:pt>
    <dgm:pt modelId="{27DF69B2-982C-4B20-8A7E-B3A126B2EBDD}" type="parTrans" cxnId="{26B23ABF-5F12-4637-A64E-453BC7A3A058}">
      <dgm:prSet/>
      <dgm:spPr/>
      <dgm:t>
        <a:bodyPr/>
        <a:lstStyle/>
        <a:p>
          <a:endParaRPr lang="en-IN"/>
        </a:p>
      </dgm:t>
    </dgm:pt>
    <dgm:pt modelId="{E2B05FC0-3FBF-412A-B0BB-1D58D6B4580A}" type="sibTrans" cxnId="{26B23ABF-5F12-4637-A64E-453BC7A3A058}">
      <dgm:prSet/>
      <dgm:spPr/>
      <dgm:t>
        <a:bodyPr/>
        <a:lstStyle/>
        <a:p>
          <a:endParaRPr lang="en-IN"/>
        </a:p>
      </dgm:t>
    </dgm:pt>
    <dgm:pt modelId="{AAE00421-AA6F-4230-9ECC-CFF443C36E2D}">
      <dgm:prSet/>
      <dgm:spPr/>
      <dgm:t>
        <a:bodyPr/>
        <a:lstStyle/>
        <a:p>
          <a:r>
            <a:rPr lang="en-IN" dirty="0"/>
            <a:t>Floor 2</a:t>
          </a:r>
        </a:p>
      </dgm:t>
    </dgm:pt>
    <dgm:pt modelId="{5A26A9E0-8802-40EC-91CE-1CAAF99EC7F8}" type="parTrans" cxnId="{226CD215-D73C-43B6-8D06-095E230D5B3B}">
      <dgm:prSet/>
      <dgm:spPr/>
      <dgm:t>
        <a:bodyPr/>
        <a:lstStyle/>
        <a:p>
          <a:endParaRPr lang="en-IN"/>
        </a:p>
      </dgm:t>
    </dgm:pt>
    <dgm:pt modelId="{8D278D8D-95A2-4270-BC7C-18255C089EF8}" type="sibTrans" cxnId="{226CD215-D73C-43B6-8D06-095E230D5B3B}">
      <dgm:prSet/>
      <dgm:spPr/>
      <dgm:t>
        <a:bodyPr/>
        <a:lstStyle/>
        <a:p>
          <a:endParaRPr lang="en-IN"/>
        </a:p>
      </dgm:t>
    </dgm:pt>
    <dgm:pt modelId="{30DE38FF-00CF-4348-9597-6FF5B722D006}">
      <dgm:prSet/>
      <dgm:spPr/>
      <dgm:t>
        <a:bodyPr/>
        <a:lstStyle/>
        <a:p>
          <a:r>
            <a:rPr lang="en-IN" dirty="0"/>
            <a:t>Floor 3</a:t>
          </a:r>
        </a:p>
      </dgm:t>
    </dgm:pt>
    <dgm:pt modelId="{8B78F062-3413-4D95-BC34-5D3DA1D1A978}" type="parTrans" cxnId="{23998A31-C3DA-419F-97C8-0FE6A35BDC15}">
      <dgm:prSet/>
      <dgm:spPr/>
      <dgm:t>
        <a:bodyPr/>
        <a:lstStyle/>
        <a:p>
          <a:endParaRPr lang="en-IN"/>
        </a:p>
      </dgm:t>
    </dgm:pt>
    <dgm:pt modelId="{C67F6560-9DE0-4AB5-9414-5F28F72C6F24}" type="sibTrans" cxnId="{23998A31-C3DA-419F-97C8-0FE6A35BDC15}">
      <dgm:prSet/>
      <dgm:spPr/>
      <dgm:t>
        <a:bodyPr/>
        <a:lstStyle/>
        <a:p>
          <a:endParaRPr lang="en-IN"/>
        </a:p>
      </dgm:t>
    </dgm:pt>
    <dgm:pt modelId="{F023D7C6-BF10-47DC-A7B5-BA57CE931741}">
      <dgm:prSet/>
      <dgm:spPr/>
      <dgm:t>
        <a:bodyPr/>
        <a:lstStyle/>
        <a:p>
          <a:r>
            <a:rPr lang="en-IN" dirty="0"/>
            <a:t>Floor4</a:t>
          </a:r>
        </a:p>
      </dgm:t>
    </dgm:pt>
    <dgm:pt modelId="{B5FCF1D6-3095-4869-BBA0-6313735E939D}" type="parTrans" cxnId="{D65B9712-3946-4D45-9603-C8D0CEDF08D7}">
      <dgm:prSet/>
      <dgm:spPr/>
      <dgm:t>
        <a:bodyPr/>
        <a:lstStyle/>
        <a:p>
          <a:endParaRPr lang="en-IN"/>
        </a:p>
      </dgm:t>
    </dgm:pt>
    <dgm:pt modelId="{C64F6289-2950-4E59-B363-08E5B0104A38}" type="sibTrans" cxnId="{D65B9712-3946-4D45-9603-C8D0CEDF08D7}">
      <dgm:prSet/>
      <dgm:spPr/>
      <dgm:t>
        <a:bodyPr/>
        <a:lstStyle/>
        <a:p>
          <a:endParaRPr lang="en-IN"/>
        </a:p>
      </dgm:t>
    </dgm:pt>
    <dgm:pt modelId="{C927CAAE-9A1F-480D-89A2-4D1F0726D68B}">
      <dgm:prSet/>
      <dgm:spPr/>
      <dgm:t>
        <a:bodyPr/>
        <a:lstStyle/>
        <a:p>
          <a:r>
            <a:rPr lang="en-IN" dirty="0"/>
            <a:t>Lot A</a:t>
          </a:r>
        </a:p>
      </dgm:t>
    </dgm:pt>
    <dgm:pt modelId="{62D9B9E8-3C37-499C-8854-F9F2FD532036}" type="parTrans" cxnId="{D075EF3E-26DA-4800-8DD3-710A31D5541A}">
      <dgm:prSet/>
      <dgm:spPr/>
      <dgm:t>
        <a:bodyPr/>
        <a:lstStyle/>
        <a:p>
          <a:endParaRPr lang="en-IN"/>
        </a:p>
      </dgm:t>
    </dgm:pt>
    <dgm:pt modelId="{E6793DFD-EA65-49D3-8DC9-6D0A757B6961}" type="sibTrans" cxnId="{D075EF3E-26DA-4800-8DD3-710A31D5541A}">
      <dgm:prSet/>
      <dgm:spPr/>
      <dgm:t>
        <a:bodyPr/>
        <a:lstStyle/>
        <a:p>
          <a:endParaRPr lang="en-IN"/>
        </a:p>
      </dgm:t>
    </dgm:pt>
    <dgm:pt modelId="{C59E99F3-206F-4200-ABA6-748CC48377D4}">
      <dgm:prSet/>
      <dgm:spPr/>
      <dgm:t>
        <a:bodyPr/>
        <a:lstStyle/>
        <a:p>
          <a:r>
            <a:rPr lang="en-IN" dirty="0"/>
            <a:t>Lot B</a:t>
          </a:r>
        </a:p>
      </dgm:t>
    </dgm:pt>
    <dgm:pt modelId="{7780269B-AF19-4551-937C-D4ACB80D2CC5}" type="parTrans" cxnId="{0A601A99-9298-4601-97BA-D2D0A59F370E}">
      <dgm:prSet/>
      <dgm:spPr/>
      <dgm:t>
        <a:bodyPr/>
        <a:lstStyle/>
        <a:p>
          <a:endParaRPr lang="en-IN"/>
        </a:p>
      </dgm:t>
    </dgm:pt>
    <dgm:pt modelId="{ADB41E2A-8362-4F48-B51F-E196FB22007C}" type="sibTrans" cxnId="{0A601A99-9298-4601-97BA-D2D0A59F370E}">
      <dgm:prSet/>
      <dgm:spPr/>
      <dgm:t>
        <a:bodyPr/>
        <a:lstStyle/>
        <a:p>
          <a:endParaRPr lang="en-IN"/>
        </a:p>
      </dgm:t>
    </dgm:pt>
    <dgm:pt modelId="{0278298B-C33B-49EF-B2DF-3C4B22CB24C6}">
      <dgm:prSet/>
      <dgm:spPr/>
      <dgm:t>
        <a:bodyPr/>
        <a:lstStyle/>
        <a:p>
          <a:r>
            <a:rPr lang="en-IN" dirty="0"/>
            <a:t>Lot C</a:t>
          </a:r>
        </a:p>
      </dgm:t>
    </dgm:pt>
    <dgm:pt modelId="{1CA611D6-3B9A-41AC-A034-014BF06E635F}" type="parTrans" cxnId="{86222B4B-EA21-40DA-B36D-F0E41A5BBC58}">
      <dgm:prSet/>
      <dgm:spPr/>
      <dgm:t>
        <a:bodyPr/>
        <a:lstStyle/>
        <a:p>
          <a:endParaRPr lang="en-IN"/>
        </a:p>
      </dgm:t>
    </dgm:pt>
    <dgm:pt modelId="{7BBBDB35-19FD-4DA1-95B9-28B7D6660B8F}" type="sibTrans" cxnId="{86222B4B-EA21-40DA-B36D-F0E41A5BBC58}">
      <dgm:prSet/>
      <dgm:spPr/>
      <dgm:t>
        <a:bodyPr/>
        <a:lstStyle/>
        <a:p>
          <a:endParaRPr lang="en-IN"/>
        </a:p>
      </dgm:t>
    </dgm:pt>
    <dgm:pt modelId="{478AEAA3-6E21-4256-A9E4-52681B74AA5D}">
      <dgm:prSet/>
      <dgm:spPr/>
      <dgm:t>
        <a:bodyPr/>
        <a:lstStyle/>
        <a:p>
          <a:r>
            <a:rPr lang="en-IN" dirty="0"/>
            <a:t>Lot D</a:t>
          </a:r>
        </a:p>
      </dgm:t>
    </dgm:pt>
    <dgm:pt modelId="{C3A5F8ED-A1DA-403B-9788-C01637C2C37C}" type="parTrans" cxnId="{74677B2B-443F-4520-A766-3D61A1437B4D}">
      <dgm:prSet/>
      <dgm:spPr/>
      <dgm:t>
        <a:bodyPr/>
        <a:lstStyle/>
        <a:p>
          <a:endParaRPr lang="en-IN"/>
        </a:p>
      </dgm:t>
    </dgm:pt>
    <dgm:pt modelId="{A7D3966E-E75F-415E-8A80-8CD213F27051}" type="sibTrans" cxnId="{74677B2B-443F-4520-A766-3D61A1437B4D}">
      <dgm:prSet/>
      <dgm:spPr/>
      <dgm:t>
        <a:bodyPr/>
        <a:lstStyle/>
        <a:p>
          <a:endParaRPr lang="en-IN"/>
        </a:p>
      </dgm:t>
    </dgm:pt>
    <dgm:pt modelId="{60764406-7D2A-442A-AF4F-61DD0E9B0E9F}">
      <dgm:prSet/>
      <dgm:spPr/>
      <dgm:t>
        <a:bodyPr/>
        <a:lstStyle/>
        <a:p>
          <a:r>
            <a:rPr lang="en-IN" dirty="0"/>
            <a:t>Lot E</a:t>
          </a:r>
        </a:p>
      </dgm:t>
    </dgm:pt>
    <dgm:pt modelId="{DE7B983A-F625-418C-B59F-6134733A2FEA}" type="parTrans" cxnId="{43079CCD-2EC8-421D-AFF3-A48C204A13F9}">
      <dgm:prSet/>
      <dgm:spPr/>
      <dgm:t>
        <a:bodyPr/>
        <a:lstStyle/>
        <a:p>
          <a:endParaRPr lang="en-IN"/>
        </a:p>
      </dgm:t>
    </dgm:pt>
    <dgm:pt modelId="{9724ECB6-B53A-4879-A3F0-34A7BA1443C2}" type="sibTrans" cxnId="{43079CCD-2EC8-421D-AFF3-A48C204A13F9}">
      <dgm:prSet/>
      <dgm:spPr/>
      <dgm:t>
        <a:bodyPr/>
        <a:lstStyle/>
        <a:p>
          <a:endParaRPr lang="en-IN"/>
        </a:p>
      </dgm:t>
    </dgm:pt>
    <dgm:pt modelId="{6354B63E-8D8E-405E-89B2-4B92E90B733E}">
      <dgm:prSet/>
      <dgm:spPr/>
      <dgm:t>
        <a:bodyPr/>
        <a:lstStyle/>
        <a:p>
          <a:r>
            <a:rPr lang="en-IN" dirty="0"/>
            <a:t>Lot F</a:t>
          </a:r>
        </a:p>
      </dgm:t>
    </dgm:pt>
    <dgm:pt modelId="{B91E334B-C056-4A92-BA9F-06776BFEC427}" type="parTrans" cxnId="{9AF07A10-FE62-460A-A6F3-FDAAEFE05081}">
      <dgm:prSet/>
      <dgm:spPr/>
      <dgm:t>
        <a:bodyPr/>
        <a:lstStyle/>
        <a:p>
          <a:endParaRPr lang="en-IN"/>
        </a:p>
      </dgm:t>
    </dgm:pt>
    <dgm:pt modelId="{E3D8E7B1-572C-469B-9119-C8B6775FAB73}" type="sibTrans" cxnId="{9AF07A10-FE62-460A-A6F3-FDAAEFE05081}">
      <dgm:prSet/>
      <dgm:spPr/>
      <dgm:t>
        <a:bodyPr/>
        <a:lstStyle/>
        <a:p>
          <a:endParaRPr lang="en-IN"/>
        </a:p>
      </dgm:t>
    </dgm:pt>
    <dgm:pt modelId="{B3B9E9B7-179D-4BF0-9498-507FA9D232B9}">
      <dgm:prSet/>
      <dgm:spPr/>
      <dgm:t>
        <a:bodyPr/>
        <a:lstStyle/>
        <a:p>
          <a:r>
            <a:rPr lang="en-IN" dirty="0"/>
            <a:t>Lot G</a:t>
          </a:r>
        </a:p>
      </dgm:t>
    </dgm:pt>
    <dgm:pt modelId="{41A15659-FEB4-4F74-8DBC-011F5D15FC5F}" type="parTrans" cxnId="{6EDA7E2B-1359-4756-B7F0-949B388EDCAB}">
      <dgm:prSet/>
      <dgm:spPr/>
      <dgm:t>
        <a:bodyPr/>
        <a:lstStyle/>
        <a:p>
          <a:endParaRPr lang="en-IN"/>
        </a:p>
      </dgm:t>
    </dgm:pt>
    <dgm:pt modelId="{81DF9AAD-6FD5-44E7-85DC-4961984D323F}" type="sibTrans" cxnId="{6EDA7E2B-1359-4756-B7F0-949B388EDCAB}">
      <dgm:prSet/>
      <dgm:spPr/>
      <dgm:t>
        <a:bodyPr/>
        <a:lstStyle/>
        <a:p>
          <a:endParaRPr lang="en-IN"/>
        </a:p>
      </dgm:t>
    </dgm:pt>
    <dgm:pt modelId="{0D36B97F-0CB2-487B-A474-EB9095E4C39E}">
      <dgm:prSet/>
      <dgm:spPr/>
      <dgm:t>
        <a:bodyPr/>
        <a:lstStyle/>
        <a:p>
          <a:r>
            <a:rPr lang="en-IN" dirty="0"/>
            <a:t>Lot H</a:t>
          </a:r>
        </a:p>
      </dgm:t>
    </dgm:pt>
    <dgm:pt modelId="{DE6103AC-9424-4B4A-A183-76478020ED58}" type="parTrans" cxnId="{D2E0352B-41AB-4153-9DAF-6D751403B2A5}">
      <dgm:prSet/>
      <dgm:spPr/>
      <dgm:t>
        <a:bodyPr/>
        <a:lstStyle/>
        <a:p>
          <a:endParaRPr lang="en-IN"/>
        </a:p>
      </dgm:t>
    </dgm:pt>
    <dgm:pt modelId="{E74F401E-17B6-4E07-A41B-E7B3AE1B58E8}" type="sibTrans" cxnId="{D2E0352B-41AB-4153-9DAF-6D751403B2A5}">
      <dgm:prSet/>
      <dgm:spPr/>
      <dgm:t>
        <a:bodyPr/>
        <a:lstStyle/>
        <a:p>
          <a:endParaRPr lang="en-IN"/>
        </a:p>
      </dgm:t>
    </dgm:pt>
    <dgm:pt modelId="{DA801536-9E49-4623-9990-DBA49AA623AC}">
      <dgm:prSet/>
      <dgm:spPr/>
      <dgm:t>
        <a:bodyPr/>
        <a:lstStyle/>
        <a:p>
          <a:r>
            <a:rPr lang="en-IN" dirty="0"/>
            <a:t>Lot I</a:t>
          </a:r>
        </a:p>
      </dgm:t>
    </dgm:pt>
    <dgm:pt modelId="{99F02928-D4C0-4B55-ABC0-6B12690A0E8B}" type="parTrans" cxnId="{F69DA410-24D2-4752-8FE5-AAA5EAC3E0A1}">
      <dgm:prSet/>
      <dgm:spPr/>
      <dgm:t>
        <a:bodyPr/>
        <a:lstStyle/>
        <a:p>
          <a:endParaRPr lang="en-IN"/>
        </a:p>
      </dgm:t>
    </dgm:pt>
    <dgm:pt modelId="{BDDF1301-2E39-4510-9B5B-697821813CF1}" type="sibTrans" cxnId="{F69DA410-24D2-4752-8FE5-AAA5EAC3E0A1}">
      <dgm:prSet/>
      <dgm:spPr/>
      <dgm:t>
        <a:bodyPr/>
        <a:lstStyle/>
        <a:p>
          <a:endParaRPr lang="en-IN"/>
        </a:p>
      </dgm:t>
    </dgm:pt>
    <dgm:pt modelId="{CB5C8888-0806-4A59-B559-F3057827E5D2}">
      <dgm:prSet/>
      <dgm:spPr/>
      <dgm:t>
        <a:bodyPr/>
        <a:lstStyle/>
        <a:p>
          <a:r>
            <a:rPr lang="en-IN" dirty="0"/>
            <a:t>Lot J</a:t>
          </a:r>
        </a:p>
      </dgm:t>
    </dgm:pt>
    <dgm:pt modelId="{E4646EDD-86D0-4283-A923-E58A2824CA15}" type="parTrans" cxnId="{1E63041D-5128-4BEC-AEB6-B743FDA46F6E}">
      <dgm:prSet/>
      <dgm:spPr/>
      <dgm:t>
        <a:bodyPr/>
        <a:lstStyle/>
        <a:p>
          <a:endParaRPr lang="en-IN"/>
        </a:p>
      </dgm:t>
    </dgm:pt>
    <dgm:pt modelId="{7D6CE66D-4E02-47CF-9F53-37014FFABFAC}" type="sibTrans" cxnId="{1E63041D-5128-4BEC-AEB6-B743FDA46F6E}">
      <dgm:prSet/>
      <dgm:spPr/>
      <dgm:t>
        <a:bodyPr/>
        <a:lstStyle/>
        <a:p>
          <a:endParaRPr lang="en-IN"/>
        </a:p>
      </dgm:t>
    </dgm:pt>
    <dgm:pt modelId="{894934D9-09CE-46FD-AFE2-08C39DE70DFD}">
      <dgm:prSet/>
      <dgm:spPr/>
      <dgm:t>
        <a:bodyPr/>
        <a:lstStyle/>
        <a:p>
          <a:r>
            <a:rPr lang="en-IN" dirty="0"/>
            <a:t>Lot K</a:t>
          </a:r>
        </a:p>
      </dgm:t>
    </dgm:pt>
    <dgm:pt modelId="{E012D04E-2F0B-4B37-B2F8-E99B71410D9A}" type="parTrans" cxnId="{0A0E3039-903D-4FE7-9428-426A81263C8A}">
      <dgm:prSet/>
      <dgm:spPr/>
      <dgm:t>
        <a:bodyPr/>
        <a:lstStyle/>
        <a:p>
          <a:endParaRPr lang="en-IN"/>
        </a:p>
      </dgm:t>
    </dgm:pt>
    <dgm:pt modelId="{E29B5F94-6611-4E29-8D47-9B7481A0F912}" type="sibTrans" cxnId="{0A0E3039-903D-4FE7-9428-426A81263C8A}">
      <dgm:prSet/>
      <dgm:spPr/>
      <dgm:t>
        <a:bodyPr/>
        <a:lstStyle/>
        <a:p>
          <a:endParaRPr lang="en-IN"/>
        </a:p>
      </dgm:t>
    </dgm:pt>
    <dgm:pt modelId="{5AFBDEE5-AA00-46C5-8489-D8EA9CA13A6D}">
      <dgm:prSet/>
      <dgm:spPr/>
      <dgm:t>
        <a:bodyPr/>
        <a:lstStyle/>
        <a:p>
          <a:r>
            <a:rPr lang="en-IN" dirty="0"/>
            <a:t>Lot L</a:t>
          </a:r>
        </a:p>
      </dgm:t>
    </dgm:pt>
    <dgm:pt modelId="{BD386672-E285-47EE-B1A7-BF5B2B88367E}" type="parTrans" cxnId="{02307F7E-D21E-4931-A309-67C9313CCAC3}">
      <dgm:prSet/>
      <dgm:spPr/>
      <dgm:t>
        <a:bodyPr/>
        <a:lstStyle/>
        <a:p>
          <a:endParaRPr lang="en-IN"/>
        </a:p>
      </dgm:t>
    </dgm:pt>
    <dgm:pt modelId="{3EE91B79-3AC5-41F3-9CFC-1C4E0D93FA04}" type="sibTrans" cxnId="{02307F7E-D21E-4931-A309-67C9313CCAC3}">
      <dgm:prSet/>
      <dgm:spPr/>
      <dgm:t>
        <a:bodyPr/>
        <a:lstStyle/>
        <a:p>
          <a:endParaRPr lang="en-IN"/>
        </a:p>
      </dgm:t>
    </dgm:pt>
    <dgm:pt modelId="{5094C870-355A-4D40-8A54-8A006942E27D}" type="pres">
      <dgm:prSet presAssocID="{6B41A9E6-0F8E-4FE8-A36A-FE65B8BE6F24}" presName="hierChild1" presStyleCnt="0">
        <dgm:presLayoutVars>
          <dgm:orgChart val="1"/>
          <dgm:chPref val="1"/>
          <dgm:dir/>
          <dgm:animOne val="branch"/>
          <dgm:animLvl val="lvl"/>
          <dgm:resizeHandles/>
        </dgm:presLayoutVars>
      </dgm:prSet>
      <dgm:spPr/>
    </dgm:pt>
    <dgm:pt modelId="{D6E2DB7F-8E48-4746-A68E-5EFA1480632C}" type="pres">
      <dgm:prSet presAssocID="{7C9CEEE5-29DE-4E6E-9582-27A8D74AC5DB}" presName="hierRoot1" presStyleCnt="0">
        <dgm:presLayoutVars>
          <dgm:hierBranch val="init"/>
        </dgm:presLayoutVars>
      </dgm:prSet>
      <dgm:spPr/>
    </dgm:pt>
    <dgm:pt modelId="{F9DCCC15-5245-4D39-B299-9ACD7A9FEB8C}" type="pres">
      <dgm:prSet presAssocID="{7C9CEEE5-29DE-4E6E-9582-27A8D74AC5DB}" presName="rootComposite1" presStyleCnt="0"/>
      <dgm:spPr/>
    </dgm:pt>
    <dgm:pt modelId="{1234DE4B-7374-4BB5-B933-DAB05E003DD1}" type="pres">
      <dgm:prSet presAssocID="{7C9CEEE5-29DE-4E6E-9582-27A8D74AC5DB}" presName="rootText1" presStyleLbl="node0" presStyleIdx="0" presStyleCnt="1" custScaleX="195883" custLinFactNeighborX="6569" custLinFactNeighborY="24145">
        <dgm:presLayoutVars>
          <dgm:chPref val="3"/>
        </dgm:presLayoutVars>
      </dgm:prSet>
      <dgm:spPr/>
    </dgm:pt>
    <dgm:pt modelId="{097422C5-B614-4113-8484-DC8537FA96A8}" type="pres">
      <dgm:prSet presAssocID="{7C9CEEE5-29DE-4E6E-9582-27A8D74AC5DB}" presName="rootConnector1" presStyleLbl="node1" presStyleIdx="0" presStyleCnt="0"/>
      <dgm:spPr/>
    </dgm:pt>
    <dgm:pt modelId="{F8625B69-89C9-4F57-BF8E-289B9D4BCBF1}" type="pres">
      <dgm:prSet presAssocID="{7C9CEEE5-29DE-4E6E-9582-27A8D74AC5DB}" presName="hierChild2" presStyleCnt="0"/>
      <dgm:spPr/>
    </dgm:pt>
    <dgm:pt modelId="{93B02D09-7ABF-4CED-8766-6A0CC04CD29C}" type="pres">
      <dgm:prSet presAssocID="{7C9CEEE5-29DE-4E6E-9582-27A8D74AC5DB}" presName="hierChild3" presStyleCnt="0"/>
      <dgm:spPr/>
    </dgm:pt>
    <dgm:pt modelId="{C82DBA34-1CE6-44DC-831F-EDBA6DA3C1DB}" type="pres">
      <dgm:prSet presAssocID="{3DEA4151-481C-4670-924F-8B93652B325E}" presName="Name111" presStyleLbl="parChTrans1D2" presStyleIdx="0" presStyleCnt="2"/>
      <dgm:spPr/>
    </dgm:pt>
    <dgm:pt modelId="{C91C8AA8-6C60-4115-AA3D-15B293C243EB}" type="pres">
      <dgm:prSet presAssocID="{7D9ADE17-E52E-4F89-B24F-5AD83B571E02}" presName="hierRoot3" presStyleCnt="0">
        <dgm:presLayoutVars>
          <dgm:hierBranch val="init"/>
        </dgm:presLayoutVars>
      </dgm:prSet>
      <dgm:spPr/>
    </dgm:pt>
    <dgm:pt modelId="{B21CD95F-A2DD-4AC8-ACAE-5C8F4281EBC4}" type="pres">
      <dgm:prSet presAssocID="{7D9ADE17-E52E-4F89-B24F-5AD83B571E02}" presName="rootComposite3" presStyleCnt="0"/>
      <dgm:spPr/>
    </dgm:pt>
    <dgm:pt modelId="{AEF8EC73-8B47-4902-A621-6E6CEDBFFD32}" type="pres">
      <dgm:prSet presAssocID="{7D9ADE17-E52E-4F89-B24F-5AD83B571E02}" presName="rootText3" presStyleLbl="asst1" presStyleIdx="0" presStyleCnt="2" custLinFactX="-5452" custLinFactNeighborX="-100000" custLinFactNeighborY="-1184">
        <dgm:presLayoutVars>
          <dgm:chPref val="3"/>
        </dgm:presLayoutVars>
      </dgm:prSet>
      <dgm:spPr/>
    </dgm:pt>
    <dgm:pt modelId="{6697E2DB-CFF3-4729-82F9-92771F13514F}" type="pres">
      <dgm:prSet presAssocID="{7D9ADE17-E52E-4F89-B24F-5AD83B571E02}" presName="rootConnector3" presStyleLbl="asst1" presStyleIdx="0" presStyleCnt="2"/>
      <dgm:spPr/>
    </dgm:pt>
    <dgm:pt modelId="{51574AAC-0B0B-4073-9981-C69A0F2FC012}" type="pres">
      <dgm:prSet presAssocID="{7D9ADE17-E52E-4F89-B24F-5AD83B571E02}" presName="hierChild6" presStyleCnt="0"/>
      <dgm:spPr/>
    </dgm:pt>
    <dgm:pt modelId="{0E00A66B-5978-4AF3-AFA4-AE8ED96C2B37}" type="pres">
      <dgm:prSet presAssocID="{27DF69B2-982C-4B20-8A7E-B3A126B2EBDD}" presName="Name37" presStyleLbl="parChTrans1D3" presStyleIdx="0" presStyleCnt="4"/>
      <dgm:spPr/>
    </dgm:pt>
    <dgm:pt modelId="{AA0D3644-1CC5-4FDD-939B-59C87DCF1639}" type="pres">
      <dgm:prSet presAssocID="{BDE9232C-CFE2-4E80-9667-B2FEE874F430}" presName="hierRoot2" presStyleCnt="0">
        <dgm:presLayoutVars>
          <dgm:hierBranch val="init"/>
        </dgm:presLayoutVars>
      </dgm:prSet>
      <dgm:spPr/>
    </dgm:pt>
    <dgm:pt modelId="{65FF2645-7989-4828-89CD-D5281AEFD26B}" type="pres">
      <dgm:prSet presAssocID="{BDE9232C-CFE2-4E80-9667-B2FEE874F430}" presName="rootComposite" presStyleCnt="0"/>
      <dgm:spPr/>
    </dgm:pt>
    <dgm:pt modelId="{EECEC9C8-05F0-4B4F-BBBD-E8C88ED5C350}" type="pres">
      <dgm:prSet presAssocID="{BDE9232C-CFE2-4E80-9667-B2FEE874F430}" presName="rootText" presStyleLbl="node3" presStyleIdx="0" presStyleCnt="4" custLinFactX="-35694" custLinFactNeighborX="-100000" custLinFactNeighborY="3604">
        <dgm:presLayoutVars>
          <dgm:chPref val="3"/>
        </dgm:presLayoutVars>
      </dgm:prSet>
      <dgm:spPr/>
    </dgm:pt>
    <dgm:pt modelId="{DD9798D4-BCA4-4794-8CFE-2590BF17A7B6}" type="pres">
      <dgm:prSet presAssocID="{BDE9232C-CFE2-4E80-9667-B2FEE874F430}" presName="rootConnector" presStyleLbl="node3" presStyleIdx="0" presStyleCnt="4"/>
      <dgm:spPr/>
    </dgm:pt>
    <dgm:pt modelId="{D211A708-CB1B-4842-9896-212F4E5EB34D}" type="pres">
      <dgm:prSet presAssocID="{BDE9232C-CFE2-4E80-9667-B2FEE874F430}" presName="hierChild4" presStyleCnt="0"/>
      <dgm:spPr/>
    </dgm:pt>
    <dgm:pt modelId="{E34AF777-70DD-48D3-B100-935B58F585D1}" type="pres">
      <dgm:prSet presAssocID="{62D9B9E8-3C37-499C-8854-F9F2FD532036}" presName="Name37" presStyleLbl="parChTrans1D4" presStyleIdx="0" presStyleCnt="12"/>
      <dgm:spPr/>
    </dgm:pt>
    <dgm:pt modelId="{D19A25D2-A514-4C76-A03D-50A1333A349A}" type="pres">
      <dgm:prSet presAssocID="{C927CAAE-9A1F-480D-89A2-4D1F0726D68B}" presName="hierRoot2" presStyleCnt="0">
        <dgm:presLayoutVars>
          <dgm:hierBranch val="init"/>
        </dgm:presLayoutVars>
      </dgm:prSet>
      <dgm:spPr/>
    </dgm:pt>
    <dgm:pt modelId="{92354966-7B19-4F95-A4F9-8480ACC895F5}" type="pres">
      <dgm:prSet presAssocID="{C927CAAE-9A1F-480D-89A2-4D1F0726D68B}" presName="rootComposite" presStyleCnt="0"/>
      <dgm:spPr/>
    </dgm:pt>
    <dgm:pt modelId="{77FBA97B-608E-4325-AAAF-371C4415F118}" type="pres">
      <dgm:prSet presAssocID="{C927CAAE-9A1F-480D-89A2-4D1F0726D68B}" presName="rootText" presStyleLbl="node4" presStyleIdx="0" presStyleCnt="12" custLinFactX="-16710" custLinFactNeighborX="-100000" custLinFactNeighborY="-1894">
        <dgm:presLayoutVars>
          <dgm:chPref val="3"/>
        </dgm:presLayoutVars>
      </dgm:prSet>
      <dgm:spPr/>
    </dgm:pt>
    <dgm:pt modelId="{3FCF2096-D080-4F7E-B4F4-67FF62EC3ADA}" type="pres">
      <dgm:prSet presAssocID="{C927CAAE-9A1F-480D-89A2-4D1F0726D68B}" presName="rootConnector" presStyleLbl="node4" presStyleIdx="0" presStyleCnt="12"/>
      <dgm:spPr/>
    </dgm:pt>
    <dgm:pt modelId="{4DF80F15-723E-427D-A515-CD0058A817DD}" type="pres">
      <dgm:prSet presAssocID="{C927CAAE-9A1F-480D-89A2-4D1F0726D68B}" presName="hierChild4" presStyleCnt="0"/>
      <dgm:spPr/>
    </dgm:pt>
    <dgm:pt modelId="{0941499F-171F-40B2-B8D4-09C782F145A8}" type="pres">
      <dgm:prSet presAssocID="{C927CAAE-9A1F-480D-89A2-4D1F0726D68B}" presName="hierChild5" presStyleCnt="0"/>
      <dgm:spPr/>
    </dgm:pt>
    <dgm:pt modelId="{9F3C8EDC-00ED-4DC3-A87F-658C01249E74}" type="pres">
      <dgm:prSet presAssocID="{7780269B-AF19-4551-937C-D4ACB80D2CC5}" presName="Name37" presStyleLbl="parChTrans1D4" presStyleIdx="1" presStyleCnt="12"/>
      <dgm:spPr/>
    </dgm:pt>
    <dgm:pt modelId="{E137B10E-8B43-43B1-81AF-D07DDB245D8C}" type="pres">
      <dgm:prSet presAssocID="{C59E99F3-206F-4200-ABA6-748CC48377D4}" presName="hierRoot2" presStyleCnt="0">
        <dgm:presLayoutVars>
          <dgm:hierBranch val="init"/>
        </dgm:presLayoutVars>
      </dgm:prSet>
      <dgm:spPr/>
    </dgm:pt>
    <dgm:pt modelId="{89381679-726E-4D2A-9DD6-FF9F3F52A6EF}" type="pres">
      <dgm:prSet presAssocID="{C59E99F3-206F-4200-ABA6-748CC48377D4}" presName="rootComposite" presStyleCnt="0"/>
      <dgm:spPr/>
    </dgm:pt>
    <dgm:pt modelId="{409B1263-A1C6-45DD-8B13-811844C17852}" type="pres">
      <dgm:prSet presAssocID="{C59E99F3-206F-4200-ABA6-748CC48377D4}" presName="rootText" presStyleLbl="node4" presStyleIdx="1" presStyleCnt="12" custLinFactX="-16976" custLinFactNeighborX="-100000" custLinFactNeighborY="-13962">
        <dgm:presLayoutVars>
          <dgm:chPref val="3"/>
        </dgm:presLayoutVars>
      </dgm:prSet>
      <dgm:spPr/>
    </dgm:pt>
    <dgm:pt modelId="{C940A995-E8E0-4D4D-A8C5-6943BBC24170}" type="pres">
      <dgm:prSet presAssocID="{C59E99F3-206F-4200-ABA6-748CC48377D4}" presName="rootConnector" presStyleLbl="node4" presStyleIdx="1" presStyleCnt="12"/>
      <dgm:spPr/>
    </dgm:pt>
    <dgm:pt modelId="{5D961B21-D70B-405E-9D06-6744BB0CA3CC}" type="pres">
      <dgm:prSet presAssocID="{C59E99F3-206F-4200-ABA6-748CC48377D4}" presName="hierChild4" presStyleCnt="0"/>
      <dgm:spPr/>
    </dgm:pt>
    <dgm:pt modelId="{EECF32BC-A694-4B86-9859-1C498AEA505B}" type="pres">
      <dgm:prSet presAssocID="{C59E99F3-206F-4200-ABA6-748CC48377D4}" presName="hierChild5" presStyleCnt="0"/>
      <dgm:spPr/>
    </dgm:pt>
    <dgm:pt modelId="{E480C9AC-4EFF-4B81-AD5F-1E16126ECA0A}" type="pres">
      <dgm:prSet presAssocID="{1CA611D6-3B9A-41AC-A034-014BF06E635F}" presName="Name37" presStyleLbl="parChTrans1D4" presStyleIdx="2" presStyleCnt="12"/>
      <dgm:spPr/>
    </dgm:pt>
    <dgm:pt modelId="{5168ADFB-CADD-4FB3-98CD-04223C440E1C}" type="pres">
      <dgm:prSet presAssocID="{0278298B-C33B-49EF-B2DF-3C4B22CB24C6}" presName="hierRoot2" presStyleCnt="0">
        <dgm:presLayoutVars>
          <dgm:hierBranch val="init"/>
        </dgm:presLayoutVars>
      </dgm:prSet>
      <dgm:spPr/>
    </dgm:pt>
    <dgm:pt modelId="{EB3060CE-378B-40EC-A90C-40953434EE86}" type="pres">
      <dgm:prSet presAssocID="{0278298B-C33B-49EF-B2DF-3C4B22CB24C6}" presName="rootComposite" presStyleCnt="0"/>
      <dgm:spPr/>
    </dgm:pt>
    <dgm:pt modelId="{DD9749F1-81D9-40DE-8AB1-C88857418DE7}" type="pres">
      <dgm:prSet presAssocID="{0278298B-C33B-49EF-B2DF-3C4B22CB24C6}" presName="rootText" presStyleLbl="node4" presStyleIdx="2" presStyleCnt="12" custLinFactX="-16976" custLinFactNeighborX="-100000" custLinFactNeighborY="-26539">
        <dgm:presLayoutVars>
          <dgm:chPref val="3"/>
        </dgm:presLayoutVars>
      </dgm:prSet>
      <dgm:spPr/>
    </dgm:pt>
    <dgm:pt modelId="{40D81773-8CA9-446C-BEBC-82BFC98F7D32}" type="pres">
      <dgm:prSet presAssocID="{0278298B-C33B-49EF-B2DF-3C4B22CB24C6}" presName="rootConnector" presStyleLbl="node4" presStyleIdx="2" presStyleCnt="12"/>
      <dgm:spPr/>
    </dgm:pt>
    <dgm:pt modelId="{70D8F58A-39BF-491D-875F-50DE755D6D40}" type="pres">
      <dgm:prSet presAssocID="{0278298B-C33B-49EF-B2DF-3C4B22CB24C6}" presName="hierChild4" presStyleCnt="0"/>
      <dgm:spPr/>
    </dgm:pt>
    <dgm:pt modelId="{59818300-BBDC-450A-80D6-DB3C6C9F5927}" type="pres">
      <dgm:prSet presAssocID="{0278298B-C33B-49EF-B2DF-3C4B22CB24C6}" presName="hierChild5" presStyleCnt="0"/>
      <dgm:spPr/>
    </dgm:pt>
    <dgm:pt modelId="{988CEC6F-32BC-401B-93A2-FCE946A732AB}" type="pres">
      <dgm:prSet presAssocID="{BDE9232C-CFE2-4E80-9667-B2FEE874F430}" presName="hierChild5" presStyleCnt="0"/>
      <dgm:spPr/>
    </dgm:pt>
    <dgm:pt modelId="{F2C7EDA1-E5CE-40BA-BF6E-FB54E43A6EC7}" type="pres">
      <dgm:prSet presAssocID="{5A26A9E0-8802-40EC-91CE-1CAAF99EC7F8}" presName="Name37" presStyleLbl="parChTrans1D3" presStyleIdx="1" presStyleCnt="4"/>
      <dgm:spPr/>
    </dgm:pt>
    <dgm:pt modelId="{1BD7312B-4AE5-49D7-A4D8-73A430BED220}" type="pres">
      <dgm:prSet presAssocID="{AAE00421-AA6F-4230-9ECC-CFF443C36E2D}" presName="hierRoot2" presStyleCnt="0">
        <dgm:presLayoutVars>
          <dgm:hierBranch val="init"/>
        </dgm:presLayoutVars>
      </dgm:prSet>
      <dgm:spPr/>
    </dgm:pt>
    <dgm:pt modelId="{C8DE6AB1-FF0F-4947-A113-BD57C4F4076D}" type="pres">
      <dgm:prSet presAssocID="{AAE00421-AA6F-4230-9ECC-CFF443C36E2D}" presName="rootComposite" presStyleCnt="0"/>
      <dgm:spPr/>
    </dgm:pt>
    <dgm:pt modelId="{48AFC303-D25F-4CF6-A466-311D0A18067B}" type="pres">
      <dgm:prSet presAssocID="{AAE00421-AA6F-4230-9ECC-CFF443C36E2D}" presName="rootText" presStyleLbl="node3" presStyleIdx="1" presStyleCnt="4" custLinFactNeighborX="-63026" custLinFactNeighborY="3604">
        <dgm:presLayoutVars>
          <dgm:chPref val="3"/>
        </dgm:presLayoutVars>
      </dgm:prSet>
      <dgm:spPr/>
    </dgm:pt>
    <dgm:pt modelId="{0AB88EA0-6C53-4DF6-AE55-AF6F19AF27F1}" type="pres">
      <dgm:prSet presAssocID="{AAE00421-AA6F-4230-9ECC-CFF443C36E2D}" presName="rootConnector" presStyleLbl="node3" presStyleIdx="1" presStyleCnt="4"/>
      <dgm:spPr/>
    </dgm:pt>
    <dgm:pt modelId="{15A84172-F923-4ECF-9683-D343D8E71CB8}" type="pres">
      <dgm:prSet presAssocID="{AAE00421-AA6F-4230-9ECC-CFF443C36E2D}" presName="hierChild4" presStyleCnt="0"/>
      <dgm:spPr/>
    </dgm:pt>
    <dgm:pt modelId="{1BDE908F-3013-4682-A9A7-FF2A4A1EE8A0}" type="pres">
      <dgm:prSet presAssocID="{C3A5F8ED-A1DA-403B-9788-C01637C2C37C}" presName="Name37" presStyleLbl="parChTrans1D4" presStyleIdx="3" presStyleCnt="12"/>
      <dgm:spPr/>
    </dgm:pt>
    <dgm:pt modelId="{9B782BE7-800D-4B4B-86A2-51B170E98994}" type="pres">
      <dgm:prSet presAssocID="{478AEAA3-6E21-4256-A9E4-52681B74AA5D}" presName="hierRoot2" presStyleCnt="0">
        <dgm:presLayoutVars>
          <dgm:hierBranch val="init"/>
        </dgm:presLayoutVars>
      </dgm:prSet>
      <dgm:spPr/>
    </dgm:pt>
    <dgm:pt modelId="{D89F25BF-FC25-4C6B-89D6-BD9CEDA0BB77}" type="pres">
      <dgm:prSet presAssocID="{478AEAA3-6E21-4256-A9E4-52681B74AA5D}" presName="rootComposite" presStyleCnt="0"/>
      <dgm:spPr/>
    </dgm:pt>
    <dgm:pt modelId="{46D2FCB2-E753-4593-A1C6-77D62B6881AD}" type="pres">
      <dgm:prSet presAssocID="{478AEAA3-6E21-4256-A9E4-52681B74AA5D}" presName="rootText" presStyleLbl="node4" presStyleIdx="3" presStyleCnt="12" custLinFactNeighborX="-55925" custLinFactNeighborY="-6388">
        <dgm:presLayoutVars>
          <dgm:chPref val="3"/>
        </dgm:presLayoutVars>
      </dgm:prSet>
      <dgm:spPr/>
    </dgm:pt>
    <dgm:pt modelId="{D21E54A5-30D0-4AFE-9EDC-0483711C730B}" type="pres">
      <dgm:prSet presAssocID="{478AEAA3-6E21-4256-A9E4-52681B74AA5D}" presName="rootConnector" presStyleLbl="node4" presStyleIdx="3" presStyleCnt="12"/>
      <dgm:spPr/>
    </dgm:pt>
    <dgm:pt modelId="{EEDBFCDD-E43C-47B0-B402-1CFC5F2E6EFC}" type="pres">
      <dgm:prSet presAssocID="{478AEAA3-6E21-4256-A9E4-52681B74AA5D}" presName="hierChild4" presStyleCnt="0"/>
      <dgm:spPr/>
    </dgm:pt>
    <dgm:pt modelId="{BB01EE7B-25CD-4E81-B2BA-AF95B1678E37}" type="pres">
      <dgm:prSet presAssocID="{478AEAA3-6E21-4256-A9E4-52681B74AA5D}" presName="hierChild5" presStyleCnt="0"/>
      <dgm:spPr/>
    </dgm:pt>
    <dgm:pt modelId="{F8ECF5B6-394E-4F3E-84CC-EDAC1D328A8C}" type="pres">
      <dgm:prSet presAssocID="{DE7B983A-F625-418C-B59F-6134733A2FEA}" presName="Name37" presStyleLbl="parChTrans1D4" presStyleIdx="4" presStyleCnt="12"/>
      <dgm:spPr/>
    </dgm:pt>
    <dgm:pt modelId="{C0A430AC-B4EA-4CF5-923A-2F6CEC188681}" type="pres">
      <dgm:prSet presAssocID="{60764406-7D2A-442A-AF4F-61DD0E9B0E9F}" presName="hierRoot2" presStyleCnt="0">
        <dgm:presLayoutVars>
          <dgm:hierBranch val="init"/>
        </dgm:presLayoutVars>
      </dgm:prSet>
      <dgm:spPr/>
    </dgm:pt>
    <dgm:pt modelId="{5137DDCB-3DF0-474F-970B-419A14313E44}" type="pres">
      <dgm:prSet presAssocID="{60764406-7D2A-442A-AF4F-61DD0E9B0E9F}" presName="rootComposite" presStyleCnt="0"/>
      <dgm:spPr/>
    </dgm:pt>
    <dgm:pt modelId="{0D349677-F673-4F60-837E-8112C57131AD}" type="pres">
      <dgm:prSet presAssocID="{60764406-7D2A-442A-AF4F-61DD0E9B0E9F}" presName="rootText" presStyleLbl="node4" presStyleIdx="4" presStyleCnt="12" custLinFactNeighborX="-54445" custLinFactNeighborY="-21058">
        <dgm:presLayoutVars>
          <dgm:chPref val="3"/>
        </dgm:presLayoutVars>
      </dgm:prSet>
      <dgm:spPr/>
    </dgm:pt>
    <dgm:pt modelId="{A4BD4292-ED2C-45F2-BDA3-3A5075DFA843}" type="pres">
      <dgm:prSet presAssocID="{60764406-7D2A-442A-AF4F-61DD0E9B0E9F}" presName="rootConnector" presStyleLbl="node4" presStyleIdx="4" presStyleCnt="12"/>
      <dgm:spPr/>
    </dgm:pt>
    <dgm:pt modelId="{CE8DA60E-11C4-403E-9451-622BCE5235A7}" type="pres">
      <dgm:prSet presAssocID="{60764406-7D2A-442A-AF4F-61DD0E9B0E9F}" presName="hierChild4" presStyleCnt="0"/>
      <dgm:spPr/>
    </dgm:pt>
    <dgm:pt modelId="{6DBA24C9-AA8C-4BA4-8E94-6AFD3C612D01}" type="pres">
      <dgm:prSet presAssocID="{60764406-7D2A-442A-AF4F-61DD0E9B0E9F}" presName="hierChild5" presStyleCnt="0"/>
      <dgm:spPr/>
    </dgm:pt>
    <dgm:pt modelId="{400C0BEE-8C59-4C58-9B7B-0591E2741AA5}" type="pres">
      <dgm:prSet presAssocID="{B91E334B-C056-4A92-BA9F-06776BFEC427}" presName="Name37" presStyleLbl="parChTrans1D4" presStyleIdx="5" presStyleCnt="12"/>
      <dgm:spPr/>
    </dgm:pt>
    <dgm:pt modelId="{2E8A0023-ECA5-49A8-840D-674568EBF69B}" type="pres">
      <dgm:prSet presAssocID="{6354B63E-8D8E-405E-89B2-4B92E90B733E}" presName="hierRoot2" presStyleCnt="0">
        <dgm:presLayoutVars>
          <dgm:hierBranch val="init"/>
        </dgm:presLayoutVars>
      </dgm:prSet>
      <dgm:spPr/>
    </dgm:pt>
    <dgm:pt modelId="{32548BC0-D027-49DF-AA41-92C746004B9B}" type="pres">
      <dgm:prSet presAssocID="{6354B63E-8D8E-405E-89B2-4B92E90B733E}" presName="rootComposite" presStyleCnt="0"/>
      <dgm:spPr/>
    </dgm:pt>
    <dgm:pt modelId="{DADD2C13-F67E-4005-9717-A83D40C58150}" type="pres">
      <dgm:prSet presAssocID="{6354B63E-8D8E-405E-89B2-4B92E90B733E}" presName="rootText" presStyleLbl="node4" presStyleIdx="5" presStyleCnt="12" custLinFactNeighborX="-50895" custLinFactNeighborY="-36480">
        <dgm:presLayoutVars>
          <dgm:chPref val="3"/>
        </dgm:presLayoutVars>
      </dgm:prSet>
      <dgm:spPr/>
    </dgm:pt>
    <dgm:pt modelId="{CFD8B18D-7D56-4DF8-AB29-6F893FC88BDA}" type="pres">
      <dgm:prSet presAssocID="{6354B63E-8D8E-405E-89B2-4B92E90B733E}" presName="rootConnector" presStyleLbl="node4" presStyleIdx="5" presStyleCnt="12"/>
      <dgm:spPr/>
    </dgm:pt>
    <dgm:pt modelId="{8D84234E-17A8-4712-8287-A3B6788EFA8F}" type="pres">
      <dgm:prSet presAssocID="{6354B63E-8D8E-405E-89B2-4B92E90B733E}" presName="hierChild4" presStyleCnt="0"/>
      <dgm:spPr/>
    </dgm:pt>
    <dgm:pt modelId="{B2848898-4BA6-4AAF-B6A8-C0EE8681470F}" type="pres">
      <dgm:prSet presAssocID="{6354B63E-8D8E-405E-89B2-4B92E90B733E}" presName="hierChild5" presStyleCnt="0"/>
      <dgm:spPr/>
    </dgm:pt>
    <dgm:pt modelId="{79472D1D-DDE0-4703-9159-9ECBE5F00901}" type="pres">
      <dgm:prSet presAssocID="{AAE00421-AA6F-4230-9ECC-CFF443C36E2D}" presName="hierChild5" presStyleCnt="0"/>
      <dgm:spPr/>
    </dgm:pt>
    <dgm:pt modelId="{3FD9F6DF-C144-40C9-8921-D16545D17A33}" type="pres">
      <dgm:prSet presAssocID="{7D9ADE17-E52E-4F89-B24F-5AD83B571E02}" presName="hierChild7" presStyleCnt="0"/>
      <dgm:spPr/>
    </dgm:pt>
    <dgm:pt modelId="{20642367-2624-4654-A057-C5E60AD5DFDA}" type="pres">
      <dgm:prSet presAssocID="{95F52CA3-F2A2-49D2-BFFF-4A7958FEEB9A}" presName="Name111" presStyleLbl="parChTrans1D2" presStyleIdx="1" presStyleCnt="2"/>
      <dgm:spPr/>
    </dgm:pt>
    <dgm:pt modelId="{41D1937B-C024-4118-85B0-5484FDEB3B94}" type="pres">
      <dgm:prSet presAssocID="{2DFCAA9E-8CB3-4101-8022-5F0017C287A2}" presName="hierRoot3" presStyleCnt="0">
        <dgm:presLayoutVars>
          <dgm:hierBranch val="init"/>
        </dgm:presLayoutVars>
      </dgm:prSet>
      <dgm:spPr/>
    </dgm:pt>
    <dgm:pt modelId="{ED346DF7-3AB4-4CF7-B3C1-2E9D6533A467}" type="pres">
      <dgm:prSet presAssocID="{2DFCAA9E-8CB3-4101-8022-5F0017C287A2}" presName="rootComposite3" presStyleCnt="0"/>
      <dgm:spPr/>
    </dgm:pt>
    <dgm:pt modelId="{F3773F2B-33E5-4CAF-9E67-AF6B3A62E6C9}" type="pres">
      <dgm:prSet presAssocID="{2DFCAA9E-8CB3-4101-8022-5F0017C287A2}" presName="rootText3" presStyleLbl="asst1" presStyleIdx="1" presStyleCnt="2" custLinFactX="832" custLinFactNeighborX="100000" custLinFactNeighborY="-947">
        <dgm:presLayoutVars>
          <dgm:chPref val="3"/>
        </dgm:presLayoutVars>
      </dgm:prSet>
      <dgm:spPr/>
    </dgm:pt>
    <dgm:pt modelId="{235E48CD-C821-45D0-81F0-48202C0DFC5C}" type="pres">
      <dgm:prSet presAssocID="{2DFCAA9E-8CB3-4101-8022-5F0017C287A2}" presName="rootConnector3" presStyleLbl="asst1" presStyleIdx="1" presStyleCnt="2"/>
      <dgm:spPr/>
    </dgm:pt>
    <dgm:pt modelId="{5A032735-7BCA-4C80-9DBF-F033D357C54D}" type="pres">
      <dgm:prSet presAssocID="{2DFCAA9E-8CB3-4101-8022-5F0017C287A2}" presName="hierChild6" presStyleCnt="0"/>
      <dgm:spPr/>
    </dgm:pt>
    <dgm:pt modelId="{DB3F3E7D-960C-4C75-87BE-6F72059D27EC}" type="pres">
      <dgm:prSet presAssocID="{8B78F062-3413-4D95-BC34-5D3DA1D1A978}" presName="Name37" presStyleLbl="parChTrans1D3" presStyleIdx="2" presStyleCnt="4"/>
      <dgm:spPr/>
    </dgm:pt>
    <dgm:pt modelId="{9D20DBFE-1890-48B0-BA20-1C3DFEF44B6E}" type="pres">
      <dgm:prSet presAssocID="{30DE38FF-00CF-4348-9597-6FF5B722D006}" presName="hierRoot2" presStyleCnt="0">
        <dgm:presLayoutVars>
          <dgm:hierBranch val="init"/>
        </dgm:presLayoutVars>
      </dgm:prSet>
      <dgm:spPr/>
    </dgm:pt>
    <dgm:pt modelId="{968D5375-7B10-4102-81A2-0D9CBB065CCC}" type="pres">
      <dgm:prSet presAssocID="{30DE38FF-00CF-4348-9597-6FF5B722D006}" presName="rootComposite" presStyleCnt="0"/>
      <dgm:spPr/>
    </dgm:pt>
    <dgm:pt modelId="{B28AE6D2-11E7-471E-97D3-ECFF1456BE91}" type="pres">
      <dgm:prSet presAssocID="{30DE38FF-00CF-4348-9597-6FF5B722D006}" presName="rootText" presStyleLbl="node3" presStyleIdx="2" presStyleCnt="4" custLinFactNeighborX="25480" custLinFactNeighborY="5498">
        <dgm:presLayoutVars>
          <dgm:chPref val="3"/>
        </dgm:presLayoutVars>
      </dgm:prSet>
      <dgm:spPr/>
    </dgm:pt>
    <dgm:pt modelId="{AD01E47B-3CC5-425D-970C-97C0629BDD8A}" type="pres">
      <dgm:prSet presAssocID="{30DE38FF-00CF-4348-9597-6FF5B722D006}" presName="rootConnector" presStyleLbl="node3" presStyleIdx="2" presStyleCnt="4"/>
      <dgm:spPr/>
    </dgm:pt>
    <dgm:pt modelId="{D0D2E273-D6BE-4BDA-89DC-9E15593297A7}" type="pres">
      <dgm:prSet presAssocID="{30DE38FF-00CF-4348-9597-6FF5B722D006}" presName="hierChild4" presStyleCnt="0"/>
      <dgm:spPr/>
    </dgm:pt>
    <dgm:pt modelId="{A51D841C-8070-4D04-87F9-2C409C60BA73}" type="pres">
      <dgm:prSet presAssocID="{41A15659-FEB4-4F74-8DBC-011F5D15FC5F}" presName="Name37" presStyleLbl="parChTrans1D4" presStyleIdx="6" presStyleCnt="12"/>
      <dgm:spPr/>
    </dgm:pt>
    <dgm:pt modelId="{7EA86818-D0E6-4409-8DCA-905AA367CDDB}" type="pres">
      <dgm:prSet presAssocID="{B3B9E9B7-179D-4BF0-9498-507FA9D232B9}" presName="hierRoot2" presStyleCnt="0">
        <dgm:presLayoutVars>
          <dgm:hierBranch val="init"/>
        </dgm:presLayoutVars>
      </dgm:prSet>
      <dgm:spPr/>
    </dgm:pt>
    <dgm:pt modelId="{79DD90A8-F717-4CDD-B24F-84626D3D7263}" type="pres">
      <dgm:prSet presAssocID="{B3B9E9B7-179D-4BF0-9498-507FA9D232B9}" presName="rootComposite" presStyleCnt="0"/>
      <dgm:spPr/>
    </dgm:pt>
    <dgm:pt modelId="{88A8B80D-2D48-4E37-A078-32C0C8B55D41}" type="pres">
      <dgm:prSet presAssocID="{B3B9E9B7-179D-4BF0-9498-507FA9D232B9}" presName="rootText" presStyleLbl="node4" presStyleIdx="6" presStyleCnt="12" custLinFactNeighborX="39554" custLinFactNeighborY="-5147">
        <dgm:presLayoutVars>
          <dgm:chPref val="3"/>
        </dgm:presLayoutVars>
      </dgm:prSet>
      <dgm:spPr/>
    </dgm:pt>
    <dgm:pt modelId="{9D3804D6-A024-4055-81D2-69225D23B4E9}" type="pres">
      <dgm:prSet presAssocID="{B3B9E9B7-179D-4BF0-9498-507FA9D232B9}" presName="rootConnector" presStyleLbl="node4" presStyleIdx="6" presStyleCnt="12"/>
      <dgm:spPr/>
    </dgm:pt>
    <dgm:pt modelId="{CB1B8532-E76B-4CEC-8653-4FFC4A7553FF}" type="pres">
      <dgm:prSet presAssocID="{B3B9E9B7-179D-4BF0-9498-507FA9D232B9}" presName="hierChild4" presStyleCnt="0"/>
      <dgm:spPr/>
    </dgm:pt>
    <dgm:pt modelId="{362406EE-AF92-4DFD-80EB-5A089AEB030C}" type="pres">
      <dgm:prSet presAssocID="{B3B9E9B7-179D-4BF0-9498-507FA9D232B9}" presName="hierChild5" presStyleCnt="0"/>
      <dgm:spPr/>
    </dgm:pt>
    <dgm:pt modelId="{AFBFCA7D-E042-4766-9C09-B7D46D7F4B98}" type="pres">
      <dgm:prSet presAssocID="{DE6103AC-9424-4B4A-A183-76478020ED58}" presName="Name37" presStyleLbl="parChTrans1D4" presStyleIdx="7" presStyleCnt="12"/>
      <dgm:spPr/>
    </dgm:pt>
    <dgm:pt modelId="{731DF217-4ECA-43F9-9DDD-D8F0FB59B581}" type="pres">
      <dgm:prSet presAssocID="{0D36B97F-0CB2-487B-A474-EB9095E4C39E}" presName="hierRoot2" presStyleCnt="0">
        <dgm:presLayoutVars>
          <dgm:hierBranch val="init"/>
        </dgm:presLayoutVars>
      </dgm:prSet>
      <dgm:spPr/>
    </dgm:pt>
    <dgm:pt modelId="{6D6886C4-B46B-4C04-8B87-84CDD495DE1C}" type="pres">
      <dgm:prSet presAssocID="{0D36B97F-0CB2-487B-A474-EB9095E4C39E}" presName="rootComposite" presStyleCnt="0"/>
      <dgm:spPr/>
    </dgm:pt>
    <dgm:pt modelId="{3931B6FF-7943-489E-B379-BB29BE41881F}" type="pres">
      <dgm:prSet presAssocID="{0D36B97F-0CB2-487B-A474-EB9095E4C39E}" presName="rootText" presStyleLbl="node4" presStyleIdx="7" presStyleCnt="12" custLinFactNeighborX="40825" custLinFactNeighborY="-20649">
        <dgm:presLayoutVars>
          <dgm:chPref val="3"/>
        </dgm:presLayoutVars>
      </dgm:prSet>
      <dgm:spPr/>
    </dgm:pt>
    <dgm:pt modelId="{DC959D7C-4661-4D1E-9681-58804414D53C}" type="pres">
      <dgm:prSet presAssocID="{0D36B97F-0CB2-487B-A474-EB9095E4C39E}" presName="rootConnector" presStyleLbl="node4" presStyleIdx="7" presStyleCnt="12"/>
      <dgm:spPr/>
    </dgm:pt>
    <dgm:pt modelId="{F0D82406-6C44-47DE-AD9F-33D4E43C5D8F}" type="pres">
      <dgm:prSet presAssocID="{0D36B97F-0CB2-487B-A474-EB9095E4C39E}" presName="hierChild4" presStyleCnt="0"/>
      <dgm:spPr/>
    </dgm:pt>
    <dgm:pt modelId="{D0D1B81A-1EC6-400A-904A-59B28A2EAFDA}" type="pres">
      <dgm:prSet presAssocID="{0D36B97F-0CB2-487B-A474-EB9095E4C39E}" presName="hierChild5" presStyleCnt="0"/>
      <dgm:spPr/>
    </dgm:pt>
    <dgm:pt modelId="{FD9EF806-91A3-4759-96C0-423556B414D9}" type="pres">
      <dgm:prSet presAssocID="{99F02928-D4C0-4B55-ABC0-6B12690A0E8B}" presName="Name37" presStyleLbl="parChTrans1D4" presStyleIdx="8" presStyleCnt="12"/>
      <dgm:spPr/>
    </dgm:pt>
    <dgm:pt modelId="{2C79F238-0A1C-4966-A712-1931C81CB57F}" type="pres">
      <dgm:prSet presAssocID="{DA801536-9E49-4623-9990-DBA49AA623AC}" presName="hierRoot2" presStyleCnt="0">
        <dgm:presLayoutVars>
          <dgm:hierBranch val="init"/>
        </dgm:presLayoutVars>
      </dgm:prSet>
      <dgm:spPr/>
    </dgm:pt>
    <dgm:pt modelId="{346C0F16-9ADF-457D-829C-224FD2E0ED4F}" type="pres">
      <dgm:prSet presAssocID="{DA801536-9E49-4623-9990-DBA49AA623AC}" presName="rootComposite" presStyleCnt="0"/>
      <dgm:spPr/>
    </dgm:pt>
    <dgm:pt modelId="{99C4470E-FE95-495B-B712-BEB635DDCC8D}" type="pres">
      <dgm:prSet presAssocID="{DA801536-9E49-4623-9990-DBA49AA623AC}" presName="rootText" presStyleLbl="node4" presStyleIdx="8" presStyleCnt="12" custLinFactNeighborX="44285" custLinFactNeighborY="-37414">
        <dgm:presLayoutVars>
          <dgm:chPref val="3"/>
        </dgm:presLayoutVars>
      </dgm:prSet>
      <dgm:spPr/>
    </dgm:pt>
    <dgm:pt modelId="{5D14BB75-8E4E-458A-BF52-3B617E25EAD9}" type="pres">
      <dgm:prSet presAssocID="{DA801536-9E49-4623-9990-DBA49AA623AC}" presName="rootConnector" presStyleLbl="node4" presStyleIdx="8" presStyleCnt="12"/>
      <dgm:spPr/>
    </dgm:pt>
    <dgm:pt modelId="{5157A32B-C348-418F-A211-02B6FA62C225}" type="pres">
      <dgm:prSet presAssocID="{DA801536-9E49-4623-9990-DBA49AA623AC}" presName="hierChild4" presStyleCnt="0"/>
      <dgm:spPr/>
    </dgm:pt>
    <dgm:pt modelId="{4FAA7A4E-2B73-497F-A5EC-FE24CC9BB8C0}" type="pres">
      <dgm:prSet presAssocID="{DA801536-9E49-4623-9990-DBA49AA623AC}" presName="hierChild5" presStyleCnt="0"/>
      <dgm:spPr/>
    </dgm:pt>
    <dgm:pt modelId="{6D65B281-4B1B-4289-AEE7-8FFC975EA442}" type="pres">
      <dgm:prSet presAssocID="{30DE38FF-00CF-4348-9597-6FF5B722D006}" presName="hierChild5" presStyleCnt="0"/>
      <dgm:spPr/>
    </dgm:pt>
    <dgm:pt modelId="{C891396B-7212-4A97-A619-DEA21EDCFFBA}" type="pres">
      <dgm:prSet presAssocID="{B5FCF1D6-3095-4869-BBA0-6313735E939D}" presName="Name37" presStyleLbl="parChTrans1D3" presStyleIdx="3" presStyleCnt="4"/>
      <dgm:spPr/>
    </dgm:pt>
    <dgm:pt modelId="{5C17F4A8-00DF-4435-ABFC-5824ECE46EED}" type="pres">
      <dgm:prSet presAssocID="{F023D7C6-BF10-47DC-A7B5-BA57CE931741}" presName="hierRoot2" presStyleCnt="0">
        <dgm:presLayoutVars>
          <dgm:hierBranch val="init"/>
        </dgm:presLayoutVars>
      </dgm:prSet>
      <dgm:spPr/>
    </dgm:pt>
    <dgm:pt modelId="{7AF300F5-F01D-47BB-A25F-06A82680E1CF}" type="pres">
      <dgm:prSet presAssocID="{F023D7C6-BF10-47DC-A7B5-BA57CE931741}" presName="rootComposite" presStyleCnt="0"/>
      <dgm:spPr/>
    </dgm:pt>
    <dgm:pt modelId="{2DD3B5DB-1F48-4820-AE14-C70D9C22C117}" type="pres">
      <dgm:prSet presAssocID="{F023D7C6-BF10-47DC-A7B5-BA57CE931741}" presName="rootText" presStyleLbl="node3" presStyleIdx="3" presStyleCnt="4" custLinFactX="20069" custLinFactNeighborX="100000" custLinFactNeighborY="5498">
        <dgm:presLayoutVars>
          <dgm:chPref val="3"/>
        </dgm:presLayoutVars>
      </dgm:prSet>
      <dgm:spPr/>
    </dgm:pt>
    <dgm:pt modelId="{49F461C7-5797-42BF-ACC4-32BDE3D37429}" type="pres">
      <dgm:prSet presAssocID="{F023D7C6-BF10-47DC-A7B5-BA57CE931741}" presName="rootConnector" presStyleLbl="node3" presStyleIdx="3" presStyleCnt="4"/>
      <dgm:spPr/>
    </dgm:pt>
    <dgm:pt modelId="{33B9C107-665B-49CB-A03F-ED28F15440E6}" type="pres">
      <dgm:prSet presAssocID="{F023D7C6-BF10-47DC-A7B5-BA57CE931741}" presName="hierChild4" presStyleCnt="0"/>
      <dgm:spPr/>
    </dgm:pt>
    <dgm:pt modelId="{634C2E75-5529-49C2-AB4B-FC4D8C1B6DE1}" type="pres">
      <dgm:prSet presAssocID="{E4646EDD-86D0-4283-A923-E58A2824CA15}" presName="Name37" presStyleLbl="parChTrans1D4" presStyleIdx="9" presStyleCnt="12"/>
      <dgm:spPr/>
    </dgm:pt>
    <dgm:pt modelId="{AC9A6489-CF43-4D7E-8D2D-FA5461FAA0F1}" type="pres">
      <dgm:prSet presAssocID="{CB5C8888-0806-4A59-B559-F3057827E5D2}" presName="hierRoot2" presStyleCnt="0">
        <dgm:presLayoutVars>
          <dgm:hierBranch val="init"/>
        </dgm:presLayoutVars>
      </dgm:prSet>
      <dgm:spPr/>
    </dgm:pt>
    <dgm:pt modelId="{0205D97E-4D67-44E9-B205-23A82065285B}" type="pres">
      <dgm:prSet presAssocID="{CB5C8888-0806-4A59-B559-F3057827E5D2}" presName="rootComposite" presStyleCnt="0"/>
      <dgm:spPr/>
    </dgm:pt>
    <dgm:pt modelId="{BBC2903D-F622-42B8-9929-1E03974C2211}" type="pres">
      <dgm:prSet presAssocID="{CB5C8888-0806-4A59-B559-F3057827E5D2}" presName="rootText" presStyleLbl="node4" presStyleIdx="9" presStyleCnt="12" custLinFactX="33340" custLinFactNeighborX="100000" custLinFactNeighborY="-16007">
        <dgm:presLayoutVars>
          <dgm:chPref val="3"/>
        </dgm:presLayoutVars>
      </dgm:prSet>
      <dgm:spPr/>
    </dgm:pt>
    <dgm:pt modelId="{B322C1EC-3A4B-4404-9411-0471B6E70944}" type="pres">
      <dgm:prSet presAssocID="{CB5C8888-0806-4A59-B559-F3057827E5D2}" presName="rootConnector" presStyleLbl="node4" presStyleIdx="9" presStyleCnt="12"/>
      <dgm:spPr/>
    </dgm:pt>
    <dgm:pt modelId="{B797426F-75A7-4379-8C5A-646908D6D7A6}" type="pres">
      <dgm:prSet presAssocID="{CB5C8888-0806-4A59-B559-F3057827E5D2}" presName="hierChild4" presStyleCnt="0"/>
      <dgm:spPr/>
    </dgm:pt>
    <dgm:pt modelId="{2C4A3E27-BD02-41BE-82C2-35595DE96A4A}" type="pres">
      <dgm:prSet presAssocID="{CB5C8888-0806-4A59-B559-F3057827E5D2}" presName="hierChild5" presStyleCnt="0"/>
      <dgm:spPr/>
    </dgm:pt>
    <dgm:pt modelId="{A83E024C-7C32-4E76-B5BD-A42D8A6761E4}" type="pres">
      <dgm:prSet presAssocID="{E012D04E-2F0B-4B37-B2F8-E99B71410D9A}" presName="Name37" presStyleLbl="parChTrans1D4" presStyleIdx="10" presStyleCnt="12"/>
      <dgm:spPr/>
    </dgm:pt>
    <dgm:pt modelId="{A62A6F1B-5448-407C-A324-A0E6B5799C6F}" type="pres">
      <dgm:prSet presAssocID="{894934D9-09CE-46FD-AFE2-08C39DE70DFD}" presName="hierRoot2" presStyleCnt="0">
        <dgm:presLayoutVars>
          <dgm:hierBranch val="init"/>
        </dgm:presLayoutVars>
      </dgm:prSet>
      <dgm:spPr/>
    </dgm:pt>
    <dgm:pt modelId="{A23FB169-F3BA-45C4-B692-3351C01C5F1E}" type="pres">
      <dgm:prSet presAssocID="{894934D9-09CE-46FD-AFE2-08C39DE70DFD}" presName="rootComposite" presStyleCnt="0"/>
      <dgm:spPr/>
    </dgm:pt>
    <dgm:pt modelId="{18816C68-CA26-410E-A759-6C310AE09101}" type="pres">
      <dgm:prSet presAssocID="{894934D9-09CE-46FD-AFE2-08C39DE70DFD}" presName="rootText" presStyleLbl="node4" presStyleIdx="10" presStyleCnt="12" custLinFactX="32876" custLinFactNeighborX="100000" custLinFactNeighborY="-31950">
        <dgm:presLayoutVars>
          <dgm:chPref val="3"/>
        </dgm:presLayoutVars>
      </dgm:prSet>
      <dgm:spPr/>
    </dgm:pt>
    <dgm:pt modelId="{E1982F01-1605-4883-8806-4F5682BA202B}" type="pres">
      <dgm:prSet presAssocID="{894934D9-09CE-46FD-AFE2-08C39DE70DFD}" presName="rootConnector" presStyleLbl="node4" presStyleIdx="10" presStyleCnt="12"/>
      <dgm:spPr/>
    </dgm:pt>
    <dgm:pt modelId="{05420BD6-C6B2-447A-B23C-0AC230601580}" type="pres">
      <dgm:prSet presAssocID="{894934D9-09CE-46FD-AFE2-08C39DE70DFD}" presName="hierChild4" presStyleCnt="0"/>
      <dgm:spPr/>
    </dgm:pt>
    <dgm:pt modelId="{4D98A914-0B00-4E7D-B9F6-262A74BFE580}" type="pres">
      <dgm:prSet presAssocID="{894934D9-09CE-46FD-AFE2-08C39DE70DFD}" presName="hierChild5" presStyleCnt="0"/>
      <dgm:spPr/>
    </dgm:pt>
    <dgm:pt modelId="{8B5BB2FA-B205-441A-9542-E9A724D4A707}" type="pres">
      <dgm:prSet presAssocID="{BD386672-E285-47EE-B1A7-BF5B2B88367E}" presName="Name37" presStyleLbl="parChTrans1D4" presStyleIdx="11" presStyleCnt="12"/>
      <dgm:spPr/>
    </dgm:pt>
    <dgm:pt modelId="{AB9F1E89-358F-4609-8E3E-B1A5AC06849F}" type="pres">
      <dgm:prSet presAssocID="{5AFBDEE5-AA00-46C5-8489-D8EA9CA13A6D}" presName="hierRoot2" presStyleCnt="0">
        <dgm:presLayoutVars>
          <dgm:hierBranch val="init"/>
        </dgm:presLayoutVars>
      </dgm:prSet>
      <dgm:spPr/>
    </dgm:pt>
    <dgm:pt modelId="{CA351D99-9F57-48F7-939B-A8C5906CB039}" type="pres">
      <dgm:prSet presAssocID="{5AFBDEE5-AA00-46C5-8489-D8EA9CA13A6D}" presName="rootComposite" presStyleCnt="0"/>
      <dgm:spPr/>
    </dgm:pt>
    <dgm:pt modelId="{3A8EE0FE-E87B-45ED-9A00-D770BE94B1FD}" type="pres">
      <dgm:prSet presAssocID="{5AFBDEE5-AA00-46C5-8489-D8EA9CA13A6D}" presName="rootText" presStyleLbl="node4" presStyleIdx="11" presStyleCnt="12" custLinFactX="30571" custLinFactNeighborX="100000" custLinFactNeighborY="-48595">
        <dgm:presLayoutVars>
          <dgm:chPref val="3"/>
        </dgm:presLayoutVars>
      </dgm:prSet>
      <dgm:spPr/>
    </dgm:pt>
    <dgm:pt modelId="{B9F06E95-ACBF-4E79-9BEA-2F38A0EC7000}" type="pres">
      <dgm:prSet presAssocID="{5AFBDEE5-AA00-46C5-8489-D8EA9CA13A6D}" presName="rootConnector" presStyleLbl="node4" presStyleIdx="11" presStyleCnt="12"/>
      <dgm:spPr/>
    </dgm:pt>
    <dgm:pt modelId="{258A8849-919F-42B3-BCC6-F4A592926F55}" type="pres">
      <dgm:prSet presAssocID="{5AFBDEE5-AA00-46C5-8489-D8EA9CA13A6D}" presName="hierChild4" presStyleCnt="0"/>
      <dgm:spPr/>
    </dgm:pt>
    <dgm:pt modelId="{64F3634B-8A67-47B2-99DB-AC07662CD548}" type="pres">
      <dgm:prSet presAssocID="{5AFBDEE5-AA00-46C5-8489-D8EA9CA13A6D}" presName="hierChild5" presStyleCnt="0"/>
      <dgm:spPr/>
    </dgm:pt>
    <dgm:pt modelId="{144B6883-1016-4485-8855-FDC4A7BA65E3}" type="pres">
      <dgm:prSet presAssocID="{F023D7C6-BF10-47DC-A7B5-BA57CE931741}" presName="hierChild5" presStyleCnt="0"/>
      <dgm:spPr/>
    </dgm:pt>
    <dgm:pt modelId="{065879E3-7FC8-4CE8-A969-0F2A0EC90D99}" type="pres">
      <dgm:prSet presAssocID="{2DFCAA9E-8CB3-4101-8022-5F0017C287A2}" presName="hierChild7" presStyleCnt="0"/>
      <dgm:spPr/>
    </dgm:pt>
  </dgm:ptLst>
  <dgm:cxnLst>
    <dgm:cxn modelId="{99F99B0A-05DB-48B1-9C20-F7831BB16003}" type="presOf" srcId="{0D36B97F-0CB2-487B-A474-EB9095E4C39E}" destId="{3931B6FF-7943-489E-B379-BB29BE41881F}" srcOrd="0" destOrd="0" presId="urn:microsoft.com/office/officeart/2005/8/layout/orgChart1"/>
    <dgm:cxn modelId="{9AF07A10-FE62-460A-A6F3-FDAAEFE05081}" srcId="{AAE00421-AA6F-4230-9ECC-CFF443C36E2D}" destId="{6354B63E-8D8E-405E-89B2-4B92E90B733E}" srcOrd="2" destOrd="0" parTransId="{B91E334B-C056-4A92-BA9F-06776BFEC427}" sibTransId="{E3D8E7B1-572C-469B-9119-C8B6775FAB73}"/>
    <dgm:cxn modelId="{F69DA410-24D2-4752-8FE5-AAA5EAC3E0A1}" srcId="{30DE38FF-00CF-4348-9597-6FF5B722D006}" destId="{DA801536-9E49-4623-9990-DBA49AA623AC}" srcOrd="2" destOrd="0" parTransId="{99F02928-D4C0-4B55-ABC0-6B12690A0E8B}" sibTransId="{BDDF1301-2E39-4510-9B5B-697821813CF1}"/>
    <dgm:cxn modelId="{13707712-1EB9-4D80-9494-A240C5504CA6}" type="presOf" srcId="{6354B63E-8D8E-405E-89B2-4B92E90B733E}" destId="{DADD2C13-F67E-4005-9717-A83D40C58150}" srcOrd="0" destOrd="0" presId="urn:microsoft.com/office/officeart/2005/8/layout/orgChart1"/>
    <dgm:cxn modelId="{D65B9712-3946-4D45-9603-C8D0CEDF08D7}" srcId="{2DFCAA9E-8CB3-4101-8022-5F0017C287A2}" destId="{F023D7C6-BF10-47DC-A7B5-BA57CE931741}" srcOrd="1" destOrd="0" parTransId="{B5FCF1D6-3095-4869-BBA0-6313735E939D}" sibTransId="{C64F6289-2950-4E59-B363-08E5B0104A38}"/>
    <dgm:cxn modelId="{F851AD12-B2D9-42AB-871B-AED810DF1B7C}" type="presOf" srcId="{7780269B-AF19-4551-937C-D4ACB80D2CC5}" destId="{9F3C8EDC-00ED-4DC3-A87F-658C01249E74}" srcOrd="0" destOrd="0" presId="urn:microsoft.com/office/officeart/2005/8/layout/orgChart1"/>
    <dgm:cxn modelId="{226CD215-D73C-43B6-8D06-095E230D5B3B}" srcId="{7D9ADE17-E52E-4F89-B24F-5AD83B571E02}" destId="{AAE00421-AA6F-4230-9ECC-CFF443C36E2D}" srcOrd="1" destOrd="0" parTransId="{5A26A9E0-8802-40EC-91CE-1CAAF99EC7F8}" sibTransId="{8D278D8D-95A2-4270-BC7C-18255C089EF8}"/>
    <dgm:cxn modelId="{E208F716-12CD-455C-8318-8ABEE332E375}" type="presOf" srcId="{5A26A9E0-8802-40EC-91CE-1CAAF99EC7F8}" destId="{F2C7EDA1-E5CE-40BA-BF6E-FB54E43A6EC7}" srcOrd="0" destOrd="0" presId="urn:microsoft.com/office/officeart/2005/8/layout/orgChart1"/>
    <dgm:cxn modelId="{0A629518-99CF-4593-BBE9-8F047E799A6B}" type="presOf" srcId="{0D36B97F-0CB2-487B-A474-EB9095E4C39E}" destId="{DC959D7C-4661-4D1E-9681-58804414D53C}" srcOrd="1" destOrd="0" presId="urn:microsoft.com/office/officeart/2005/8/layout/orgChart1"/>
    <dgm:cxn modelId="{CA6C231C-DECE-43C1-B4D8-9C86BE4E5D67}" type="presOf" srcId="{2DFCAA9E-8CB3-4101-8022-5F0017C287A2}" destId="{F3773F2B-33E5-4CAF-9E67-AF6B3A62E6C9}" srcOrd="0" destOrd="0" presId="urn:microsoft.com/office/officeart/2005/8/layout/orgChart1"/>
    <dgm:cxn modelId="{1E63041D-5128-4BEC-AEB6-B743FDA46F6E}" srcId="{F023D7C6-BF10-47DC-A7B5-BA57CE931741}" destId="{CB5C8888-0806-4A59-B559-F3057827E5D2}" srcOrd="0" destOrd="0" parTransId="{E4646EDD-86D0-4283-A923-E58A2824CA15}" sibTransId="{7D6CE66D-4E02-47CF-9F53-37014FFABFAC}"/>
    <dgm:cxn modelId="{8221BE1D-3D3C-44AC-A9B2-1096F7355E10}" type="presOf" srcId="{CB5C8888-0806-4A59-B559-F3057827E5D2}" destId="{BBC2903D-F622-42B8-9929-1E03974C2211}" srcOrd="0" destOrd="0" presId="urn:microsoft.com/office/officeart/2005/8/layout/orgChart1"/>
    <dgm:cxn modelId="{28760A1E-9446-4DD8-8D4D-500C6682378C}" type="presOf" srcId="{7C9CEEE5-29DE-4E6E-9582-27A8D74AC5DB}" destId="{097422C5-B614-4113-8484-DC8537FA96A8}" srcOrd="1" destOrd="0" presId="urn:microsoft.com/office/officeart/2005/8/layout/orgChart1"/>
    <dgm:cxn modelId="{B90A1B21-2995-4271-ABB3-81CACEF06D0C}" type="presOf" srcId="{6B41A9E6-0F8E-4FE8-A36A-FE65B8BE6F24}" destId="{5094C870-355A-4D40-8A54-8A006942E27D}" srcOrd="0" destOrd="0" presId="urn:microsoft.com/office/officeart/2005/8/layout/orgChart1"/>
    <dgm:cxn modelId="{7F141522-A9BC-405A-8529-ACA172BCE20E}" type="presOf" srcId="{7C9CEEE5-29DE-4E6E-9582-27A8D74AC5DB}" destId="{1234DE4B-7374-4BB5-B933-DAB05E003DD1}" srcOrd="0" destOrd="0" presId="urn:microsoft.com/office/officeart/2005/8/layout/orgChart1"/>
    <dgm:cxn modelId="{22A52422-78BC-47A8-AD14-2B1335DC649F}" type="presOf" srcId="{C59E99F3-206F-4200-ABA6-748CC48377D4}" destId="{C940A995-E8E0-4D4D-A8C5-6943BBC24170}" srcOrd="1" destOrd="0" presId="urn:microsoft.com/office/officeart/2005/8/layout/orgChart1"/>
    <dgm:cxn modelId="{1051C922-0F8D-4765-9DDF-E190B6106249}" type="presOf" srcId="{5AFBDEE5-AA00-46C5-8489-D8EA9CA13A6D}" destId="{B9F06E95-ACBF-4E79-9BEA-2F38A0EC7000}" srcOrd="1" destOrd="0" presId="urn:microsoft.com/office/officeart/2005/8/layout/orgChart1"/>
    <dgm:cxn modelId="{D2E0352B-41AB-4153-9DAF-6D751403B2A5}" srcId="{30DE38FF-00CF-4348-9597-6FF5B722D006}" destId="{0D36B97F-0CB2-487B-A474-EB9095E4C39E}" srcOrd="1" destOrd="0" parTransId="{DE6103AC-9424-4B4A-A183-76478020ED58}" sibTransId="{E74F401E-17B6-4E07-A41B-E7B3AE1B58E8}"/>
    <dgm:cxn modelId="{74677B2B-443F-4520-A766-3D61A1437B4D}" srcId="{AAE00421-AA6F-4230-9ECC-CFF443C36E2D}" destId="{478AEAA3-6E21-4256-A9E4-52681B74AA5D}" srcOrd="0" destOrd="0" parTransId="{C3A5F8ED-A1DA-403B-9788-C01637C2C37C}" sibTransId="{A7D3966E-E75F-415E-8A80-8CD213F27051}"/>
    <dgm:cxn modelId="{6EDA7E2B-1359-4756-B7F0-949B388EDCAB}" srcId="{30DE38FF-00CF-4348-9597-6FF5B722D006}" destId="{B3B9E9B7-179D-4BF0-9498-507FA9D232B9}" srcOrd="0" destOrd="0" parTransId="{41A15659-FEB4-4F74-8DBC-011F5D15FC5F}" sibTransId="{81DF9AAD-6FD5-44E7-85DC-4961984D323F}"/>
    <dgm:cxn modelId="{23998A31-C3DA-419F-97C8-0FE6A35BDC15}" srcId="{2DFCAA9E-8CB3-4101-8022-5F0017C287A2}" destId="{30DE38FF-00CF-4348-9597-6FF5B722D006}" srcOrd="0" destOrd="0" parTransId="{8B78F062-3413-4D95-BC34-5D3DA1D1A978}" sibTransId="{C67F6560-9DE0-4AB5-9414-5F28F72C6F24}"/>
    <dgm:cxn modelId="{548B8333-9E78-40CA-89FC-95D99F86ACB5}" type="presOf" srcId="{F023D7C6-BF10-47DC-A7B5-BA57CE931741}" destId="{49F461C7-5797-42BF-ACC4-32BDE3D37429}" srcOrd="1" destOrd="0" presId="urn:microsoft.com/office/officeart/2005/8/layout/orgChart1"/>
    <dgm:cxn modelId="{7E0AEC33-970F-42C0-91C9-EC2320672F24}" type="presOf" srcId="{894934D9-09CE-46FD-AFE2-08C39DE70DFD}" destId="{18816C68-CA26-410E-A759-6C310AE09101}" srcOrd="0" destOrd="0" presId="urn:microsoft.com/office/officeart/2005/8/layout/orgChart1"/>
    <dgm:cxn modelId="{AD2D1F36-0C35-4213-8B39-2FF94968C201}" type="presOf" srcId="{AAE00421-AA6F-4230-9ECC-CFF443C36E2D}" destId="{48AFC303-D25F-4CF6-A466-311D0A18067B}" srcOrd="0" destOrd="0" presId="urn:microsoft.com/office/officeart/2005/8/layout/orgChart1"/>
    <dgm:cxn modelId="{592F3838-4133-43F5-926C-138EBB18290D}" type="presOf" srcId="{DE6103AC-9424-4B4A-A183-76478020ED58}" destId="{AFBFCA7D-E042-4766-9C09-B7D46D7F4B98}" srcOrd="0" destOrd="0" presId="urn:microsoft.com/office/officeart/2005/8/layout/orgChart1"/>
    <dgm:cxn modelId="{0A0E3039-903D-4FE7-9428-426A81263C8A}" srcId="{F023D7C6-BF10-47DC-A7B5-BA57CE931741}" destId="{894934D9-09CE-46FD-AFE2-08C39DE70DFD}" srcOrd="1" destOrd="0" parTransId="{E012D04E-2F0B-4B37-B2F8-E99B71410D9A}" sibTransId="{E29B5F94-6611-4E29-8D47-9B7481A0F912}"/>
    <dgm:cxn modelId="{CAE3B53A-593B-4989-AE48-43404F74EA43}" type="presOf" srcId="{3DEA4151-481C-4670-924F-8B93652B325E}" destId="{C82DBA34-1CE6-44DC-831F-EDBA6DA3C1DB}" srcOrd="0" destOrd="0" presId="urn:microsoft.com/office/officeart/2005/8/layout/orgChart1"/>
    <dgm:cxn modelId="{B3F8EC3A-4B38-4268-8313-CD5D316E7C67}" type="presOf" srcId="{41A15659-FEB4-4F74-8DBC-011F5D15FC5F}" destId="{A51D841C-8070-4D04-87F9-2C409C60BA73}" srcOrd="0" destOrd="0" presId="urn:microsoft.com/office/officeart/2005/8/layout/orgChart1"/>
    <dgm:cxn modelId="{D075EF3E-26DA-4800-8DD3-710A31D5541A}" srcId="{BDE9232C-CFE2-4E80-9667-B2FEE874F430}" destId="{C927CAAE-9A1F-480D-89A2-4D1F0726D68B}" srcOrd="0" destOrd="0" parTransId="{62D9B9E8-3C37-499C-8854-F9F2FD532036}" sibTransId="{E6793DFD-EA65-49D3-8DC9-6D0A757B6961}"/>
    <dgm:cxn modelId="{14F9F45B-EF2E-449A-8CC5-5DC1C8760CC8}" type="presOf" srcId="{DE7B983A-F625-418C-B59F-6134733A2FEA}" destId="{F8ECF5B6-394E-4F3E-84CC-EDAC1D328A8C}" srcOrd="0" destOrd="0" presId="urn:microsoft.com/office/officeart/2005/8/layout/orgChart1"/>
    <dgm:cxn modelId="{1D40DA5D-CFBB-45B3-9DD4-A7DBF4111F3A}" type="presOf" srcId="{B91E334B-C056-4A92-BA9F-06776BFEC427}" destId="{400C0BEE-8C59-4C58-9B7B-0591E2741AA5}" srcOrd="0" destOrd="0" presId="urn:microsoft.com/office/officeart/2005/8/layout/orgChart1"/>
    <dgm:cxn modelId="{F0D7DA5D-9E26-4A7E-B9EA-97F4F6F616F2}" type="presOf" srcId="{DA801536-9E49-4623-9990-DBA49AA623AC}" destId="{5D14BB75-8E4E-458A-BF52-3B617E25EAD9}" srcOrd="1" destOrd="0" presId="urn:microsoft.com/office/officeart/2005/8/layout/orgChart1"/>
    <dgm:cxn modelId="{A3431D5E-2AA2-42E6-A444-7308BCF2526F}" type="presOf" srcId="{5AFBDEE5-AA00-46C5-8489-D8EA9CA13A6D}" destId="{3A8EE0FE-E87B-45ED-9A00-D770BE94B1FD}" srcOrd="0" destOrd="0" presId="urn:microsoft.com/office/officeart/2005/8/layout/orgChart1"/>
    <dgm:cxn modelId="{E735D841-7FBC-4C41-BE4C-457885E33BA4}" type="presOf" srcId="{C927CAAE-9A1F-480D-89A2-4D1F0726D68B}" destId="{77FBA97B-608E-4325-AAAF-371C4415F118}" srcOrd="0" destOrd="0" presId="urn:microsoft.com/office/officeart/2005/8/layout/orgChart1"/>
    <dgm:cxn modelId="{74127664-4C37-4908-8D01-079FA1BBC586}" type="presOf" srcId="{99F02928-D4C0-4B55-ABC0-6B12690A0E8B}" destId="{FD9EF806-91A3-4759-96C0-423556B414D9}" srcOrd="0" destOrd="0" presId="urn:microsoft.com/office/officeart/2005/8/layout/orgChart1"/>
    <dgm:cxn modelId="{29B79944-7905-4288-A515-2BE3F8173A31}" type="presOf" srcId="{DA801536-9E49-4623-9990-DBA49AA623AC}" destId="{99C4470E-FE95-495B-B712-BEB635DDCC8D}" srcOrd="0" destOrd="0" presId="urn:microsoft.com/office/officeart/2005/8/layout/orgChart1"/>
    <dgm:cxn modelId="{F6674369-084E-48D9-B7A2-A46DBED872A6}" type="presOf" srcId="{8B78F062-3413-4D95-BC34-5D3DA1D1A978}" destId="{DB3F3E7D-960C-4C75-87BE-6F72059D27EC}" srcOrd="0" destOrd="0" presId="urn:microsoft.com/office/officeart/2005/8/layout/orgChart1"/>
    <dgm:cxn modelId="{31118949-3228-495B-AB5E-1EB6144901F9}" type="presOf" srcId="{1CA611D6-3B9A-41AC-A034-014BF06E635F}" destId="{E480C9AC-4EFF-4B81-AD5F-1E16126ECA0A}" srcOrd="0" destOrd="0" presId="urn:microsoft.com/office/officeart/2005/8/layout/orgChart1"/>
    <dgm:cxn modelId="{D1B7314A-733E-4A22-97D7-D03188F00729}" type="presOf" srcId="{C3A5F8ED-A1DA-403B-9788-C01637C2C37C}" destId="{1BDE908F-3013-4682-A9A7-FF2A4A1EE8A0}" srcOrd="0" destOrd="0" presId="urn:microsoft.com/office/officeart/2005/8/layout/orgChart1"/>
    <dgm:cxn modelId="{86222B4B-EA21-40DA-B36D-F0E41A5BBC58}" srcId="{BDE9232C-CFE2-4E80-9667-B2FEE874F430}" destId="{0278298B-C33B-49EF-B2DF-3C4B22CB24C6}" srcOrd="2" destOrd="0" parTransId="{1CA611D6-3B9A-41AC-A034-014BF06E635F}" sibTransId="{7BBBDB35-19FD-4DA1-95B9-28B7D6660B8F}"/>
    <dgm:cxn modelId="{DD8D384B-2A5D-44E6-814C-0ADB2825D841}" type="presOf" srcId="{27DF69B2-982C-4B20-8A7E-B3A126B2EBDD}" destId="{0E00A66B-5978-4AF3-AFA4-AE8ED96C2B37}" srcOrd="0" destOrd="0" presId="urn:microsoft.com/office/officeart/2005/8/layout/orgChart1"/>
    <dgm:cxn modelId="{30E75073-044D-4097-A888-1BFC32DA539E}" type="presOf" srcId="{B3B9E9B7-179D-4BF0-9498-507FA9D232B9}" destId="{88A8B80D-2D48-4E37-A078-32C0C8B55D41}" srcOrd="0" destOrd="0" presId="urn:microsoft.com/office/officeart/2005/8/layout/orgChart1"/>
    <dgm:cxn modelId="{3D79B475-085F-47CD-A4BD-199DBF89FB87}" type="presOf" srcId="{0278298B-C33B-49EF-B2DF-3C4B22CB24C6}" destId="{40D81773-8CA9-446C-BEBC-82BFC98F7D32}" srcOrd="1" destOrd="0" presId="urn:microsoft.com/office/officeart/2005/8/layout/orgChart1"/>
    <dgm:cxn modelId="{9C25C67B-FA8B-4173-8270-1EA3923A8A7C}" type="presOf" srcId="{894934D9-09CE-46FD-AFE2-08C39DE70DFD}" destId="{E1982F01-1605-4883-8806-4F5682BA202B}" srcOrd="1" destOrd="0" presId="urn:microsoft.com/office/officeart/2005/8/layout/orgChart1"/>
    <dgm:cxn modelId="{5C614B7C-16C2-49F1-B5D0-B7B263B4D413}" srcId="{6B41A9E6-0F8E-4FE8-A36A-FE65B8BE6F24}" destId="{7C9CEEE5-29DE-4E6E-9582-27A8D74AC5DB}" srcOrd="0" destOrd="0" parTransId="{1AB142C5-EAFD-4D62-9A3E-41EAB31D0AA6}" sibTransId="{E1C3B763-6453-4B32-9D7B-1B5264EA49FF}"/>
    <dgm:cxn modelId="{02307F7E-D21E-4931-A309-67C9313CCAC3}" srcId="{F023D7C6-BF10-47DC-A7B5-BA57CE931741}" destId="{5AFBDEE5-AA00-46C5-8489-D8EA9CA13A6D}" srcOrd="2" destOrd="0" parTransId="{BD386672-E285-47EE-B1A7-BF5B2B88367E}" sibTransId="{3EE91B79-3AC5-41F3-9CFC-1C4E0D93FA04}"/>
    <dgm:cxn modelId="{8E495182-B5E7-48D2-B95A-3AA29E875F6F}" srcId="{7C9CEEE5-29DE-4E6E-9582-27A8D74AC5DB}" destId="{7D9ADE17-E52E-4F89-B24F-5AD83B571E02}" srcOrd="0" destOrd="0" parTransId="{3DEA4151-481C-4670-924F-8B93652B325E}" sibTransId="{F22CAE66-EA47-45A2-963C-1947F047A5F7}"/>
    <dgm:cxn modelId="{18817589-8068-4A5C-BB92-74F5C3209203}" type="presOf" srcId="{0278298B-C33B-49EF-B2DF-3C4B22CB24C6}" destId="{DD9749F1-81D9-40DE-8AB1-C88857418DE7}" srcOrd="0" destOrd="0" presId="urn:microsoft.com/office/officeart/2005/8/layout/orgChart1"/>
    <dgm:cxn modelId="{D4E6C490-160A-4FBD-B093-A1F3BD04554A}" type="presOf" srcId="{B3B9E9B7-179D-4BF0-9498-507FA9D232B9}" destId="{9D3804D6-A024-4055-81D2-69225D23B4E9}" srcOrd="1" destOrd="0" presId="urn:microsoft.com/office/officeart/2005/8/layout/orgChart1"/>
    <dgm:cxn modelId="{F538E291-3F41-4243-806E-A904AED26C75}" type="presOf" srcId="{E4646EDD-86D0-4283-A923-E58A2824CA15}" destId="{634C2E75-5529-49C2-AB4B-FC4D8C1B6DE1}" srcOrd="0" destOrd="0" presId="urn:microsoft.com/office/officeart/2005/8/layout/orgChart1"/>
    <dgm:cxn modelId="{B0C4BF97-9200-47BD-AC34-6F6CF65F77DA}" type="presOf" srcId="{BD386672-E285-47EE-B1A7-BF5B2B88367E}" destId="{8B5BB2FA-B205-441A-9542-E9A724D4A707}" srcOrd="0" destOrd="0" presId="urn:microsoft.com/office/officeart/2005/8/layout/orgChart1"/>
    <dgm:cxn modelId="{0A601A99-9298-4601-97BA-D2D0A59F370E}" srcId="{BDE9232C-CFE2-4E80-9667-B2FEE874F430}" destId="{C59E99F3-206F-4200-ABA6-748CC48377D4}" srcOrd="1" destOrd="0" parTransId="{7780269B-AF19-4551-937C-D4ACB80D2CC5}" sibTransId="{ADB41E2A-8362-4F48-B51F-E196FB22007C}"/>
    <dgm:cxn modelId="{140F7899-79BA-4369-BF3E-2C9ED98630BE}" type="presOf" srcId="{E012D04E-2F0B-4B37-B2F8-E99B71410D9A}" destId="{A83E024C-7C32-4E76-B5BD-A42D8A6761E4}" srcOrd="0" destOrd="0" presId="urn:microsoft.com/office/officeart/2005/8/layout/orgChart1"/>
    <dgm:cxn modelId="{7D73C89A-4292-4CB4-9F64-C3018272EB96}" type="presOf" srcId="{F023D7C6-BF10-47DC-A7B5-BA57CE931741}" destId="{2DD3B5DB-1F48-4820-AE14-C70D9C22C117}" srcOrd="0" destOrd="0" presId="urn:microsoft.com/office/officeart/2005/8/layout/orgChart1"/>
    <dgm:cxn modelId="{7BB776A4-CC9A-4E02-B35D-DA3455652F00}" type="presOf" srcId="{60764406-7D2A-442A-AF4F-61DD0E9B0E9F}" destId="{0D349677-F673-4F60-837E-8112C57131AD}" srcOrd="0" destOrd="0" presId="urn:microsoft.com/office/officeart/2005/8/layout/orgChart1"/>
    <dgm:cxn modelId="{0E99EAB5-5920-426A-B3D2-357F5A67761E}" type="presOf" srcId="{C927CAAE-9A1F-480D-89A2-4D1F0726D68B}" destId="{3FCF2096-D080-4F7E-B4F4-67FF62EC3ADA}" srcOrd="1" destOrd="0" presId="urn:microsoft.com/office/officeart/2005/8/layout/orgChart1"/>
    <dgm:cxn modelId="{633116B6-88A6-4015-90BA-C8C24CBCF404}" type="presOf" srcId="{30DE38FF-00CF-4348-9597-6FF5B722D006}" destId="{AD01E47B-3CC5-425D-970C-97C0629BDD8A}" srcOrd="1" destOrd="0" presId="urn:microsoft.com/office/officeart/2005/8/layout/orgChart1"/>
    <dgm:cxn modelId="{5ACDF9BA-834B-412F-AC81-7E714E1F1856}" type="presOf" srcId="{BDE9232C-CFE2-4E80-9667-B2FEE874F430}" destId="{EECEC9C8-05F0-4B4F-BBBD-E8C88ED5C350}" srcOrd="0" destOrd="0" presId="urn:microsoft.com/office/officeart/2005/8/layout/orgChart1"/>
    <dgm:cxn modelId="{26B23ABF-5F12-4637-A64E-453BC7A3A058}" srcId="{7D9ADE17-E52E-4F89-B24F-5AD83B571E02}" destId="{BDE9232C-CFE2-4E80-9667-B2FEE874F430}" srcOrd="0" destOrd="0" parTransId="{27DF69B2-982C-4B20-8A7E-B3A126B2EBDD}" sibTransId="{E2B05FC0-3FBF-412A-B0BB-1D58D6B4580A}"/>
    <dgm:cxn modelId="{480CAAC1-8BB6-480E-B19A-88E1BF31BD48}" srcId="{7C9CEEE5-29DE-4E6E-9582-27A8D74AC5DB}" destId="{2DFCAA9E-8CB3-4101-8022-5F0017C287A2}" srcOrd="1" destOrd="0" parTransId="{95F52CA3-F2A2-49D2-BFFF-4A7958FEEB9A}" sibTransId="{723A164A-4EFF-4CA7-A446-8F82039EA8BB}"/>
    <dgm:cxn modelId="{7E12B2C5-A401-44CC-A513-FE01387F005D}" type="presOf" srcId="{7D9ADE17-E52E-4F89-B24F-5AD83B571E02}" destId="{6697E2DB-CFF3-4729-82F9-92771F13514F}" srcOrd="1" destOrd="0" presId="urn:microsoft.com/office/officeart/2005/8/layout/orgChart1"/>
    <dgm:cxn modelId="{EE78D6C6-9DB5-4D89-9ECE-C5137967AB6E}" type="presOf" srcId="{2DFCAA9E-8CB3-4101-8022-5F0017C287A2}" destId="{235E48CD-C821-45D0-81F0-48202C0DFC5C}" srcOrd="1" destOrd="0" presId="urn:microsoft.com/office/officeart/2005/8/layout/orgChart1"/>
    <dgm:cxn modelId="{43079CCD-2EC8-421D-AFF3-A48C204A13F9}" srcId="{AAE00421-AA6F-4230-9ECC-CFF443C36E2D}" destId="{60764406-7D2A-442A-AF4F-61DD0E9B0E9F}" srcOrd="1" destOrd="0" parTransId="{DE7B983A-F625-418C-B59F-6134733A2FEA}" sibTransId="{9724ECB6-B53A-4879-A3F0-34A7BA1443C2}"/>
    <dgm:cxn modelId="{62FC29CE-79E1-4FF3-8DFD-77852EC19CDB}" type="presOf" srcId="{60764406-7D2A-442A-AF4F-61DD0E9B0E9F}" destId="{A4BD4292-ED2C-45F2-BDA3-3A5075DFA843}" srcOrd="1" destOrd="0" presId="urn:microsoft.com/office/officeart/2005/8/layout/orgChart1"/>
    <dgm:cxn modelId="{FEF375D3-DA32-427E-8660-7CC2D379D89B}" type="presOf" srcId="{C59E99F3-206F-4200-ABA6-748CC48377D4}" destId="{409B1263-A1C6-45DD-8B13-811844C17852}" srcOrd="0" destOrd="0" presId="urn:microsoft.com/office/officeart/2005/8/layout/orgChart1"/>
    <dgm:cxn modelId="{765A5CDE-45CC-4282-A0E1-5CD8660BBCC1}" type="presOf" srcId="{BDE9232C-CFE2-4E80-9667-B2FEE874F430}" destId="{DD9798D4-BCA4-4794-8CFE-2590BF17A7B6}" srcOrd="1" destOrd="0" presId="urn:microsoft.com/office/officeart/2005/8/layout/orgChart1"/>
    <dgm:cxn modelId="{26CE0AE3-0EE0-49EB-92BE-820DE5C169CA}" type="presOf" srcId="{30DE38FF-00CF-4348-9597-6FF5B722D006}" destId="{B28AE6D2-11E7-471E-97D3-ECFF1456BE91}" srcOrd="0" destOrd="0" presId="urn:microsoft.com/office/officeart/2005/8/layout/orgChart1"/>
    <dgm:cxn modelId="{82931CE7-0E60-4807-A400-B4B9A6A6629B}" type="presOf" srcId="{62D9B9E8-3C37-499C-8854-F9F2FD532036}" destId="{E34AF777-70DD-48D3-B100-935B58F585D1}" srcOrd="0" destOrd="0" presId="urn:microsoft.com/office/officeart/2005/8/layout/orgChart1"/>
    <dgm:cxn modelId="{E7B9C7EE-3A2B-4610-A550-B0841F5094D8}" type="presOf" srcId="{478AEAA3-6E21-4256-A9E4-52681B74AA5D}" destId="{46D2FCB2-E753-4593-A1C6-77D62B6881AD}" srcOrd="0" destOrd="0" presId="urn:microsoft.com/office/officeart/2005/8/layout/orgChart1"/>
    <dgm:cxn modelId="{2F3198F3-6776-4E5B-BBEF-753B27D73EAB}" type="presOf" srcId="{B5FCF1D6-3095-4869-BBA0-6313735E939D}" destId="{C891396B-7212-4A97-A619-DEA21EDCFFBA}" srcOrd="0" destOrd="0" presId="urn:microsoft.com/office/officeart/2005/8/layout/orgChart1"/>
    <dgm:cxn modelId="{969BA8F3-FB28-4B45-88C5-DD64F04E3EA5}" type="presOf" srcId="{478AEAA3-6E21-4256-A9E4-52681B74AA5D}" destId="{D21E54A5-30D0-4AFE-9EDC-0483711C730B}" srcOrd="1" destOrd="0" presId="urn:microsoft.com/office/officeart/2005/8/layout/orgChart1"/>
    <dgm:cxn modelId="{9D8FDCF4-0885-4448-9C93-53E73F98C98C}" type="presOf" srcId="{6354B63E-8D8E-405E-89B2-4B92E90B733E}" destId="{CFD8B18D-7D56-4DF8-AB29-6F893FC88BDA}" srcOrd="1" destOrd="0" presId="urn:microsoft.com/office/officeart/2005/8/layout/orgChart1"/>
    <dgm:cxn modelId="{81F34CF5-16EA-4E5A-8DD7-9CCE81D36BF3}" type="presOf" srcId="{AAE00421-AA6F-4230-9ECC-CFF443C36E2D}" destId="{0AB88EA0-6C53-4DF6-AE55-AF6F19AF27F1}" srcOrd="1" destOrd="0" presId="urn:microsoft.com/office/officeart/2005/8/layout/orgChart1"/>
    <dgm:cxn modelId="{AF9DA2F7-A94A-465B-B658-81E3712E4D94}" type="presOf" srcId="{7D9ADE17-E52E-4F89-B24F-5AD83B571E02}" destId="{AEF8EC73-8B47-4902-A621-6E6CEDBFFD32}" srcOrd="0" destOrd="0" presId="urn:microsoft.com/office/officeart/2005/8/layout/orgChart1"/>
    <dgm:cxn modelId="{F98CA2FC-67B8-41F7-AA1E-3F9FE3CDB7AD}" type="presOf" srcId="{CB5C8888-0806-4A59-B559-F3057827E5D2}" destId="{B322C1EC-3A4B-4404-9411-0471B6E70944}" srcOrd="1" destOrd="0" presId="urn:microsoft.com/office/officeart/2005/8/layout/orgChart1"/>
    <dgm:cxn modelId="{991319FD-9E59-496D-B6E5-C372829D89EC}" type="presOf" srcId="{95F52CA3-F2A2-49D2-BFFF-4A7958FEEB9A}" destId="{20642367-2624-4654-A057-C5E60AD5DFDA}" srcOrd="0" destOrd="0" presId="urn:microsoft.com/office/officeart/2005/8/layout/orgChart1"/>
    <dgm:cxn modelId="{9FFDA8BB-6627-42B8-ADFE-5CCB5048BD4B}" type="presParOf" srcId="{5094C870-355A-4D40-8A54-8A006942E27D}" destId="{D6E2DB7F-8E48-4746-A68E-5EFA1480632C}" srcOrd="0" destOrd="0" presId="urn:microsoft.com/office/officeart/2005/8/layout/orgChart1"/>
    <dgm:cxn modelId="{E9062B3A-9B28-4993-8828-F69D2EF53079}" type="presParOf" srcId="{D6E2DB7F-8E48-4746-A68E-5EFA1480632C}" destId="{F9DCCC15-5245-4D39-B299-9ACD7A9FEB8C}" srcOrd="0" destOrd="0" presId="urn:microsoft.com/office/officeart/2005/8/layout/orgChart1"/>
    <dgm:cxn modelId="{BFB6D2AC-D2C5-42D0-80CC-4C3AFAA20E5F}" type="presParOf" srcId="{F9DCCC15-5245-4D39-B299-9ACD7A9FEB8C}" destId="{1234DE4B-7374-4BB5-B933-DAB05E003DD1}" srcOrd="0" destOrd="0" presId="urn:microsoft.com/office/officeart/2005/8/layout/orgChart1"/>
    <dgm:cxn modelId="{15A81773-C99D-45E8-9555-F6E7FBFC209C}" type="presParOf" srcId="{F9DCCC15-5245-4D39-B299-9ACD7A9FEB8C}" destId="{097422C5-B614-4113-8484-DC8537FA96A8}" srcOrd="1" destOrd="0" presId="urn:microsoft.com/office/officeart/2005/8/layout/orgChart1"/>
    <dgm:cxn modelId="{CE3B7A54-D50E-4E82-B2EB-4544C1C3BE52}" type="presParOf" srcId="{D6E2DB7F-8E48-4746-A68E-5EFA1480632C}" destId="{F8625B69-89C9-4F57-BF8E-289B9D4BCBF1}" srcOrd="1" destOrd="0" presId="urn:microsoft.com/office/officeart/2005/8/layout/orgChart1"/>
    <dgm:cxn modelId="{43C2F258-C200-4F93-A5D7-1CBC42E94015}" type="presParOf" srcId="{D6E2DB7F-8E48-4746-A68E-5EFA1480632C}" destId="{93B02D09-7ABF-4CED-8766-6A0CC04CD29C}" srcOrd="2" destOrd="0" presId="urn:microsoft.com/office/officeart/2005/8/layout/orgChart1"/>
    <dgm:cxn modelId="{291DBAD6-188D-4C4B-AAEB-9E79106C50D6}" type="presParOf" srcId="{93B02D09-7ABF-4CED-8766-6A0CC04CD29C}" destId="{C82DBA34-1CE6-44DC-831F-EDBA6DA3C1DB}" srcOrd="0" destOrd="0" presId="urn:microsoft.com/office/officeart/2005/8/layout/orgChart1"/>
    <dgm:cxn modelId="{0D267D3A-D7BE-4E1C-B15E-BECD3E9E83A5}" type="presParOf" srcId="{93B02D09-7ABF-4CED-8766-6A0CC04CD29C}" destId="{C91C8AA8-6C60-4115-AA3D-15B293C243EB}" srcOrd="1" destOrd="0" presId="urn:microsoft.com/office/officeart/2005/8/layout/orgChart1"/>
    <dgm:cxn modelId="{CDB20BB0-B8B3-4E69-BA76-5B82D31E085A}" type="presParOf" srcId="{C91C8AA8-6C60-4115-AA3D-15B293C243EB}" destId="{B21CD95F-A2DD-4AC8-ACAE-5C8F4281EBC4}" srcOrd="0" destOrd="0" presId="urn:microsoft.com/office/officeart/2005/8/layout/orgChart1"/>
    <dgm:cxn modelId="{8688DCDC-0BA6-4FF2-AE89-6EFD24E307F9}" type="presParOf" srcId="{B21CD95F-A2DD-4AC8-ACAE-5C8F4281EBC4}" destId="{AEF8EC73-8B47-4902-A621-6E6CEDBFFD32}" srcOrd="0" destOrd="0" presId="urn:microsoft.com/office/officeart/2005/8/layout/orgChart1"/>
    <dgm:cxn modelId="{AECBFB01-54C3-4078-B582-710EBB7540CA}" type="presParOf" srcId="{B21CD95F-A2DD-4AC8-ACAE-5C8F4281EBC4}" destId="{6697E2DB-CFF3-4729-82F9-92771F13514F}" srcOrd="1" destOrd="0" presId="urn:microsoft.com/office/officeart/2005/8/layout/orgChart1"/>
    <dgm:cxn modelId="{49664E97-3A6C-412B-8976-D429C2439133}" type="presParOf" srcId="{C91C8AA8-6C60-4115-AA3D-15B293C243EB}" destId="{51574AAC-0B0B-4073-9981-C69A0F2FC012}" srcOrd="1" destOrd="0" presId="urn:microsoft.com/office/officeart/2005/8/layout/orgChart1"/>
    <dgm:cxn modelId="{C2BD9AD3-22C7-4456-899D-C7E316D8D0DA}" type="presParOf" srcId="{51574AAC-0B0B-4073-9981-C69A0F2FC012}" destId="{0E00A66B-5978-4AF3-AFA4-AE8ED96C2B37}" srcOrd="0" destOrd="0" presId="urn:microsoft.com/office/officeart/2005/8/layout/orgChart1"/>
    <dgm:cxn modelId="{E94E4DD5-32F0-430E-A480-D396187C3886}" type="presParOf" srcId="{51574AAC-0B0B-4073-9981-C69A0F2FC012}" destId="{AA0D3644-1CC5-4FDD-939B-59C87DCF1639}" srcOrd="1" destOrd="0" presId="urn:microsoft.com/office/officeart/2005/8/layout/orgChart1"/>
    <dgm:cxn modelId="{B118CBDB-F859-4119-A8FF-CF232D15F148}" type="presParOf" srcId="{AA0D3644-1CC5-4FDD-939B-59C87DCF1639}" destId="{65FF2645-7989-4828-89CD-D5281AEFD26B}" srcOrd="0" destOrd="0" presId="urn:microsoft.com/office/officeart/2005/8/layout/orgChart1"/>
    <dgm:cxn modelId="{A32382BC-F2BC-41D0-A043-53A3CB606A7C}" type="presParOf" srcId="{65FF2645-7989-4828-89CD-D5281AEFD26B}" destId="{EECEC9C8-05F0-4B4F-BBBD-E8C88ED5C350}" srcOrd="0" destOrd="0" presId="urn:microsoft.com/office/officeart/2005/8/layout/orgChart1"/>
    <dgm:cxn modelId="{8E11C0A6-2AF5-415A-84F7-3D2A57D54163}" type="presParOf" srcId="{65FF2645-7989-4828-89CD-D5281AEFD26B}" destId="{DD9798D4-BCA4-4794-8CFE-2590BF17A7B6}" srcOrd="1" destOrd="0" presId="urn:microsoft.com/office/officeart/2005/8/layout/orgChart1"/>
    <dgm:cxn modelId="{A160581D-04D2-43C0-BB2F-BFCDD6545DA6}" type="presParOf" srcId="{AA0D3644-1CC5-4FDD-939B-59C87DCF1639}" destId="{D211A708-CB1B-4842-9896-212F4E5EB34D}" srcOrd="1" destOrd="0" presId="urn:microsoft.com/office/officeart/2005/8/layout/orgChart1"/>
    <dgm:cxn modelId="{07611F81-8C25-4169-A4BD-C2F3AC2D120E}" type="presParOf" srcId="{D211A708-CB1B-4842-9896-212F4E5EB34D}" destId="{E34AF777-70DD-48D3-B100-935B58F585D1}" srcOrd="0" destOrd="0" presId="urn:microsoft.com/office/officeart/2005/8/layout/orgChart1"/>
    <dgm:cxn modelId="{153CCC4E-0873-43FE-B3A9-F8384C04D4B7}" type="presParOf" srcId="{D211A708-CB1B-4842-9896-212F4E5EB34D}" destId="{D19A25D2-A514-4C76-A03D-50A1333A349A}" srcOrd="1" destOrd="0" presId="urn:microsoft.com/office/officeart/2005/8/layout/orgChart1"/>
    <dgm:cxn modelId="{A6D62A99-697F-4A90-90E3-86966D195245}" type="presParOf" srcId="{D19A25D2-A514-4C76-A03D-50A1333A349A}" destId="{92354966-7B19-4F95-A4F9-8480ACC895F5}" srcOrd="0" destOrd="0" presId="urn:microsoft.com/office/officeart/2005/8/layout/orgChart1"/>
    <dgm:cxn modelId="{FBF82231-96AF-415E-BDDB-C992CFFAE105}" type="presParOf" srcId="{92354966-7B19-4F95-A4F9-8480ACC895F5}" destId="{77FBA97B-608E-4325-AAAF-371C4415F118}" srcOrd="0" destOrd="0" presId="urn:microsoft.com/office/officeart/2005/8/layout/orgChart1"/>
    <dgm:cxn modelId="{439F0C21-6CA5-4603-8CC4-65C8347943C8}" type="presParOf" srcId="{92354966-7B19-4F95-A4F9-8480ACC895F5}" destId="{3FCF2096-D080-4F7E-B4F4-67FF62EC3ADA}" srcOrd="1" destOrd="0" presId="urn:microsoft.com/office/officeart/2005/8/layout/orgChart1"/>
    <dgm:cxn modelId="{F1147716-3268-4F92-A873-AD1CD1E8D5DE}" type="presParOf" srcId="{D19A25D2-A514-4C76-A03D-50A1333A349A}" destId="{4DF80F15-723E-427D-A515-CD0058A817DD}" srcOrd="1" destOrd="0" presId="urn:microsoft.com/office/officeart/2005/8/layout/orgChart1"/>
    <dgm:cxn modelId="{2CE6BF7C-F67C-4E5A-B584-EE52A0C5C81B}" type="presParOf" srcId="{D19A25D2-A514-4C76-A03D-50A1333A349A}" destId="{0941499F-171F-40B2-B8D4-09C782F145A8}" srcOrd="2" destOrd="0" presId="urn:microsoft.com/office/officeart/2005/8/layout/orgChart1"/>
    <dgm:cxn modelId="{EC9F4F72-2884-4BC8-A82B-A487210202ED}" type="presParOf" srcId="{D211A708-CB1B-4842-9896-212F4E5EB34D}" destId="{9F3C8EDC-00ED-4DC3-A87F-658C01249E74}" srcOrd="2" destOrd="0" presId="urn:microsoft.com/office/officeart/2005/8/layout/orgChart1"/>
    <dgm:cxn modelId="{CD9C914E-2602-4217-B11D-9554A4A0D0C1}" type="presParOf" srcId="{D211A708-CB1B-4842-9896-212F4E5EB34D}" destId="{E137B10E-8B43-43B1-81AF-D07DDB245D8C}" srcOrd="3" destOrd="0" presId="urn:microsoft.com/office/officeart/2005/8/layout/orgChart1"/>
    <dgm:cxn modelId="{26F18D7E-9077-433C-B6F5-F59DA51738B4}" type="presParOf" srcId="{E137B10E-8B43-43B1-81AF-D07DDB245D8C}" destId="{89381679-726E-4D2A-9DD6-FF9F3F52A6EF}" srcOrd="0" destOrd="0" presId="urn:microsoft.com/office/officeart/2005/8/layout/orgChart1"/>
    <dgm:cxn modelId="{0EA58E7C-F2D3-4539-BFEC-A9FF8EFDD215}" type="presParOf" srcId="{89381679-726E-4D2A-9DD6-FF9F3F52A6EF}" destId="{409B1263-A1C6-45DD-8B13-811844C17852}" srcOrd="0" destOrd="0" presId="urn:microsoft.com/office/officeart/2005/8/layout/orgChart1"/>
    <dgm:cxn modelId="{ECAA4E7D-1796-4510-856C-E6520F256F36}" type="presParOf" srcId="{89381679-726E-4D2A-9DD6-FF9F3F52A6EF}" destId="{C940A995-E8E0-4D4D-A8C5-6943BBC24170}" srcOrd="1" destOrd="0" presId="urn:microsoft.com/office/officeart/2005/8/layout/orgChart1"/>
    <dgm:cxn modelId="{B58FCEAA-80FD-48DC-A13E-6A8B8211748B}" type="presParOf" srcId="{E137B10E-8B43-43B1-81AF-D07DDB245D8C}" destId="{5D961B21-D70B-405E-9D06-6744BB0CA3CC}" srcOrd="1" destOrd="0" presId="urn:microsoft.com/office/officeart/2005/8/layout/orgChart1"/>
    <dgm:cxn modelId="{53FAD838-6FF8-445E-9213-E96F0F26690E}" type="presParOf" srcId="{E137B10E-8B43-43B1-81AF-D07DDB245D8C}" destId="{EECF32BC-A694-4B86-9859-1C498AEA505B}" srcOrd="2" destOrd="0" presId="urn:microsoft.com/office/officeart/2005/8/layout/orgChart1"/>
    <dgm:cxn modelId="{BF70180A-2B2A-403A-B64F-49EE5D677FF4}" type="presParOf" srcId="{D211A708-CB1B-4842-9896-212F4E5EB34D}" destId="{E480C9AC-4EFF-4B81-AD5F-1E16126ECA0A}" srcOrd="4" destOrd="0" presId="urn:microsoft.com/office/officeart/2005/8/layout/orgChart1"/>
    <dgm:cxn modelId="{FFFBE0A0-7A4C-41A7-8A4F-B1503C1DECCD}" type="presParOf" srcId="{D211A708-CB1B-4842-9896-212F4E5EB34D}" destId="{5168ADFB-CADD-4FB3-98CD-04223C440E1C}" srcOrd="5" destOrd="0" presId="urn:microsoft.com/office/officeart/2005/8/layout/orgChart1"/>
    <dgm:cxn modelId="{2099CF8F-86B9-4D38-8D62-34E84EF1FED3}" type="presParOf" srcId="{5168ADFB-CADD-4FB3-98CD-04223C440E1C}" destId="{EB3060CE-378B-40EC-A90C-40953434EE86}" srcOrd="0" destOrd="0" presId="urn:microsoft.com/office/officeart/2005/8/layout/orgChart1"/>
    <dgm:cxn modelId="{48637192-8536-4FF5-9A16-FFB42CA20B89}" type="presParOf" srcId="{EB3060CE-378B-40EC-A90C-40953434EE86}" destId="{DD9749F1-81D9-40DE-8AB1-C88857418DE7}" srcOrd="0" destOrd="0" presId="urn:microsoft.com/office/officeart/2005/8/layout/orgChart1"/>
    <dgm:cxn modelId="{18D6F4D8-3221-4BCB-9B4D-073545888FB3}" type="presParOf" srcId="{EB3060CE-378B-40EC-A90C-40953434EE86}" destId="{40D81773-8CA9-446C-BEBC-82BFC98F7D32}" srcOrd="1" destOrd="0" presId="urn:microsoft.com/office/officeart/2005/8/layout/orgChart1"/>
    <dgm:cxn modelId="{931E1907-4F8B-4F8A-8B18-807F7CD14C72}" type="presParOf" srcId="{5168ADFB-CADD-4FB3-98CD-04223C440E1C}" destId="{70D8F58A-39BF-491D-875F-50DE755D6D40}" srcOrd="1" destOrd="0" presId="urn:microsoft.com/office/officeart/2005/8/layout/orgChart1"/>
    <dgm:cxn modelId="{BDACCE09-9DB9-4AD9-9AB0-CBFACA061538}" type="presParOf" srcId="{5168ADFB-CADD-4FB3-98CD-04223C440E1C}" destId="{59818300-BBDC-450A-80D6-DB3C6C9F5927}" srcOrd="2" destOrd="0" presId="urn:microsoft.com/office/officeart/2005/8/layout/orgChart1"/>
    <dgm:cxn modelId="{F06508D2-49AC-4F58-8FFB-A98885278C31}" type="presParOf" srcId="{AA0D3644-1CC5-4FDD-939B-59C87DCF1639}" destId="{988CEC6F-32BC-401B-93A2-FCE946A732AB}" srcOrd="2" destOrd="0" presId="urn:microsoft.com/office/officeart/2005/8/layout/orgChart1"/>
    <dgm:cxn modelId="{79ACB036-5080-4876-9319-E80479ACB97D}" type="presParOf" srcId="{51574AAC-0B0B-4073-9981-C69A0F2FC012}" destId="{F2C7EDA1-E5CE-40BA-BF6E-FB54E43A6EC7}" srcOrd="2" destOrd="0" presId="urn:microsoft.com/office/officeart/2005/8/layout/orgChart1"/>
    <dgm:cxn modelId="{8E6E940D-D462-4B0D-B9F0-8F13DA17F3F8}" type="presParOf" srcId="{51574AAC-0B0B-4073-9981-C69A0F2FC012}" destId="{1BD7312B-4AE5-49D7-A4D8-73A430BED220}" srcOrd="3" destOrd="0" presId="urn:microsoft.com/office/officeart/2005/8/layout/orgChart1"/>
    <dgm:cxn modelId="{176E2D6E-DF6B-418B-890E-3AAED91BDCC8}" type="presParOf" srcId="{1BD7312B-4AE5-49D7-A4D8-73A430BED220}" destId="{C8DE6AB1-FF0F-4947-A113-BD57C4F4076D}" srcOrd="0" destOrd="0" presId="urn:microsoft.com/office/officeart/2005/8/layout/orgChart1"/>
    <dgm:cxn modelId="{C2F295BC-7A78-45DB-A1FB-82A91253E053}" type="presParOf" srcId="{C8DE6AB1-FF0F-4947-A113-BD57C4F4076D}" destId="{48AFC303-D25F-4CF6-A466-311D0A18067B}" srcOrd="0" destOrd="0" presId="urn:microsoft.com/office/officeart/2005/8/layout/orgChart1"/>
    <dgm:cxn modelId="{C75D4408-9103-45E5-8D3E-7CAC071900DE}" type="presParOf" srcId="{C8DE6AB1-FF0F-4947-A113-BD57C4F4076D}" destId="{0AB88EA0-6C53-4DF6-AE55-AF6F19AF27F1}" srcOrd="1" destOrd="0" presId="urn:microsoft.com/office/officeart/2005/8/layout/orgChart1"/>
    <dgm:cxn modelId="{0B18A187-0C6E-43DB-B2D3-7E4FC032237D}" type="presParOf" srcId="{1BD7312B-4AE5-49D7-A4D8-73A430BED220}" destId="{15A84172-F923-4ECF-9683-D343D8E71CB8}" srcOrd="1" destOrd="0" presId="urn:microsoft.com/office/officeart/2005/8/layout/orgChart1"/>
    <dgm:cxn modelId="{A6DE6BA4-92DA-44E6-BBC3-24587BF8FC5B}" type="presParOf" srcId="{15A84172-F923-4ECF-9683-D343D8E71CB8}" destId="{1BDE908F-3013-4682-A9A7-FF2A4A1EE8A0}" srcOrd="0" destOrd="0" presId="urn:microsoft.com/office/officeart/2005/8/layout/orgChart1"/>
    <dgm:cxn modelId="{3BE63B14-2AC8-4073-ADB5-D7BFF3C4515E}" type="presParOf" srcId="{15A84172-F923-4ECF-9683-D343D8E71CB8}" destId="{9B782BE7-800D-4B4B-86A2-51B170E98994}" srcOrd="1" destOrd="0" presId="urn:microsoft.com/office/officeart/2005/8/layout/orgChart1"/>
    <dgm:cxn modelId="{6A3BE749-F88A-4CE2-9960-EE17003B5B3C}" type="presParOf" srcId="{9B782BE7-800D-4B4B-86A2-51B170E98994}" destId="{D89F25BF-FC25-4C6B-89D6-BD9CEDA0BB77}" srcOrd="0" destOrd="0" presId="urn:microsoft.com/office/officeart/2005/8/layout/orgChart1"/>
    <dgm:cxn modelId="{65757240-EA30-4E64-9CBA-681FEE023239}" type="presParOf" srcId="{D89F25BF-FC25-4C6B-89D6-BD9CEDA0BB77}" destId="{46D2FCB2-E753-4593-A1C6-77D62B6881AD}" srcOrd="0" destOrd="0" presId="urn:microsoft.com/office/officeart/2005/8/layout/orgChart1"/>
    <dgm:cxn modelId="{0C3F2368-D36F-4B9E-ABF1-7DB867D7A51D}" type="presParOf" srcId="{D89F25BF-FC25-4C6B-89D6-BD9CEDA0BB77}" destId="{D21E54A5-30D0-4AFE-9EDC-0483711C730B}" srcOrd="1" destOrd="0" presId="urn:microsoft.com/office/officeart/2005/8/layout/orgChart1"/>
    <dgm:cxn modelId="{66C629B3-D8D3-446B-A64C-D2722F89F2A4}" type="presParOf" srcId="{9B782BE7-800D-4B4B-86A2-51B170E98994}" destId="{EEDBFCDD-E43C-47B0-B402-1CFC5F2E6EFC}" srcOrd="1" destOrd="0" presId="urn:microsoft.com/office/officeart/2005/8/layout/orgChart1"/>
    <dgm:cxn modelId="{30943B7F-F32E-45B0-A1A0-43A984540B0F}" type="presParOf" srcId="{9B782BE7-800D-4B4B-86A2-51B170E98994}" destId="{BB01EE7B-25CD-4E81-B2BA-AF95B1678E37}" srcOrd="2" destOrd="0" presId="urn:microsoft.com/office/officeart/2005/8/layout/orgChart1"/>
    <dgm:cxn modelId="{72892CC5-C781-47CB-A5D9-02A63A4C6F53}" type="presParOf" srcId="{15A84172-F923-4ECF-9683-D343D8E71CB8}" destId="{F8ECF5B6-394E-4F3E-84CC-EDAC1D328A8C}" srcOrd="2" destOrd="0" presId="urn:microsoft.com/office/officeart/2005/8/layout/orgChart1"/>
    <dgm:cxn modelId="{A4ECAEC6-7706-40F9-938A-89CDEB8B3E8C}" type="presParOf" srcId="{15A84172-F923-4ECF-9683-D343D8E71CB8}" destId="{C0A430AC-B4EA-4CF5-923A-2F6CEC188681}" srcOrd="3" destOrd="0" presId="urn:microsoft.com/office/officeart/2005/8/layout/orgChart1"/>
    <dgm:cxn modelId="{0A14463A-02EB-4BA4-A83E-32A4122BBE03}" type="presParOf" srcId="{C0A430AC-B4EA-4CF5-923A-2F6CEC188681}" destId="{5137DDCB-3DF0-474F-970B-419A14313E44}" srcOrd="0" destOrd="0" presId="urn:microsoft.com/office/officeart/2005/8/layout/orgChart1"/>
    <dgm:cxn modelId="{10108960-32D1-43CB-ADA4-ECAE2B40266F}" type="presParOf" srcId="{5137DDCB-3DF0-474F-970B-419A14313E44}" destId="{0D349677-F673-4F60-837E-8112C57131AD}" srcOrd="0" destOrd="0" presId="urn:microsoft.com/office/officeart/2005/8/layout/orgChart1"/>
    <dgm:cxn modelId="{65CF3FD7-31AD-4377-993A-ABE4C81D25C8}" type="presParOf" srcId="{5137DDCB-3DF0-474F-970B-419A14313E44}" destId="{A4BD4292-ED2C-45F2-BDA3-3A5075DFA843}" srcOrd="1" destOrd="0" presId="urn:microsoft.com/office/officeart/2005/8/layout/orgChart1"/>
    <dgm:cxn modelId="{C8FC38A6-C05E-424A-8E0E-CAB6AE38F7CC}" type="presParOf" srcId="{C0A430AC-B4EA-4CF5-923A-2F6CEC188681}" destId="{CE8DA60E-11C4-403E-9451-622BCE5235A7}" srcOrd="1" destOrd="0" presId="urn:microsoft.com/office/officeart/2005/8/layout/orgChart1"/>
    <dgm:cxn modelId="{383C095A-CBE2-4A52-AD97-7F1BC9405264}" type="presParOf" srcId="{C0A430AC-B4EA-4CF5-923A-2F6CEC188681}" destId="{6DBA24C9-AA8C-4BA4-8E94-6AFD3C612D01}" srcOrd="2" destOrd="0" presId="urn:microsoft.com/office/officeart/2005/8/layout/orgChart1"/>
    <dgm:cxn modelId="{021BF794-DE4B-42A8-A787-E62130EBC68E}" type="presParOf" srcId="{15A84172-F923-4ECF-9683-D343D8E71CB8}" destId="{400C0BEE-8C59-4C58-9B7B-0591E2741AA5}" srcOrd="4" destOrd="0" presId="urn:microsoft.com/office/officeart/2005/8/layout/orgChart1"/>
    <dgm:cxn modelId="{1B1EB903-E0C5-4F80-87F7-70ADF5336771}" type="presParOf" srcId="{15A84172-F923-4ECF-9683-D343D8E71CB8}" destId="{2E8A0023-ECA5-49A8-840D-674568EBF69B}" srcOrd="5" destOrd="0" presId="urn:microsoft.com/office/officeart/2005/8/layout/orgChart1"/>
    <dgm:cxn modelId="{54AAA1F8-1975-4E9B-B8DB-06D6484A3A23}" type="presParOf" srcId="{2E8A0023-ECA5-49A8-840D-674568EBF69B}" destId="{32548BC0-D027-49DF-AA41-92C746004B9B}" srcOrd="0" destOrd="0" presId="urn:microsoft.com/office/officeart/2005/8/layout/orgChart1"/>
    <dgm:cxn modelId="{71BF8C9C-329E-4B41-B452-7F97F9439D0C}" type="presParOf" srcId="{32548BC0-D027-49DF-AA41-92C746004B9B}" destId="{DADD2C13-F67E-4005-9717-A83D40C58150}" srcOrd="0" destOrd="0" presId="urn:microsoft.com/office/officeart/2005/8/layout/orgChart1"/>
    <dgm:cxn modelId="{EAEB0265-D99A-4D0A-90E7-58CB61D178A0}" type="presParOf" srcId="{32548BC0-D027-49DF-AA41-92C746004B9B}" destId="{CFD8B18D-7D56-4DF8-AB29-6F893FC88BDA}" srcOrd="1" destOrd="0" presId="urn:microsoft.com/office/officeart/2005/8/layout/orgChart1"/>
    <dgm:cxn modelId="{92E6DE9D-11BD-4183-B51C-8A5F2F018679}" type="presParOf" srcId="{2E8A0023-ECA5-49A8-840D-674568EBF69B}" destId="{8D84234E-17A8-4712-8287-A3B6788EFA8F}" srcOrd="1" destOrd="0" presId="urn:microsoft.com/office/officeart/2005/8/layout/orgChart1"/>
    <dgm:cxn modelId="{510B5C8A-7188-43FE-B43D-6D4923AB3C76}" type="presParOf" srcId="{2E8A0023-ECA5-49A8-840D-674568EBF69B}" destId="{B2848898-4BA6-4AAF-B6A8-C0EE8681470F}" srcOrd="2" destOrd="0" presId="urn:microsoft.com/office/officeart/2005/8/layout/orgChart1"/>
    <dgm:cxn modelId="{8263C6AD-29FD-40A9-863F-ABC3C0B6CBB8}" type="presParOf" srcId="{1BD7312B-4AE5-49D7-A4D8-73A430BED220}" destId="{79472D1D-DDE0-4703-9159-9ECBE5F00901}" srcOrd="2" destOrd="0" presId="urn:microsoft.com/office/officeart/2005/8/layout/orgChart1"/>
    <dgm:cxn modelId="{2F1E646F-B814-4B94-B6B0-05195BA00894}" type="presParOf" srcId="{C91C8AA8-6C60-4115-AA3D-15B293C243EB}" destId="{3FD9F6DF-C144-40C9-8921-D16545D17A33}" srcOrd="2" destOrd="0" presId="urn:microsoft.com/office/officeart/2005/8/layout/orgChart1"/>
    <dgm:cxn modelId="{E7A45219-0F57-489A-8048-0C525FFEB78C}" type="presParOf" srcId="{93B02D09-7ABF-4CED-8766-6A0CC04CD29C}" destId="{20642367-2624-4654-A057-C5E60AD5DFDA}" srcOrd="2" destOrd="0" presId="urn:microsoft.com/office/officeart/2005/8/layout/orgChart1"/>
    <dgm:cxn modelId="{4CAA18D5-2B1E-43FE-B62C-BB83A7BDAD25}" type="presParOf" srcId="{93B02D09-7ABF-4CED-8766-6A0CC04CD29C}" destId="{41D1937B-C024-4118-85B0-5484FDEB3B94}" srcOrd="3" destOrd="0" presId="urn:microsoft.com/office/officeart/2005/8/layout/orgChart1"/>
    <dgm:cxn modelId="{9B3DEBFF-1579-4590-BD3E-6BD79000702D}" type="presParOf" srcId="{41D1937B-C024-4118-85B0-5484FDEB3B94}" destId="{ED346DF7-3AB4-4CF7-B3C1-2E9D6533A467}" srcOrd="0" destOrd="0" presId="urn:microsoft.com/office/officeart/2005/8/layout/orgChart1"/>
    <dgm:cxn modelId="{0D6E05BB-C058-4D59-9D30-A9E06EC11D70}" type="presParOf" srcId="{ED346DF7-3AB4-4CF7-B3C1-2E9D6533A467}" destId="{F3773F2B-33E5-4CAF-9E67-AF6B3A62E6C9}" srcOrd="0" destOrd="0" presId="urn:microsoft.com/office/officeart/2005/8/layout/orgChart1"/>
    <dgm:cxn modelId="{143526B9-3E66-494B-9E45-68A1C6157D5E}" type="presParOf" srcId="{ED346DF7-3AB4-4CF7-B3C1-2E9D6533A467}" destId="{235E48CD-C821-45D0-81F0-48202C0DFC5C}" srcOrd="1" destOrd="0" presId="urn:microsoft.com/office/officeart/2005/8/layout/orgChart1"/>
    <dgm:cxn modelId="{BE0659CF-CEF7-4F90-BA4E-6F44CAFABD57}" type="presParOf" srcId="{41D1937B-C024-4118-85B0-5484FDEB3B94}" destId="{5A032735-7BCA-4C80-9DBF-F033D357C54D}" srcOrd="1" destOrd="0" presId="urn:microsoft.com/office/officeart/2005/8/layout/orgChart1"/>
    <dgm:cxn modelId="{21075612-0B0A-4561-8303-40AB65ADAFDB}" type="presParOf" srcId="{5A032735-7BCA-4C80-9DBF-F033D357C54D}" destId="{DB3F3E7D-960C-4C75-87BE-6F72059D27EC}" srcOrd="0" destOrd="0" presId="urn:microsoft.com/office/officeart/2005/8/layout/orgChart1"/>
    <dgm:cxn modelId="{A2362369-1E9C-4CB1-806E-DF9BC3182B45}" type="presParOf" srcId="{5A032735-7BCA-4C80-9DBF-F033D357C54D}" destId="{9D20DBFE-1890-48B0-BA20-1C3DFEF44B6E}" srcOrd="1" destOrd="0" presId="urn:microsoft.com/office/officeart/2005/8/layout/orgChart1"/>
    <dgm:cxn modelId="{131B68AA-6E51-46D4-B798-C17125535A8F}" type="presParOf" srcId="{9D20DBFE-1890-48B0-BA20-1C3DFEF44B6E}" destId="{968D5375-7B10-4102-81A2-0D9CBB065CCC}" srcOrd="0" destOrd="0" presId="urn:microsoft.com/office/officeart/2005/8/layout/orgChart1"/>
    <dgm:cxn modelId="{7A031501-09FB-4813-B7E3-FD708B8F9F45}" type="presParOf" srcId="{968D5375-7B10-4102-81A2-0D9CBB065CCC}" destId="{B28AE6D2-11E7-471E-97D3-ECFF1456BE91}" srcOrd="0" destOrd="0" presId="urn:microsoft.com/office/officeart/2005/8/layout/orgChart1"/>
    <dgm:cxn modelId="{A5A0E87D-3B2E-4E98-9DE2-26E0CEBB0256}" type="presParOf" srcId="{968D5375-7B10-4102-81A2-0D9CBB065CCC}" destId="{AD01E47B-3CC5-425D-970C-97C0629BDD8A}" srcOrd="1" destOrd="0" presId="urn:microsoft.com/office/officeart/2005/8/layout/orgChart1"/>
    <dgm:cxn modelId="{9F211C44-7BD1-4E98-B24F-73FEE7B40574}" type="presParOf" srcId="{9D20DBFE-1890-48B0-BA20-1C3DFEF44B6E}" destId="{D0D2E273-D6BE-4BDA-89DC-9E15593297A7}" srcOrd="1" destOrd="0" presId="urn:microsoft.com/office/officeart/2005/8/layout/orgChart1"/>
    <dgm:cxn modelId="{8FEE21F2-6EA8-4A01-8634-FD4D880EA11C}" type="presParOf" srcId="{D0D2E273-D6BE-4BDA-89DC-9E15593297A7}" destId="{A51D841C-8070-4D04-87F9-2C409C60BA73}" srcOrd="0" destOrd="0" presId="urn:microsoft.com/office/officeart/2005/8/layout/orgChart1"/>
    <dgm:cxn modelId="{A09F616B-A380-4F23-A297-AFBDE3AE1AF8}" type="presParOf" srcId="{D0D2E273-D6BE-4BDA-89DC-9E15593297A7}" destId="{7EA86818-D0E6-4409-8DCA-905AA367CDDB}" srcOrd="1" destOrd="0" presId="urn:microsoft.com/office/officeart/2005/8/layout/orgChart1"/>
    <dgm:cxn modelId="{36A6D476-FB4B-47AE-A598-F0B6E4B678B1}" type="presParOf" srcId="{7EA86818-D0E6-4409-8DCA-905AA367CDDB}" destId="{79DD90A8-F717-4CDD-B24F-84626D3D7263}" srcOrd="0" destOrd="0" presId="urn:microsoft.com/office/officeart/2005/8/layout/orgChart1"/>
    <dgm:cxn modelId="{5F9C6DBA-950F-4080-B7E8-7334200F9DF9}" type="presParOf" srcId="{79DD90A8-F717-4CDD-B24F-84626D3D7263}" destId="{88A8B80D-2D48-4E37-A078-32C0C8B55D41}" srcOrd="0" destOrd="0" presId="urn:microsoft.com/office/officeart/2005/8/layout/orgChart1"/>
    <dgm:cxn modelId="{6BD2F5DA-EAB7-4FE7-AB43-97EB94E866AE}" type="presParOf" srcId="{79DD90A8-F717-4CDD-B24F-84626D3D7263}" destId="{9D3804D6-A024-4055-81D2-69225D23B4E9}" srcOrd="1" destOrd="0" presId="urn:microsoft.com/office/officeart/2005/8/layout/orgChart1"/>
    <dgm:cxn modelId="{A899F222-34D6-4B15-98A9-C54728E58C4C}" type="presParOf" srcId="{7EA86818-D0E6-4409-8DCA-905AA367CDDB}" destId="{CB1B8532-E76B-4CEC-8653-4FFC4A7553FF}" srcOrd="1" destOrd="0" presId="urn:microsoft.com/office/officeart/2005/8/layout/orgChart1"/>
    <dgm:cxn modelId="{F4CDA72F-0E58-4592-9960-C3BA8EB89565}" type="presParOf" srcId="{7EA86818-D0E6-4409-8DCA-905AA367CDDB}" destId="{362406EE-AF92-4DFD-80EB-5A089AEB030C}" srcOrd="2" destOrd="0" presId="urn:microsoft.com/office/officeart/2005/8/layout/orgChart1"/>
    <dgm:cxn modelId="{BD4274F6-E568-4F7E-8C5A-73BCA41A6252}" type="presParOf" srcId="{D0D2E273-D6BE-4BDA-89DC-9E15593297A7}" destId="{AFBFCA7D-E042-4766-9C09-B7D46D7F4B98}" srcOrd="2" destOrd="0" presId="urn:microsoft.com/office/officeart/2005/8/layout/orgChart1"/>
    <dgm:cxn modelId="{7A38CAF7-4445-48F3-AD09-AE7EE19966FB}" type="presParOf" srcId="{D0D2E273-D6BE-4BDA-89DC-9E15593297A7}" destId="{731DF217-4ECA-43F9-9DDD-D8F0FB59B581}" srcOrd="3" destOrd="0" presId="urn:microsoft.com/office/officeart/2005/8/layout/orgChart1"/>
    <dgm:cxn modelId="{ED47DB37-3868-4D5A-AC46-7E5367A220FD}" type="presParOf" srcId="{731DF217-4ECA-43F9-9DDD-D8F0FB59B581}" destId="{6D6886C4-B46B-4C04-8B87-84CDD495DE1C}" srcOrd="0" destOrd="0" presId="urn:microsoft.com/office/officeart/2005/8/layout/orgChart1"/>
    <dgm:cxn modelId="{EE413DFC-E870-4CC5-ADD1-5D3FE39BEAEA}" type="presParOf" srcId="{6D6886C4-B46B-4C04-8B87-84CDD495DE1C}" destId="{3931B6FF-7943-489E-B379-BB29BE41881F}" srcOrd="0" destOrd="0" presId="urn:microsoft.com/office/officeart/2005/8/layout/orgChart1"/>
    <dgm:cxn modelId="{7265AF80-F2C7-43BA-A42E-B26291976897}" type="presParOf" srcId="{6D6886C4-B46B-4C04-8B87-84CDD495DE1C}" destId="{DC959D7C-4661-4D1E-9681-58804414D53C}" srcOrd="1" destOrd="0" presId="urn:microsoft.com/office/officeart/2005/8/layout/orgChart1"/>
    <dgm:cxn modelId="{3F912C70-34D7-4F80-95B0-99F0ED0674B3}" type="presParOf" srcId="{731DF217-4ECA-43F9-9DDD-D8F0FB59B581}" destId="{F0D82406-6C44-47DE-AD9F-33D4E43C5D8F}" srcOrd="1" destOrd="0" presId="urn:microsoft.com/office/officeart/2005/8/layout/orgChart1"/>
    <dgm:cxn modelId="{F2A17792-4A64-4DA0-879C-A147445A0EC1}" type="presParOf" srcId="{731DF217-4ECA-43F9-9DDD-D8F0FB59B581}" destId="{D0D1B81A-1EC6-400A-904A-59B28A2EAFDA}" srcOrd="2" destOrd="0" presId="urn:microsoft.com/office/officeart/2005/8/layout/orgChart1"/>
    <dgm:cxn modelId="{6D06CC3C-EEF8-4161-8D0A-053093861B5A}" type="presParOf" srcId="{D0D2E273-D6BE-4BDA-89DC-9E15593297A7}" destId="{FD9EF806-91A3-4759-96C0-423556B414D9}" srcOrd="4" destOrd="0" presId="urn:microsoft.com/office/officeart/2005/8/layout/orgChart1"/>
    <dgm:cxn modelId="{A540599E-71DE-47BE-B701-32DC104C5A86}" type="presParOf" srcId="{D0D2E273-D6BE-4BDA-89DC-9E15593297A7}" destId="{2C79F238-0A1C-4966-A712-1931C81CB57F}" srcOrd="5" destOrd="0" presId="urn:microsoft.com/office/officeart/2005/8/layout/orgChart1"/>
    <dgm:cxn modelId="{F21B21B4-200E-46D8-8731-305563629813}" type="presParOf" srcId="{2C79F238-0A1C-4966-A712-1931C81CB57F}" destId="{346C0F16-9ADF-457D-829C-224FD2E0ED4F}" srcOrd="0" destOrd="0" presId="urn:microsoft.com/office/officeart/2005/8/layout/orgChart1"/>
    <dgm:cxn modelId="{989EF784-66B0-4D06-88B1-CF635830BF98}" type="presParOf" srcId="{346C0F16-9ADF-457D-829C-224FD2E0ED4F}" destId="{99C4470E-FE95-495B-B712-BEB635DDCC8D}" srcOrd="0" destOrd="0" presId="urn:microsoft.com/office/officeart/2005/8/layout/orgChart1"/>
    <dgm:cxn modelId="{281AE369-2A05-4651-AB80-B2450AD2E975}" type="presParOf" srcId="{346C0F16-9ADF-457D-829C-224FD2E0ED4F}" destId="{5D14BB75-8E4E-458A-BF52-3B617E25EAD9}" srcOrd="1" destOrd="0" presId="urn:microsoft.com/office/officeart/2005/8/layout/orgChart1"/>
    <dgm:cxn modelId="{97F23312-63F3-4CB8-9106-1D4233719B3C}" type="presParOf" srcId="{2C79F238-0A1C-4966-A712-1931C81CB57F}" destId="{5157A32B-C348-418F-A211-02B6FA62C225}" srcOrd="1" destOrd="0" presId="urn:microsoft.com/office/officeart/2005/8/layout/orgChart1"/>
    <dgm:cxn modelId="{589BB30E-F906-4AB1-AA24-E33DF13AFFAE}" type="presParOf" srcId="{2C79F238-0A1C-4966-A712-1931C81CB57F}" destId="{4FAA7A4E-2B73-497F-A5EC-FE24CC9BB8C0}" srcOrd="2" destOrd="0" presId="urn:microsoft.com/office/officeart/2005/8/layout/orgChart1"/>
    <dgm:cxn modelId="{B0BEA9F8-2466-4B01-91FC-E45376781101}" type="presParOf" srcId="{9D20DBFE-1890-48B0-BA20-1C3DFEF44B6E}" destId="{6D65B281-4B1B-4289-AEE7-8FFC975EA442}" srcOrd="2" destOrd="0" presId="urn:microsoft.com/office/officeart/2005/8/layout/orgChart1"/>
    <dgm:cxn modelId="{DC4A654B-174E-4E17-BC9A-F34367BD3191}" type="presParOf" srcId="{5A032735-7BCA-4C80-9DBF-F033D357C54D}" destId="{C891396B-7212-4A97-A619-DEA21EDCFFBA}" srcOrd="2" destOrd="0" presId="urn:microsoft.com/office/officeart/2005/8/layout/orgChart1"/>
    <dgm:cxn modelId="{73B77EBA-C8F5-45A8-AB4E-CB7A159E0789}" type="presParOf" srcId="{5A032735-7BCA-4C80-9DBF-F033D357C54D}" destId="{5C17F4A8-00DF-4435-ABFC-5824ECE46EED}" srcOrd="3" destOrd="0" presId="urn:microsoft.com/office/officeart/2005/8/layout/orgChart1"/>
    <dgm:cxn modelId="{937CA10D-B1BC-4E21-A431-A62D8E09B96C}" type="presParOf" srcId="{5C17F4A8-00DF-4435-ABFC-5824ECE46EED}" destId="{7AF300F5-F01D-47BB-A25F-06A82680E1CF}" srcOrd="0" destOrd="0" presId="urn:microsoft.com/office/officeart/2005/8/layout/orgChart1"/>
    <dgm:cxn modelId="{30CA231E-C129-465D-A22A-F4871BDAB9DC}" type="presParOf" srcId="{7AF300F5-F01D-47BB-A25F-06A82680E1CF}" destId="{2DD3B5DB-1F48-4820-AE14-C70D9C22C117}" srcOrd="0" destOrd="0" presId="urn:microsoft.com/office/officeart/2005/8/layout/orgChart1"/>
    <dgm:cxn modelId="{11A8525D-C7C4-4201-A1D9-E9F43CA16274}" type="presParOf" srcId="{7AF300F5-F01D-47BB-A25F-06A82680E1CF}" destId="{49F461C7-5797-42BF-ACC4-32BDE3D37429}" srcOrd="1" destOrd="0" presId="urn:microsoft.com/office/officeart/2005/8/layout/orgChart1"/>
    <dgm:cxn modelId="{E44779B7-0907-469F-8E14-30C057BA0651}" type="presParOf" srcId="{5C17F4A8-00DF-4435-ABFC-5824ECE46EED}" destId="{33B9C107-665B-49CB-A03F-ED28F15440E6}" srcOrd="1" destOrd="0" presId="urn:microsoft.com/office/officeart/2005/8/layout/orgChart1"/>
    <dgm:cxn modelId="{C4C989C9-7A9F-4A58-BD9E-B83F25163554}" type="presParOf" srcId="{33B9C107-665B-49CB-A03F-ED28F15440E6}" destId="{634C2E75-5529-49C2-AB4B-FC4D8C1B6DE1}" srcOrd="0" destOrd="0" presId="urn:microsoft.com/office/officeart/2005/8/layout/orgChart1"/>
    <dgm:cxn modelId="{5736187D-15ED-427D-9815-F9207BE83CAD}" type="presParOf" srcId="{33B9C107-665B-49CB-A03F-ED28F15440E6}" destId="{AC9A6489-CF43-4D7E-8D2D-FA5461FAA0F1}" srcOrd="1" destOrd="0" presId="urn:microsoft.com/office/officeart/2005/8/layout/orgChart1"/>
    <dgm:cxn modelId="{B38B6EFB-2A3F-4907-85FE-DAFF3C5E1BC7}" type="presParOf" srcId="{AC9A6489-CF43-4D7E-8D2D-FA5461FAA0F1}" destId="{0205D97E-4D67-44E9-B205-23A82065285B}" srcOrd="0" destOrd="0" presId="urn:microsoft.com/office/officeart/2005/8/layout/orgChart1"/>
    <dgm:cxn modelId="{9F455FFF-22E7-41C8-AF8A-36B9B29630D1}" type="presParOf" srcId="{0205D97E-4D67-44E9-B205-23A82065285B}" destId="{BBC2903D-F622-42B8-9929-1E03974C2211}" srcOrd="0" destOrd="0" presId="urn:microsoft.com/office/officeart/2005/8/layout/orgChart1"/>
    <dgm:cxn modelId="{32FA57EC-16EF-41EA-80B3-65748FA99C6E}" type="presParOf" srcId="{0205D97E-4D67-44E9-B205-23A82065285B}" destId="{B322C1EC-3A4B-4404-9411-0471B6E70944}" srcOrd="1" destOrd="0" presId="urn:microsoft.com/office/officeart/2005/8/layout/orgChart1"/>
    <dgm:cxn modelId="{232908E6-5FFA-473B-974B-637840D46D91}" type="presParOf" srcId="{AC9A6489-CF43-4D7E-8D2D-FA5461FAA0F1}" destId="{B797426F-75A7-4379-8C5A-646908D6D7A6}" srcOrd="1" destOrd="0" presId="urn:microsoft.com/office/officeart/2005/8/layout/orgChart1"/>
    <dgm:cxn modelId="{37A6840E-AFA1-47FF-9FAD-0CC7A4A470E5}" type="presParOf" srcId="{AC9A6489-CF43-4D7E-8D2D-FA5461FAA0F1}" destId="{2C4A3E27-BD02-41BE-82C2-35595DE96A4A}" srcOrd="2" destOrd="0" presId="urn:microsoft.com/office/officeart/2005/8/layout/orgChart1"/>
    <dgm:cxn modelId="{11D6BB8F-5A61-40D7-B55C-772FA935C1D6}" type="presParOf" srcId="{33B9C107-665B-49CB-A03F-ED28F15440E6}" destId="{A83E024C-7C32-4E76-B5BD-A42D8A6761E4}" srcOrd="2" destOrd="0" presId="urn:microsoft.com/office/officeart/2005/8/layout/orgChart1"/>
    <dgm:cxn modelId="{BEC71BE5-E108-4859-9172-C7263206073E}" type="presParOf" srcId="{33B9C107-665B-49CB-A03F-ED28F15440E6}" destId="{A62A6F1B-5448-407C-A324-A0E6B5799C6F}" srcOrd="3" destOrd="0" presId="urn:microsoft.com/office/officeart/2005/8/layout/orgChart1"/>
    <dgm:cxn modelId="{78032B00-EAD3-4449-9A46-C6F7CE52F563}" type="presParOf" srcId="{A62A6F1B-5448-407C-A324-A0E6B5799C6F}" destId="{A23FB169-F3BA-45C4-B692-3351C01C5F1E}" srcOrd="0" destOrd="0" presId="urn:microsoft.com/office/officeart/2005/8/layout/orgChart1"/>
    <dgm:cxn modelId="{029B7EDF-5F7E-454F-B581-48D385B0E544}" type="presParOf" srcId="{A23FB169-F3BA-45C4-B692-3351C01C5F1E}" destId="{18816C68-CA26-410E-A759-6C310AE09101}" srcOrd="0" destOrd="0" presId="urn:microsoft.com/office/officeart/2005/8/layout/orgChart1"/>
    <dgm:cxn modelId="{2E130BBB-4497-4AC7-B58B-643330DE0C1F}" type="presParOf" srcId="{A23FB169-F3BA-45C4-B692-3351C01C5F1E}" destId="{E1982F01-1605-4883-8806-4F5682BA202B}" srcOrd="1" destOrd="0" presId="urn:microsoft.com/office/officeart/2005/8/layout/orgChart1"/>
    <dgm:cxn modelId="{61FAD503-43FA-4E65-BDA8-3D2B8C687FA5}" type="presParOf" srcId="{A62A6F1B-5448-407C-A324-A0E6B5799C6F}" destId="{05420BD6-C6B2-447A-B23C-0AC230601580}" srcOrd="1" destOrd="0" presId="urn:microsoft.com/office/officeart/2005/8/layout/orgChart1"/>
    <dgm:cxn modelId="{BC0738E4-5314-441B-9CD3-550B91802597}" type="presParOf" srcId="{A62A6F1B-5448-407C-A324-A0E6B5799C6F}" destId="{4D98A914-0B00-4E7D-B9F6-262A74BFE580}" srcOrd="2" destOrd="0" presId="urn:microsoft.com/office/officeart/2005/8/layout/orgChart1"/>
    <dgm:cxn modelId="{4174AD5A-E510-4DBF-BAEF-8467F3E219B8}" type="presParOf" srcId="{33B9C107-665B-49CB-A03F-ED28F15440E6}" destId="{8B5BB2FA-B205-441A-9542-E9A724D4A707}" srcOrd="4" destOrd="0" presId="urn:microsoft.com/office/officeart/2005/8/layout/orgChart1"/>
    <dgm:cxn modelId="{6673A6F4-288C-456E-8DFD-6C8BB333E95B}" type="presParOf" srcId="{33B9C107-665B-49CB-A03F-ED28F15440E6}" destId="{AB9F1E89-358F-4609-8E3E-B1A5AC06849F}" srcOrd="5" destOrd="0" presId="urn:microsoft.com/office/officeart/2005/8/layout/orgChart1"/>
    <dgm:cxn modelId="{D37CF873-E429-4CF8-8C41-9298C7F317C2}" type="presParOf" srcId="{AB9F1E89-358F-4609-8E3E-B1A5AC06849F}" destId="{CA351D99-9F57-48F7-939B-A8C5906CB039}" srcOrd="0" destOrd="0" presId="urn:microsoft.com/office/officeart/2005/8/layout/orgChart1"/>
    <dgm:cxn modelId="{C84B09CA-CFDA-4791-9357-FBE9EFB6B4CA}" type="presParOf" srcId="{CA351D99-9F57-48F7-939B-A8C5906CB039}" destId="{3A8EE0FE-E87B-45ED-9A00-D770BE94B1FD}" srcOrd="0" destOrd="0" presId="urn:microsoft.com/office/officeart/2005/8/layout/orgChart1"/>
    <dgm:cxn modelId="{97110D25-A827-4302-B941-29B698E1A502}" type="presParOf" srcId="{CA351D99-9F57-48F7-939B-A8C5906CB039}" destId="{B9F06E95-ACBF-4E79-9BEA-2F38A0EC7000}" srcOrd="1" destOrd="0" presId="urn:microsoft.com/office/officeart/2005/8/layout/orgChart1"/>
    <dgm:cxn modelId="{A9C3FF50-C525-430A-95A8-0FBCF1407294}" type="presParOf" srcId="{AB9F1E89-358F-4609-8E3E-B1A5AC06849F}" destId="{258A8849-919F-42B3-BCC6-F4A592926F55}" srcOrd="1" destOrd="0" presId="urn:microsoft.com/office/officeart/2005/8/layout/orgChart1"/>
    <dgm:cxn modelId="{99C77D74-482C-4149-836D-1510868CFD90}" type="presParOf" srcId="{AB9F1E89-358F-4609-8E3E-B1A5AC06849F}" destId="{64F3634B-8A67-47B2-99DB-AC07662CD548}" srcOrd="2" destOrd="0" presId="urn:microsoft.com/office/officeart/2005/8/layout/orgChart1"/>
    <dgm:cxn modelId="{8ECE1FCE-ACF6-40F8-89B7-2211C73DABAF}" type="presParOf" srcId="{5C17F4A8-00DF-4435-ABFC-5824ECE46EED}" destId="{144B6883-1016-4485-8855-FDC4A7BA65E3}" srcOrd="2" destOrd="0" presId="urn:microsoft.com/office/officeart/2005/8/layout/orgChart1"/>
    <dgm:cxn modelId="{B05DB4ED-342B-437B-BD91-C1AEE6582017}" type="presParOf" srcId="{41D1937B-C024-4118-85B0-5484FDEB3B94}" destId="{065879E3-7FC8-4CE8-A969-0F2A0EC90D99}" srcOrd="2" destOrd="0" presId="urn:microsoft.com/office/officeart/2005/8/layout/orgChart1"/>
  </dgm:cxnLst>
  <dgm:bg>
    <a:gradFill>
      <a:gsLst>
        <a:gs pos="100000">
          <a:srgbClr val="EAECFA"/>
        </a:gs>
        <a:gs pos="0">
          <a:srgbClr val="9470CA">
            <a:alpha val="20000"/>
          </a:srgbClr>
        </a:gs>
      </a:gsLst>
      <a:lin ang="16200000" scaled="0"/>
    </a:gradFill>
  </dgm:bg>
  <dgm:whole>
    <a:ln>
      <a:solidFill>
        <a:srgbClr val="9470CA"/>
      </a:solidFill>
      <a:extLst>
        <a:ext uri="{C807C97D-BFC1-408E-A445-0C87EB9F89A2}">
          <ask:lineSketchStyleProps xmlns:ask="http://schemas.microsoft.com/office/drawing/2018/sketchyshapes">
            <ask:type>
              <ask:lineSketchNone/>
            </ask:type>
          </ask:lineSketchStyleProps>
        </a:ext>
      </a:extLst>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49ACBB-481C-42DB-80B6-3D5105FCFEBD}"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n-IN"/>
        </a:p>
      </dgm:t>
    </dgm:pt>
    <dgm:pt modelId="{B2FBA13D-EF11-4C66-838A-D4DF92E83840}">
      <dgm:prSet phldrT="[Text]" custT="1"/>
      <dgm:spPr/>
      <dgm:t>
        <a:bodyPr/>
        <a:lstStyle/>
        <a:p>
          <a:r>
            <a:rPr lang="en-IN" sz="1100" dirty="0">
              <a:latin typeface="Manrope" pitchFamily="2" charset="0"/>
            </a:rPr>
            <a:t>Residential Building</a:t>
          </a:r>
        </a:p>
      </dgm:t>
    </dgm:pt>
    <dgm:pt modelId="{D1447C3C-AF8C-4303-A294-8BF92A818973}" type="parTrans" cxnId="{C00C1B63-DE53-46E0-9640-C73B9DA2673E}">
      <dgm:prSet/>
      <dgm:spPr/>
      <dgm:t>
        <a:bodyPr/>
        <a:lstStyle/>
        <a:p>
          <a:endParaRPr lang="en-IN" sz="1100">
            <a:latin typeface="Manrope" pitchFamily="2" charset="0"/>
          </a:endParaRPr>
        </a:p>
      </dgm:t>
    </dgm:pt>
    <dgm:pt modelId="{8A06D5CC-ACAC-4BA7-9389-4A4E927C2E77}" type="sibTrans" cxnId="{C00C1B63-DE53-46E0-9640-C73B9DA2673E}">
      <dgm:prSet/>
      <dgm:spPr/>
      <dgm:t>
        <a:bodyPr/>
        <a:lstStyle/>
        <a:p>
          <a:endParaRPr lang="en-IN" sz="1100">
            <a:latin typeface="Manrope" pitchFamily="2" charset="0"/>
          </a:endParaRPr>
        </a:p>
      </dgm:t>
    </dgm:pt>
    <dgm:pt modelId="{82934ECA-8A98-4740-ACC7-28F6EB1BE160}">
      <dgm:prSet phldrT="[Text]" custT="1"/>
      <dgm:spPr/>
      <dgm:t>
        <a:bodyPr/>
        <a:lstStyle/>
        <a:p>
          <a:r>
            <a:rPr lang="en-IN" sz="1100" dirty="0">
              <a:latin typeface="Manrope" pitchFamily="2" charset="0"/>
            </a:rPr>
            <a:t>Floor 1</a:t>
          </a:r>
        </a:p>
      </dgm:t>
    </dgm:pt>
    <dgm:pt modelId="{10A114A2-5DE0-41B3-85FC-0EB5BD075628}" type="parTrans" cxnId="{A3B50D8D-83B8-4B8E-B930-6C34733AC043}">
      <dgm:prSet/>
      <dgm:spPr/>
      <dgm:t>
        <a:bodyPr/>
        <a:lstStyle/>
        <a:p>
          <a:endParaRPr lang="en-IN" sz="1100">
            <a:latin typeface="Manrope" pitchFamily="2" charset="0"/>
          </a:endParaRPr>
        </a:p>
      </dgm:t>
    </dgm:pt>
    <dgm:pt modelId="{85B2FEB7-DAA5-49D6-BBA4-6F2AE6C08D20}" type="sibTrans" cxnId="{A3B50D8D-83B8-4B8E-B930-6C34733AC043}">
      <dgm:prSet/>
      <dgm:spPr/>
      <dgm:t>
        <a:bodyPr/>
        <a:lstStyle/>
        <a:p>
          <a:endParaRPr lang="en-IN" sz="1100">
            <a:latin typeface="Manrope" pitchFamily="2" charset="0"/>
          </a:endParaRPr>
        </a:p>
      </dgm:t>
    </dgm:pt>
    <dgm:pt modelId="{AE2C3A05-C30C-4867-9093-653DBFB349B8}">
      <dgm:prSet phldrT="[Text]" custT="1"/>
      <dgm:spPr/>
      <dgm:t>
        <a:bodyPr/>
        <a:lstStyle/>
        <a:p>
          <a:r>
            <a:rPr lang="en-IN" sz="1100" dirty="0">
              <a:latin typeface="Manrope" pitchFamily="2" charset="0"/>
            </a:rPr>
            <a:t>Floor2</a:t>
          </a:r>
        </a:p>
      </dgm:t>
    </dgm:pt>
    <dgm:pt modelId="{209B6BEE-D080-4B96-B6E4-C56A7A89BBFF}" type="parTrans" cxnId="{126B5F04-E8C6-4608-BABE-88543A42D1E9}">
      <dgm:prSet/>
      <dgm:spPr/>
      <dgm:t>
        <a:bodyPr/>
        <a:lstStyle/>
        <a:p>
          <a:endParaRPr lang="en-IN" sz="1100">
            <a:latin typeface="Manrope" pitchFamily="2" charset="0"/>
          </a:endParaRPr>
        </a:p>
      </dgm:t>
    </dgm:pt>
    <dgm:pt modelId="{A5AC0BA3-06B2-44F6-A000-C480468E17FE}" type="sibTrans" cxnId="{126B5F04-E8C6-4608-BABE-88543A42D1E9}">
      <dgm:prSet/>
      <dgm:spPr/>
      <dgm:t>
        <a:bodyPr/>
        <a:lstStyle/>
        <a:p>
          <a:endParaRPr lang="en-IN" sz="1100">
            <a:latin typeface="Manrope" pitchFamily="2" charset="0"/>
          </a:endParaRPr>
        </a:p>
      </dgm:t>
    </dgm:pt>
    <dgm:pt modelId="{727AACD8-80F4-4B41-AC1F-F1200E23B869}">
      <dgm:prSet phldrT="[Text]" custT="1"/>
      <dgm:spPr/>
      <dgm:t>
        <a:bodyPr/>
        <a:lstStyle/>
        <a:p>
          <a:r>
            <a:rPr lang="en-IN" sz="1100" dirty="0">
              <a:latin typeface="Manrope" pitchFamily="2" charset="0"/>
            </a:rPr>
            <a:t>Floor3</a:t>
          </a:r>
        </a:p>
      </dgm:t>
    </dgm:pt>
    <dgm:pt modelId="{4B692FBC-EEE8-4A63-9060-C59492CD0E2E}" type="parTrans" cxnId="{B66ED827-CFC6-422F-BDF4-BC3A967A44ED}">
      <dgm:prSet/>
      <dgm:spPr/>
      <dgm:t>
        <a:bodyPr/>
        <a:lstStyle/>
        <a:p>
          <a:endParaRPr lang="en-IN" sz="1100">
            <a:latin typeface="Manrope" pitchFamily="2" charset="0"/>
          </a:endParaRPr>
        </a:p>
      </dgm:t>
    </dgm:pt>
    <dgm:pt modelId="{3C3D3355-D9CD-440B-85B7-50EFB2EFC805}" type="sibTrans" cxnId="{B66ED827-CFC6-422F-BDF4-BC3A967A44ED}">
      <dgm:prSet/>
      <dgm:spPr/>
      <dgm:t>
        <a:bodyPr/>
        <a:lstStyle/>
        <a:p>
          <a:endParaRPr lang="en-IN" sz="1100">
            <a:latin typeface="Manrope" pitchFamily="2" charset="0"/>
          </a:endParaRPr>
        </a:p>
      </dgm:t>
    </dgm:pt>
    <dgm:pt modelId="{422FBE2A-B686-4CA8-9D97-BA2443D2D989}">
      <dgm:prSet custT="1"/>
      <dgm:spPr/>
      <dgm:t>
        <a:bodyPr/>
        <a:lstStyle/>
        <a:p>
          <a:r>
            <a:rPr lang="en-IN" sz="1100" dirty="0"/>
            <a:t>Room1</a:t>
          </a:r>
        </a:p>
      </dgm:t>
    </dgm:pt>
    <dgm:pt modelId="{BCD055B7-1D0A-4260-95E3-10D431E250B6}" type="parTrans" cxnId="{AB93E70B-C812-4192-994F-327641F72027}">
      <dgm:prSet/>
      <dgm:spPr/>
      <dgm:t>
        <a:bodyPr/>
        <a:lstStyle/>
        <a:p>
          <a:endParaRPr lang="en-IN" sz="1100"/>
        </a:p>
      </dgm:t>
    </dgm:pt>
    <dgm:pt modelId="{B17E1556-12C9-4870-9EA2-2D12EA015BD6}" type="sibTrans" cxnId="{AB93E70B-C812-4192-994F-327641F72027}">
      <dgm:prSet/>
      <dgm:spPr/>
      <dgm:t>
        <a:bodyPr/>
        <a:lstStyle/>
        <a:p>
          <a:endParaRPr lang="en-IN" sz="1100"/>
        </a:p>
      </dgm:t>
    </dgm:pt>
    <dgm:pt modelId="{5C08EA85-D669-40FC-BABE-47644221ED86}">
      <dgm:prSet custT="1"/>
      <dgm:spPr/>
      <dgm:t>
        <a:bodyPr/>
        <a:lstStyle/>
        <a:p>
          <a:r>
            <a:rPr lang="en-IN" sz="1100" dirty="0"/>
            <a:t>Room2</a:t>
          </a:r>
        </a:p>
      </dgm:t>
    </dgm:pt>
    <dgm:pt modelId="{1141F991-74E7-4411-A996-C3654C780B03}" type="parTrans" cxnId="{A4A1EF0F-707D-4260-98EE-0F527D8EB7F8}">
      <dgm:prSet/>
      <dgm:spPr/>
      <dgm:t>
        <a:bodyPr/>
        <a:lstStyle/>
        <a:p>
          <a:endParaRPr lang="en-IN" sz="1100"/>
        </a:p>
      </dgm:t>
    </dgm:pt>
    <dgm:pt modelId="{CD67B9FB-152E-4B53-95E6-A103B439251A}" type="sibTrans" cxnId="{A4A1EF0F-707D-4260-98EE-0F527D8EB7F8}">
      <dgm:prSet/>
      <dgm:spPr/>
      <dgm:t>
        <a:bodyPr/>
        <a:lstStyle/>
        <a:p>
          <a:endParaRPr lang="en-IN" sz="1100"/>
        </a:p>
      </dgm:t>
    </dgm:pt>
    <dgm:pt modelId="{E94C76A5-D48E-4DCA-9332-0173D57B495A}">
      <dgm:prSet custT="1"/>
      <dgm:spPr/>
      <dgm:t>
        <a:bodyPr/>
        <a:lstStyle/>
        <a:p>
          <a:r>
            <a:rPr lang="en-IN" sz="1100" dirty="0"/>
            <a:t>Room3</a:t>
          </a:r>
        </a:p>
      </dgm:t>
    </dgm:pt>
    <dgm:pt modelId="{5FA533B3-7ADF-4A15-AC77-0626D9E04A00}" type="parTrans" cxnId="{C6785611-013C-49B9-9ACB-25654F83E22A}">
      <dgm:prSet/>
      <dgm:spPr/>
      <dgm:t>
        <a:bodyPr/>
        <a:lstStyle/>
        <a:p>
          <a:endParaRPr lang="en-IN" sz="1100"/>
        </a:p>
      </dgm:t>
    </dgm:pt>
    <dgm:pt modelId="{435F4493-7E8D-4BAE-8EA3-68E87D89F0FB}" type="sibTrans" cxnId="{C6785611-013C-49B9-9ACB-25654F83E22A}">
      <dgm:prSet/>
      <dgm:spPr/>
      <dgm:t>
        <a:bodyPr/>
        <a:lstStyle/>
        <a:p>
          <a:endParaRPr lang="en-IN" sz="1100"/>
        </a:p>
      </dgm:t>
    </dgm:pt>
    <dgm:pt modelId="{9DA98D11-2EF8-4A5C-A1A0-251B9B820437}">
      <dgm:prSet custT="1"/>
      <dgm:spPr/>
      <dgm:t>
        <a:bodyPr/>
        <a:lstStyle/>
        <a:p>
          <a:r>
            <a:rPr lang="en-IN" sz="1100" dirty="0"/>
            <a:t>Room4</a:t>
          </a:r>
        </a:p>
      </dgm:t>
    </dgm:pt>
    <dgm:pt modelId="{736FBDB8-64CC-465A-8B9B-CE4348CA6072}" type="parTrans" cxnId="{ED949DA7-AAE1-4BE8-834E-C087DBF16808}">
      <dgm:prSet/>
      <dgm:spPr/>
      <dgm:t>
        <a:bodyPr/>
        <a:lstStyle/>
        <a:p>
          <a:endParaRPr lang="en-IN" sz="1100"/>
        </a:p>
      </dgm:t>
    </dgm:pt>
    <dgm:pt modelId="{AC800281-2D02-4489-A0D1-FEADC20C6231}" type="sibTrans" cxnId="{ED949DA7-AAE1-4BE8-834E-C087DBF16808}">
      <dgm:prSet/>
      <dgm:spPr/>
      <dgm:t>
        <a:bodyPr/>
        <a:lstStyle/>
        <a:p>
          <a:endParaRPr lang="en-IN" sz="1100"/>
        </a:p>
      </dgm:t>
    </dgm:pt>
    <dgm:pt modelId="{5C87F9F2-3622-4A24-8D00-71F6A208F08A}">
      <dgm:prSet custT="1"/>
      <dgm:spPr/>
      <dgm:t>
        <a:bodyPr/>
        <a:lstStyle/>
        <a:p>
          <a:r>
            <a:rPr lang="en-IN" sz="1100" dirty="0"/>
            <a:t>Room5</a:t>
          </a:r>
        </a:p>
      </dgm:t>
    </dgm:pt>
    <dgm:pt modelId="{654C6424-87B6-4F85-B0C6-F97129D34A00}" type="parTrans" cxnId="{F8ED6B80-98A4-4D36-A000-29C1BC3112EB}">
      <dgm:prSet/>
      <dgm:spPr/>
      <dgm:t>
        <a:bodyPr/>
        <a:lstStyle/>
        <a:p>
          <a:endParaRPr lang="en-IN" sz="1100"/>
        </a:p>
      </dgm:t>
    </dgm:pt>
    <dgm:pt modelId="{26D6FF97-2997-4E27-BFBC-F3CD6498B760}" type="sibTrans" cxnId="{F8ED6B80-98A4-4D36-A000-29C1BC3112EB}">
      <dgm:prSet/>
      <dgm:spPr/>
      <dgm:t>
        <a:bodyPr/>
        <a:lstStyle/>
        <a:p>
          <a:endParaRPr lang="en-IN" sz="1100"/>
        </a:p>
      </dgm:t>
    </dgm:pt>
    <dgm:pt modelId="{506CBBC0-4850-43BE-873F-01A1FA9E942C}">
      <dgm:prSet custT="1"/>
      <dgm:spPr/>
      <dgm:t>
        <a:bodyPr/>
        <a:lstStyle/>
        <a:p>
          <a:r>
            <a:rPr lang="en-IN" sz="1100" dirty="0"/>
            <a:t>Room6</a:t>
          </a:r>
        </a:p>
      </dgm:t>
    </dgm:pt>
    <dgm:pt modelId="{145AC6FB-7F8D-4067-B187-B11C0243C73A}" type="parTrans" cxnId="{E7BA28D4-789B-434A-92D2-847718F3989D}">
      <dgm:prSet/>
      <dgm:spPr/>
      <dgm:t>
        <a:bodyPr/>
        <a:lstStyle/>
        <a:p>
          <a:endParaRPr lang="en-IN" sz="1100"/>
        </a:p>
      </dgm:t>
    </dgm:pt>
    <dgm:pt modelId="{1E135322-397C-4475-9ADE-913CF3D30C2D}" type="sibTrans" cxnId="{E7BA28D4-789B-434A-92D2-847718F3989D}">
      <dgm:prSet/>
      <dgm:spPr/>
      <dgm:t>
        <a:bodyPr/>
        <a:lstStyle/>
        <a:p>
          <a:endParaRPr lang="en-IN" sz="1100"/>
        </a:p>
      </dgm:t>
    </dgm:pt>
    <dgm:pt modelId="{EBB1E4C9-CA43-4510-9A69-4A9ACE13C85E}" type="pres">
      <dgm:prSet presAssocID="{D149ACBB-481C-42DB-80B6-3D5105FCFEBD}" presName="hierChild1" presStyleCnt="0">
        <dgm:presLayoutVars>
          <dgm:orgChart val="1"/>
          <dgm:chPref val="1"/>
          <dgm:dir/>
          <dgm:animOne val="branch"/>
          <dgm:animLvl val="lvl"/>
          <dgm:resizeHandles/>
        </dgm:presLayoutVars>
      </dgm:prSet>
      <dgm:spPr/>
    </dgm:pt>
    <dgm:pt modelId="{357B1FAE-E2DD-44E6-B19A-D68CE8773BF1}" type="pres">
      <dgm:prSet presAssocID="{B2FBA13D-EF11-4C66-838A-D4DF92E83840}" presName="hierRoot1" presStyleCnt="0">
        <dgm:presLayoutVars>
          <dgm:hierBranch val="init"/>
        </dgm:presLayoutVars>
      </dgm:prSet>
      <dgm:spPr/>
    </dgm:pt>
    <dgm:pt modelId="{7F2D7BCC-218B-4446-84C5-5BC0CA5AF435}" type="pres">
      <dgm:prSet presAssocID="{B2FBA13D-EF11-4C66-838A-D4DF92E83840}" presName="rootComposite1" presStyleCnt="0"/>
      <dgm:spPr/>
    </dgm:pt>
    <dgm:pt modelId="{089C591C-4ABF-40A1-9610-B68CC51875CE}" type="pres">
      <dgm:prSet presAssocID="{B2FBA13D-EF11-4C66-838A-D4DF92E83840}" presName="rootText1" presStyleLbl="node0" presStyleIdx="0" presStyleCnt="1" custScaleX="95047" custScaleY="34975" custLinFactNeighborX="-872" custLinFactNeighborY="18649">
        <dgm:presLayoutVars>
          <dgm:chPref val="3"/>
        </dgm:presLayoutVars>
      </dgm:prSet>
      <dgm:spPr/>
    </dgm:pt>
    <dgm:pt modelId="{7E120370-B942-4175-9BF9-53542F9DFB0D}" type="pres">
      <dgm:prSet presAssocID="{B2FBA13D-EF11-4C66-838A-D4DF92E83840}" presName="rootConnector1" presStyleLbl="node1" presStyleIdx="0" presStyleCnt="0"/>
      <dgm:spPr/>
    </dgm:pt>
    <dgm:pt modelId="{6735840B-5401-4FB3-BE38-7199B6E16A00}" type="pres">
      <dgm:prSet presAssocID="{B2FBA13D-EF11-4C66-838A-D4DF92E83840}" presName="hierChild2" presStyleCnt="0"/>
      <dgm:spPr/>
    </dgm:pt>
    <dgm:pt modelId="{4ADE7A6D-8DED-442E-9FB3-2529961D68DF}" type="pres">
      <dgm:prSet presAssocID="{10A114A2-5DE0-41B3-85FC-0EB5BD075628}" presName="Name37" presStyleLbl="parChTrans1D2" presStyleIdx="0" presStyleCnt="3"/>
      <dgm:spPr/>
    </dgm:pt>
    <dgm:pt modelId="{1235C1D1-59C1-4EDE-A329-BC20DCF7CBFF}" type="pres">
      <dgm:prSet presAssocID="{82934ECA-8A98-4740-ACC7-28F6EB1BE160}" presName="hierRoot2" presStyleCnt="0">
        <dgm:presLayoutVars>
          <dgm:hierBranch val="init"/>
        </dgm:presLayoutVars>
      </dgm:prSet>
      <dgm:spPr/>
    </dgm:pt>
    <dgm:pt modelId="{E0F31754-67BF-4385-8907-86E1B6096497}" type="pres">
      <dgm:prSet presAssocID="{82934ECA-8A98-4740-ACC7-28F6EB1BE160}" presName="rootComposite" presStyleCnt="0"/>
      <dgm:spPr/>
    </dgm:pt>
    <dgm:pt modelId="{F1849385-11A6-432E-9A3D-33CBC2586094}" type="pres">
      <dgm:prSet presAssocID="{82934ECA-8A98-4740-ACC7-28F6EB1BE160}" presName="rootText" presStyleLbl="node2" presStyleIdx="0" presStyleCnt="3" custScaleX="49553" custScaleY="33983" custLinFactNeighborX="392" custLinFactNeighborY="17883">
        <dgm:presLayoutVars>
          <dgm:chPref val="3"/>
        </dgm:presLayoutVars>
      </dgm:prSet>
      <dgm:spPr/>
    </dgm:pt>
    <dgm:pt modelId="{896D60B5-8AD2-48D4-B5CF-744AFFC0583F}" type="pres">
      <dgm:prSet presAssocID="{82934ECA-8A98-4740-ACC7-28F6EB1BE160}" presName="rootConnector" presStyleLbl="node2" presStyleIdx="0" presStyleCnt="3"/>
      <dgm:spPr/>
    </dgm:pt>
    <dgm:pt modelId="{2ED31815-052A-4144-9845-BCCEE4FBF5C2}" type="pres">
      <dgm:prSet presAssocID="{82934ECA-8A98-4740-ACC7-28F6EB1BE160}" presName="hierChild4" presStyleCnt="0"/>
      <dgm:spPr/>
    </dgm:pt>
    <dgm:pt modelId="{F70BB68B-1087-4073-8954-DC3958804CBE}" type="pres">
      <dgm:prSet presAssocID="{BCD055B7-1D0A-4260-95E3-10D431E250B6}" presName="Name37" presStyleLbl="parChTrans1D3" presStyleIdx="0" presStyleCnt="6"/>
      <dgm:spPr/>
    </dgm:pt>
    <dgm:pt modelId="{07495A38-BA98-46E4-80D6-276621F75DCF}" type="pres">
      <dgm:prSet presAssocID="{422FBE2A-B686-4CA8-9D97-BA2443D2D989}" presName="hierRoot2" presStyleCnt="0">
        <dgm:presLayoutVars>
          <dgm:hierBranch val="init"/>
        </dgm:presLayoutVars>
      </dgm:prSet>
      <dgm:spPr/>
    </dgm:pt>
    <dgm:pt modelId="{BF057797-4B47-433A-BF7E-3A2A01E11A0E}" type="pres">
      <dgm:prSet presAssocID="{422FBE2A-B686-4CA8-9D97-BA2443D2D989}" presName="rootComposite" presStyleCnt="0"/>
      <dgm:spPr/>
    </dgm:pt>
    <dgm:pt modelId="{AF155188-9146-437E-A721-D650CA99780B}" type="pres">
      <dgm:prSet presAssocID="{422FBE2A-B686-4CA8-9D97-BA2443D2D989}" presName="rootText" presStyleLbl="node3" presStyleIdx="0" presStyleCnt="6" custScaleX="38541" custScaleY="40387" custLinFactNeighborX="2307" custLinFactNeighborY="-4494">
        <dgm:presLayoutVars>
          <dgm:chPref val="3"/>
        </dgm:presLayoutVars>
      </dgm:prSet>
      <dgm:spPr/>
    </dgm:pt>
    <dgm:pt modelId="{34B74A5F-EDEE-4ECC-A190-14DE9129F293}" type="pres">
      <dgm:prSet presAssocID="{422FBE2A-B686-4CA8-9D97-BA2443D2D989}" presName="rootConnector" presStyleLbl="node3" presStyleIdx="0" presStyleCnt="6"/>
      <dgm:spPr/>
    </dgm:pt>
    <dgm:pt modelId="{237C0AD1-C353-4F13-9D27-B395F3176841}" type="pres">
      <dgm:prSet presAssocID="{422FBE2A-B686-4CA8-9D97-BA2443D2D989}" presName="hierChild4" presStyleCnt="0"/>
      <dgm:spPr/>
    </dgm:pt>
    <dgm:pt modelId="{B4230DCB-4B01-4878-B027-E947B8A6D17C}" type="pres">
      <dgm:prSet presAssocID="{422FBE2A-B686-4CA8-9D97-BA2443D2D989}" presName="hierChild5" presStyleCnt="0"/>
      <dgm:spPr/>
    </dgm:pt>
    <dgm:pt modelId="{62F0D587-494A-4B69-827B-A3D5A2ED332F}" type="pres">
      <dgm:prSet presAssocID="{1141F991-74E7-4411-A996-C3654C780B03}" presName="Name37" presStyleLbl="parChTrans1D3" presStyleIdx="1" presStyleCnt="6"/>
      <dgm:spPr/>
    </dgm:pt>
    <dgm:pt modelId="{D0125343-06E3-450A-90B3-592E864539D7}" type="pres">
      <dgm:prSet presAssocID="{5C08EA85-D669-40FC-BABE-47644221ED86}" presName="hierRoot2" presStyleCnt="0">
        <dgm:presLayoutVars>
          <dgm:hierBranch val="init"/>
        </dgm:presLayoutVars>
      </dgm:prSet>
      <dgm:spPr/>
    </dgm:pt>
    <dgm:pt modelId="{9D44ED9C-9192-458D-9BF5-1325C0E7D0E3}" type="pres">
      <dgm:prSet presAssocID="{5C08EA85-D669-40FC-BABE-47644221ED86}" presName="rootComposite" presStyleCnt="0"/>
      <dgm:spPr/>
    </dgm:pt>
    <dgm:pt modelId="{4CF683E4-C5F7-40D5-9B08-A5B252CE2794}" type="pres">
      <dgm:prSet presAssocID="{5C08EA85-D669-40FC-BABE-47644221ED86}" presName="rootText" presStyleLbl="node3" presStyleIdx="1" presStyleCnt="6" custScaleX="38541" custScaleY="40387" custLinFactNeighborX="1043" custLinFactNeighborY="-20999">
        <dgm:presLayoutVars>
          <dgm:chPref val="3"/>
        </dgm:presLayoutVars>
      </dgm:prSet>
      <dgm:spPr/>
    </dgm:pt>
    <dgm:pt modelId="{33A88E9D-A729-4BBB-928C-583FB6A53F29}" type="pres">
      <dgm:prSet presAssocID="{5C08EA85-D669-40FC-BABE-47644221ED86}" presName="rootConnector" presStyleLbl="node3" presStyleIdx="1" presStyleCnt="6"/>
      <dgm:spPr/>
    </dgm:pt>
    <dgm:pt modelId="{43820028-1315-4125-BFE4-2385290859F6}" type="pres">
      <dgm:prSet presAssocID="{5C08EA85-D669-40FC-BABE-47644221ED86}" presName="hierChild4" presStyleCnt="0"/>
      <dgm:spPr/>
    </dgm:pt>
    <dgm:pt modelId="{5EB95AB1-A0ED-428E-9E6F-C8198671A93B}" type="pres">
      <dgm:prSet presAssocID="{5C08EA85-D669-40FC-BABE-47644221ED86}" presName="hierChild5" presStyleCnt="0"/>
      <dgm:spPr/>
    </dgm:pt>
    <dgm:pt modelId="{F28C8131-EB74-423A-BD4D-6F462C29A45B}" type="pres">
      <dgm:prSet presAssocID="{82934ECA-8A98-4740-ACC7-28F6EB1BE160}" presName="hierChild5" presStyleCnt="0"/>
      <dgm:spPr/>
    </dgm:pt>
    <dgm:pt modelId="{A6F8F8CA-B1A6-4B1A-B34E-5B88E12554B0}" type="pres">
      <dgm:prSet presAssocID="{209B6BEE-D080-4B96-B6E4-C56A7A89BBFF}" presName="Name37" presStyleLbl="parChTrans1D2" presStyleIdx="1" presStyleCnt="3"/>
      <dgm:spPr/>
    </dgm:pt>
    <dgm:pt modelId="{4229D1A2-FE31-4E77-8FC4-6264FE35C119}" type="pres">
      <dgm:prSet presAssocID="{AE2C3A05-C30C-4867-9093-653DBFB349B8}" presName="hierRoot2" presStyleCnt="0">
        <dgm:presLayoutVars>
          <dgm:hierBranch val="init"/>
        </dgm:presLayoutVars>
      </dgm:prSet>
      <dgm:spPr/>
    </dgm:pt>
    <dgm:pt modelId="{88C60ED7-7D47-4B6B-A2CD-3EF3DDACB5FC}" type="pres">
      <dgm:prSet presAssocID="{AE2C3A05-C30C-4867-9093-653DBFB349B8}" presName="rootComposite" presStyleCnt="0"/>
      <dgm:spPr/>
    </dgm:pt>
    <dgm:pt modelId="{76777222-07E1-4B03-A6D4-DE54D95050E4}" type="pres">
      <dgm:prSet presAssocID="{AE2C3A05-C30C-4867-9093-653DBFB349B8}" presName="rootText" presStyleLbl="node2" presStyleIdx="1" presStyleCnt="3" custScaleX="49553" custScaleY="33983" custLinFactNeighborX="-872" custLinFactNeighborY="19147">
        <dgm:presLayoutVars>
          <dgm:chPref val="3"/>
        </dgm:presLayoutVars>
      </dgm:prSet>
      <dgm:spPr/>
    </dgm:pt>
    <dgm:pt modelId="{41D9B71B-FBB2-47B9-A535-E53457FBE226}" type="pres">
      <dgm:prSet presAssocID="{AE2C3A05-C30C-4867-9093-653DBFB349B8}" presName="rootConnector" presStyleLbl="node2" presStyleIdx="1" presStyleCnt="3"/>
      <dgm:spPr/>
    </dgm:pt>
    <dgm:pt modelId="{13F53DC6-8116-4A28-9C1B-1EA19B0B37A6}" type="pres">
      <dgm:prSet presAssocID="{AE2C3A05-C30C-4867-9093-653DBFB349B8}" presName="hierChild4" presStyleCnt="0"/>
      <dgm:spPr/>
    </dgm:pt>
    <dgm:pt modelId="{206D6B3B-6CBA-4E41-B1BE-17DD1D6043B0}" type="pres">
      <dgm:prSet presAssocID="{5FA533B3-7ADF-4A15-AC77-0626D9E04A00}" presName="Name37" presStyleLbl="parChTrans1D3" presStyleIdx="2" presStyleCnt="6"/>
      <dgm:spPr/>
    </dgm:pt>
    <dgm:pt modelId="{4D33951F-328C-4008-9EFE-6C4DD22BAC77}" type="pres">
      <dgm:prSet presAssocID="{E94C76A5-D48E-4DCA-9332-0173D57B495A}" presName="hierRoot2" presStyleCnt="0">
        <dgm:presLayoutVars>
          <dgm:hierBranch val="init"/>
        </dgm:presLayoutVars>
      </dgm:prSet>
      <dgm:spPr/>
    </dgm:pt>
    <dgm:pt modelId="{68B172CC-65B1-4963-AFB8-D667365EFDEE}" type="pres">
      <dgm:prSet presAssocID="{E94C76A5-D48E-4DCA-9332-0173D57B495A}" presName="rootComposite" presStyleCnt="0"/>
      <dgm:spPr/>
    </dgm:pt>
    <dgm:pt modelId="{701583DB-7BF3-498E-955D-FC3609C4C24B}" type="pres">
      <dgm:prSet presAssocID="{E94C76A5-D48E-4DCA-9332-0173D57B495A}" presName="rootText" presStyleLbl="node3" presStyleIdx="2" presStyleCnt="6" custScaleX="38541" custScaleY="40387" custLinFactNeighborX="398" custLinFactNeighborY="-4494">
        <dgm:presLayoutVars>
          <dgm:chPref val="3"/>
        </dgm:presLayoutVars>
      </dgm:prSet>
      <dgm:spPr/>
    </dgm:pt>
    <dgm:pt modelId="{1452F365-5F8A-4E8B-B0CF-124113334243}" type="pres">
      <dgm:prSet presAssocID="{E94C76A5-D48E-4DCA-9332-0173D57B495A}" presName="rootConnector" presStyleLbl="node3" presStyleIdx="2" presStyleCnt="6"/>
      <dgm:spPr/>
    </dgm:pt>
    <dgm:pt modelId="{98908819-B6B4-44A9-BB01-8811EC19D347}" type="pres">
      <dgm:prSet presAssocID="{E94C76A5-D48E-4DCA-9332-0173D57B495A}" presName="hierChild4" presStyleCnt="0"/>
      <dgm:spPr/>
    </dgm:pt>
    <dgm:pt modelId="{8BD83267-EFCF-4C9F-B9B6-91A33902E923}" type="pres">
      <dgm:prSet presAssocID="{E94C76A5-D48E-4DCA-9332-0173D57B495A}" presName="hierChild5" presStyleCnt="0"/>
      <dgm:spPr/>
    </dgm:pt>
    <dgm:pt modelId="{9AED49C6-D3A1-4229-AAEA-3AD1FA3D6803}" type="pres">
      <dgm:prSet presAssocID="{736FBDB8-64CC-465A-8B9B-CE4348CA6072}" presName="Name37" presStyleLbl="parChTrans1D3" presStyleIdx="3" presStyleCnt="6"/>
      <dgm:spPr/>
    </dgm:pt>
    <dgm:pt modelId="{9E01AE03-A221-41B0-BC58-84D7F73394B1}" type="pres">
      <dgm:prSet presAssocID="{9DA98D11-2EF8-4A5C-A1A0-251B9B820437}" presName="hierRoot2" presStyleCnt="0">
        <dgm:presLayoutVars>
          <dgm:hierBranch val="init"/>
        </dgm:presLayoutVars>
      </dgm:prSet>
      <dgm:spPr/>
    </dgm:pt>
    <dgm:pt modelId="{6F7E3EC7-7073-4B90-B512-FC30BA8557BA}" type="pres">
      <dgm:prSet presAssocID="{9DA98D11-2EF8-4A5C-A1A0-251B9B820437}" presName="rootComposite" presStyleCnt="0"/>
      <dgm:spPr/>
    </dgm:pt>
    <dgm:pt modelId="{14C96616-94E2-4001-8A0C-F011C101011A}" type="pres">
      <dgm:prSet presAssocID="{9DA98D11-2EF8-4A5C-A1A0-251B9B820437}" presName="rootText" presStyleLbl="node3" presStyleIdx="3" presStyleCnt="6" custScaleX="38541" custScaleY="40387" custLinFactNeighborX="3556" custLinFactNeighborY="-20999">
        <dgm:presLayoutVars>
          <dgm:chPref val="3"/>
        </dgm:presLayoutVars>
      </dgm:prSet>
      <dgm:spPr/>
    </dgm:pt>
    <dgm:pt modelId="{3FAD28FE-16EC-466C-9FF1-9362B9FD24E8}" type="pres">
      <dgm:prSet presAssocID="{9DA98D11-2EF8-4A5C-A1A0-251B9B820437}" presName="rootConnector" presStyleLbl="node3" presStyleIdx="3" presStyleCnt="6"/>
      <dgm:spPr/>
    </dgm:pt>
    <dgm:pt modelId="{0AB5C6C2-D8B1-47BD-9CE9-D8A0001A5FD4}" type="pres">
      <dgm:prSet presAssocID="{9DA98D11-2EF8-4A5C-A1A0-251B9B820437}" presName="hierChild4" presStyleCnt="0"/>
      <dgm:spPr/>
    </dgm:pt>
    <dgm:pt modelId="{03AF5371-7E5F-4EA2-8542-ADFBD6A49F89}" type="pres">
      <dgm:prSet presAssocID="{9DA98D11-2EF8-4A5C-A1A0-251B9B820437}" presName="hierChild5" presStyleCnt="0"/>
      <dgm:spPr/>
    </dgm:pt>
    <dgm:pt modelId="{682DC510-C783-4959-93FB-0E28FB2AF0AF}" type="pres">
      <dgm:prSet presAssocID="{AE2C3A05-C30C-4867-9093-653DBFB349B8}" presName="hierChild5" presStyleCnt="0"/>
      <dgm:spPr/>
    </dgm:pt>
    <dgm:pt modelId="{3BC26EF1-FA3D-4889-9EDD-9AED588BA187}" type="pres">
      <dgm:prSet presAssocID="{4B692FBC-EEE8-4A63-9060-C59492CD0E2E}" presName="Name37" presStyleLbl="parChTrans1D2" presStyleIdx="2" presStyleCnt="3"/>
      <dgm:spPr/>
    </dgm:pt>
    <dgm:pt modelId="{907C5D1B-0B92-4A05-B80D-B28689C98DEE}" type="pres">
      <dgm:prSet presAssocID="{727AACD8-80F4-4B41-AC1F-F1200E23B869}" presName="hierRoot2" presStyleCnt="0">
        <dgm:presLayoutVars>
          <dgm:hierBranch val="init"/>
        </dgm:presLayoutVars>
      </dgm:prSet>
      <dgm:spPr/>
    </dgm:pt>
    <dgm:pt modelId="{A5801384-9027-4907-A2E5-FBDECEEEAD8C}" type="pres">
      <dgm:prSet presAssocID="{727AACD8-80F4-4B41-AC1F-F1200E23B869}" presName="rootComposite" presStyleCnt="0"/>
      <dgm:spPr/>
    </dgm:pt>
    <dgm:pt modelId="{E5556A75-92C3-4B6A-83E1-DFE705874FC4}" type="pres">
      <dgm:prSet presAssocID="{727AACD8-80F4-4B41-AC1F-F1200E23B869}" presName="rootText" presStyleLbl="node2" presStyleIdx="2" presStyleCnt="3" custScaleX="49553" custScaleY="33983" custLinFactNeighborX="392" custLinFactNeighborY="17883">
        <dgm:presLayoutVars>
          <dgm:chPref val="3"/>
        </dgm:presLayoutVars>
      </dgm:prSet>
      <dgm:spPr/>
    </dgm:pt>
    <dgm:pt modelId="{AB15C16F-3113-4DDC-94BA-2B5899F7D035}" type="pres">
      <dgm:prSet presAssocID="{727AACD8-80F4-4B41-AC1F-F1200E23B869}" presName="rootConnector" presStyleLbl="node2" presStyleIdx="2" presStyleCnt="3"/>
      <dgm:spPr/>
    </dgm:pt>
    <dgm:pt modelId="{A4020779-C467-410D-A48B-3ED27FA36DBC}" type="pres">
      <dgm:prSet presAssocID="{727AACD8-80F4-4B41-AC1F-F1200E23B869}" presName="hierChild4" presStyleCnt="0"/>
      <dgm:spPr/>
    </dgm:pt>
    <dgm:pt modelId="{FECAD44C-0281-4459-B900-5BCB3FD71FA7}" type="pres">
      <dgm:prSet presAssocID="{654C6424-87B6-4F85-B0C6-F97129D34A00}" presName="Name37" presStyleLbl="parChTrans1D3" presStyleIdx="4" presStyleCnt="6"/>
      <dgm:spPr/>
    </dgm:pt>
    <dgm:pt modelId="{2B0EBD75-2E85-4B28-B9C4-01F9012E3E8A}" type="pres">
      <dgm:prSet presAssocID="{5C87F9F2-3622-4A24-8D00-71F6A208F08A}" presName="hierRoot2" presStyleCnt="0">
        <dgm:presLayoutVars>
          <dgm:hierBranch val="init"/>
        </dgm:presLayoutVars>
      </dgm:prSet>
      <dgm:spPr/>
    </dgm:pt>
    <dgm:pt modelId="{A7BE7B5C-301D-4337-B492-2B7BE0869AD7}" type="pres">
      <dgm:prSet presAssocID="{5C87F9F2-3622-4A24-8D00-71F6A208F08A}" presName="rootComposite" presStyleCnt="0"/>
      <dgm:spPr/>
    </dgm:pt>
    <dgm:pt modelId="{0C2331CB-FDC8-4024-AFFF-16A7ED23721A}" type="pres">
      <dgm:prSet presAssocID="{5C87F9F2-3622-4A24-8D00-71F6A208F08A}" presName="rootText" presStyleLbl="node3" presStyleIdx="4" presStyleCnt="6" custScaleX="38541" custScaleY="40387" custLinFactNeighborX="-852" custLinFactNeighborY="-6121">
        <dgm:presLayoutVars>
          <dgm:chPref val="3"/>
        </dgm:presLayoutVars>
      </dgm:prSet>
      <dgm:spPr/>
    </dgm:pt>
    <dgm:pt modelId="{0E7A2719-812E-47E1-BB12-992C35D1C7F9}" type="pres">
      <dgm:prSet presAssocID="{5C87F9F2-3622-4A24-8D00-71F6A208F08A}" presName="rootConnector" presStyleLbl="node3" presStyleIdx="4" presStyleCnt="6"/>
      <dgm:spPr/>
    </dgm:pt>
    <dgm:pt modelId="{95D0DCA8-D201-404A-A19F-09FB7405CD0C}" type="pres">
      <dgm:prSet presAssocID="{5C87F9F2-3622-4A24-8D00-71F6A208F08A}" presName="hierChild4" presStyleCnt="0"/>
      <dgm:spPr/>
    </dgm:pt>
    <dgm:pt modelId="{24B9750D-CC52-457F-AA66-2E419CC8E35C}" type="pres">
      <dgm:prSet presAssocID="{5C87F9F2-3622-4A24-8D00-71F6A208F08A}" presName="hierChild5" presStyleCnt="0"/>
      <dgm:spPr/>
    </dgm:pt>
    <dgm:pt modelId="{85C1C014-67BF-41AC-915E-16C2CA29FF27}" type="pres">
      <dgm:prSet presAssocID="{145AC6FB-7F8D-4067-B187-B11C0243C73A}" presName="Name37" presStyleLbl="parChTrans1D3" presStyleIdx="5" presStyleCnt="6"/>
      <dgm:spPr/>
    </dgm:pt>
    <dgm:pt modelId="{AB6D378A-B189-4B0A-8AB9-1FCAA589F8DB}" type="pres">
      <dgm:prSet presAssocID="{506CBBC0-4850-43BE-873F-01A1FA9E942C}" presName="hierRoot2" presStyleCnt="0">
        <dgm:presLayoutVars>
          <dgm:hierBranch val="init"/>
        </dgm:presLayoutVars>
      </dgm:prSet>
      <dgm:spPr/>
    </dgm:pt>
    <dgm:pt modelId="{9FD8A52B-3CD3-46B9-B2CC-96A30E13251C}" type="pres">
      <dgm:prSet presAssocID="{506CBBC0-4850-43BE-873F-01A1FA9E942C}" presName="rootComposite" presStyleCnt="0"/>
      <dgm:spPr/>
    </dgm:pt>
    <dgm:pt modelId="{08917841-5566-4903-8FF1-18239FD13B74}" type="pres">
      <dgm:prSet presAssocID="{506CBBC0-4850-43BE-873F-01A1FA9E942C}" presName="rootText" presStyleLbl="node3" presStyleIdx="5" presStyleCnt="6" custScaleX="38541" custScaleY="40387" custLinFactNeighborX="-811" custLinFactNeighborY="-22626">
        <dgm:presLayoutVars>
          <dgm:chPref val="3"/>
        </dgm:presLayoutVars>
      </dgm:prSet>
      <dgm:spPr/>
    </dgm:pt>
    <dgm:pt modelId="{C7068B93-59EA-4B74-9731-FA4190713E35}" type="pres">
      <dgm:prSet presAssocID="{506CBBC0-4850-43BE-873F-01A1FA9E942C}" presName="rootConnector" presStyleLbl="node3" presStyleIdx="5" presStyleCnt="6"/>
      <dgm:spPr/>
    </dgm:pt>
    <dgm:pt modelId="{6E6D4100-AC10-4130-8819-92A2AC3D275A}" type="pres">
      <dgm:prSet presAssocID="{506CBBC0-4850-43BE-873F-01A1FA9E942C}" presName="hierChild4" presStyleCnt="0"/>
      <dgm:spPr/>
    </dgm:pt>
    <dgm:pt modelId="{A4B3D89E-ECA4-46CB-831D-8A4195EF4C98}" type="pres">
      <dgm:prSet presAssocID="{506CBBC0-4850-43BE-873F-01A1FA9E942C}" presName="hierChild5" presStyleCnt="0"/>
      <dgm:spPr/>
    </dgm:pt>
    <dgm:pt modelId="{48853D56-D068-45D9-94EC-8831E0A4B8D7}" type="pres">
      <dgm:prSet presAssocID="{727AACD8-80F4-4B41-AC1F-F1200E23B869}" presName="hierChild5" presStyleCnt="0"/>
      <dgm:spPr/>
    </dgm:pt>
    <dgm:pt modelId="{258CABCB-6F93-48F3-87C7-C88860B5E493}" type="pres">
      <dgm:prSet presAssocID="{B2FBA13D-EF11-4C66-838A-D4DF92E83840}" presName="hierChild3" presStyleCnt="0"/>
      <dgm:spPr/>
    </dgm:pt>
  </dgm:ptLst>
  <dgm:cxnLst>
    <dgm:cxn modelId="{126B5F04-E8C6-4608-BABE-88543A42D1E9}" srcId="{B2FBA13D-EF11-4C66-838A-D4DF92E83840}" destId="{AE2C3A05-C30C-4867-9093-653DBFB349B8}" srcOrd="1" destOrd="0" parTransId="{209B6BEE-D080-4B96-B6E4-C56A7A89BBFF}" sibTransId="{A5AC0BA3-06B2-44F6-A000-C480468E17FE}"/>
    <dgm:cxn modelId="{AB93E70B-C812-4192-994F-327641F72027}" srcId="{82934ECA-8A98-4740-ACC7-28F6EB1BE160}" destId="{422FBE2A-B686-4CA8-9D97-BA2443D2D989}" srcOrd="0" destOrd="0" parTransId="{BCD055B7-1D0A-4260-95E3-10D431E250B6}" sibTransId="{B17E1556-12C9-4870-9EA2-2D12EA015BD6}"/>
    <dgm:cxn modelId="{DD25820E-FF96-42AF-A09C-912F6E1C3C81}" type="presOf" srcId="{506CBBC0-4850-43BE-873F-01A1FA9E942C}" destId="{08917841-5566-4903-8FF1-18239FD13B74}" srcOrd="0" destOrd="0" presId="urn:microsoft.com/office/officeart/2005/8/layout/orgChart1"/>
    <dgm:cxn modelId="{A4A1EF0F-707D-4260-98EE-0F527D8EB7F8}" srcId="{82934ECA-8A98-4740-ACC7-28F6EB1BE160}" destId="{5C08EA85-D669-40FC-BABE-47644221ED86}" srcOrd="1" destOrd="0" parTransId="{1141F991-74E7-4411-A996-C3654C780B03}" sibTransId="{CD67B9FB-152E-4B53-95E6-A103B439251A}"/>
    <dgm:cxn modelId="{C6785611-013C-49B9-9ACB-25654F83E22A}" srcId="{AE2C3A05-C30C-4867-9093-653DBFB349B8}" destId="{E94C76A5-D48E-4DCA-9332-0173D57B495A}" srcOrd="0" destOrd="0" parTransId="{5FA533B3-7ADF-4A15-AC77-0626D9E04A00}" sibTransId="{435F4493-7E8D-4BAE-8EA3-68E87D89F0FB}"/>
    <dgm:cxn modelId="{7DE83720-6389-4E0F-9701-964BE0BDE199}" type="presOf" srcId="{736FBDB8-64CC-465A-8B9B-CE4348CA6072}" destId="{9AED49C6-D3A1-4229-AAEA-3AD1FA3D6803}" srcOrd="0" destOrd="0" presId="urn:microsoft.com/office/officeart/2005/8/layout/orgChart1"/>
    <dgm:cxn modelId="{57CF1923-45CB-4D5E-9698-3C713A67CBB2}" type="presOf" srcId="{82934ECA-8A98-4740-ACC7-28F6EB1BE160}" destId="{F1849385-11A6-432E-9A3D-33CBC2586094}" srcOrd="0" destOrd="0" presId="urn:microsoft.com/office/officeart/2005/8/layout/orgChart1"/>
    <dgm:cxn modelId="{D8056B25-1F60-436F-AAD3-CBE1BA0E9F03}" type="presOf" srcId="{5C08EA85-D669-40FC-BABE-47644221ED86}" destId="{33A88E9D-A729-4BBB-928C-583FB6A53F29}" srcOrd="1" destOrd="0" presId="urn:microsoft.com/office/officeart/2005/8/layout/orgChart1"/>
    <dgm:cxn modelId="{B66ED827-CFC6-422F-BDF4-BC3A967A44ED}" srcId="{B2FBA13D-EF11-4C66-838A-D4DF92E83840}" destId="{727AACD8-80F4-4B41-AC1F-F1200E23B869}" srcOrd="2" destOrd="0" parTransId="{4B692FBC-EEE8-4A63-9060-C59492CD0E2E}" sibTransId="{3C3D3355-D9CD-440B-85B7-50EFB2EFC805}"/>
    <dgm:cxn modelId="{E8C3F928-2442-4C91-9EEC-72BE20C2D7D0}" type="presOf" srcId="{B2FBA13D-EF11-4C66-838A-D4DF92E83840}" destId="{7E120370-B942-4175-9BF9-53542F9DFB0D}" srcOrd="1" destOrd="0" presId="urn:microsoft.com/office/officeart/2005/8/layout/orgChart1"/>
    <dgm:cxn modelId="{D9D45C2A-0963-4C37-A1EA-D6F1E61D137F}" type="presOf" srcId="{D149ACBB-481C-42DB-80B6-3D5105FCFEBD}" destId="{EBB1E4C9-CA43-4510-9A69-4A9ACE13C85E}" srcOrd="0" destOrd="0" presId="urn:microsoft.com/office/officeart/2005/8/layout/orgChart1"/>
    <dgm:cxn modelId="{23459C2B-C359-421D-BB38-2F41B7C4E37B}" type="presOf" srcId="{9DA98D11-2EF8-4A5C-A1A0-251B9B820437}" destId="{3FAD28FE-16EC-466C-9FF1-9362B9FD24E8}" srcOrd="1" destOrd="0" presId="urn:microsoft.com/office/officeart/2005/8/layout/orgChart1"/>
    <dgm:cxn modelId="{72D4282C-9FD5-4D52-AA3A-723B588DF589}" type="presOf" srcId="{E94C76A5-D48E-4DCA-9332-0173D57B495A}" destId="{1452F365-5F8A-4E8B-B0CF-124113334243}" srcOrd="1" destOrd="0" presId="urn:microsoft.com/office/officeart/2005/8/layout/orgChart1"/>
    <dgm:cxn modelId="{02C74C38-FD1C-4398-AEB6-BCD8A2FF1319}" type="presOf" srcId="{B2FBA13D-EF11-4C66-838A-D4DF92E83840}" destId="{089C591C-4ABF-40A1-9610-B68CC51875CE}" srcOrd="0" destOrd="0" presId="urn:microsoft.com/office/officeart/2005/8/layout/orgChart1"/>
    <dgm:cxn modelId="{CE3E293E-40C4-4DD9-A429-D7331EBE4080}" type="presOf" srcId="{82934ECA-8A98-4740-ACC7-28F6EB1BE160}" destId="{896D60B5-8AD2-48D4-B5CF-744AFFC0583F}" srcOrd="1" destOrd="0" presId="urn:microsoft.com/office/officeart/2005/8/layout/orgChart1"/>
    <dgm:cxn modelId="{3DEC5F5B-F62B-4137-A7EB-A3E68A652EC7}" type="presOf" srcId="{654C6424-87B6-4F85-B0C6-F97129D34A00}" destId="{FECAD44C-0281-4459-B900-5BCB3FD71FA7}" srcOrd="0" destOrd="0" presId="urn:microsoft.com/office/officeart/2005/8/layout/orgChart1"/>
    <dgm:cxn modelId="{5278E65F-0EF7-4B66-B869-7A4DFF6AAB9F}" type="presOf" srcId="{4B692FBC-EEE8-4A63-9060-C59492CD0E2E}" destId="{3BC26EF1-FA3D-4889-9EDD-9AED588BA187}" srcOrd="0" destOrd="0" presId="urn:microsoft.com/office/officeart/2005/8/layout/orgChart1"/>
    <dgm:cxn modelId="{C00C1B63-DE53-46E0-9640-C73B9DA2673E}" srcId="{D149ACBB-481C-42DB-80B6-3D5105FCFEBD}" destId="{B2FBA13D-EF11-4C66-838A-D4DF92E83840}" srcOrd="0" destOrd="0" parTransId="{D1447C3C-AF8C-4303-A294-8BF92A818973}" sibTransId="{8A06D5CC-ACAC-4BA7-9389-4A4E927C2E77}"/>
    <dgm:cxn modelId="{55749668-462B-4660-BD30-B9ED9D3AFE3D}" type="presOf" srcId="{9DA98D11-2EF8-4A5C-A1A0-251B9B820437}" destId="{14C96616-94E2-4001-8A0C-F011C101011A}" srcOrd="0" destOrd="0" presId="urn:microsoft.com/office/officeart/2005/8/layout/orgChart1"/>
    <dgm:cxn modelId="{3802DD49-650C-426A-BF2B-B6ECAB8F15E8}" type="presOf" srcId="{5FA533B3-7ADF-4A15-AC77-0626D9E04A00}" destId="{206D6B3B-6CBA-4E41-B1BE-17DD1D6043B0}" srcOrd="0" destOrd="0" presId="urn:microsoft.com/office/officeart/2005/8/layout/orgChart1"/>
    <dgm:cxn modelId="{95C0A86F-8770-4B25-9BC4-4EFA2288581C}" type="presOf" srcId="{5C87F9F2-3622-4A24-8D00-71F6A208F08A}" destId="{0C2331CB-FDC8-4024-AFFF-16A7ED23721A}" srcOrd="0" destOrd="0" presId="urn:microsoft.com/office/officeart/2005/8/layout/orgChart1"/>
    <dgm:cxn modelId="{76ADCC50-EFEF-4868-93A7-494D3903D2FC}" type="presOf" srcId="{727AACD8-80F4-4B41-AC1F-F1200E23B869}" destId="{E5556A75-92C3-4B6A-83E1-DFE705874FC4}" srcOrd="0" destOrd="0" presId="urn:microsoft.com/office/officeart/2005/8/layout/orgChart1"/>
    <dgm:cxn modelId="{48B0F171-E69D-4E5C-B41A-10410434D08C}" type="presOf" srcId="{AE2C3A05-C30C-4867-9093-653DBFB349B8}" destId="{76777222-07E1-4B03-A6D4-DE54D95050E4}" srcOrd="0" destOrd="0" presId="urn:microsoft.com/office/officeart/2005/8/layout/orgChart1"/>
    <dgm:cxn modelId="{D1FBCE75-1F05-42FB-8762-9CADC3A83667}" type="presOf" srcId="{5C87F9F2-3622-4A24-8D00-71F6A208F08A}" destId="{0E7A2719-812E-47E1-BB12-992C35D1C7F9}" srcOrd="1" destOrd="0" presId="urn:microsoft.com/office/officeart/2005/8/layout/orgChart1"/>
    <dgm:cxn modelId="{9DF6A27A-DFD3-4C58-9B00-530888DA5A58}" type="presOf" srcId="{E94C76A5-D48E-4DCA-9332-0173D57B495A}" destId="{701583DB-7BF3-498E-955D-FC3609C4C24B}" srcOrd="0" destOrd="0" presId="urn:microsoft.com/office/officeart/2005/8/layout/orgChart1"/>
    <dgm:cxn modelId="{F14DF77C-1AF2-4D26-AE18-2F684B81F8D3}" type="presOf" srcId="{10A114A2-5DE0-41B3-85FC-0EB5BD075628}" destId="{4ADE7A6D-8DED-442E-9FB3-2529961D68DF}" srcOrd="0" destOrd="0" presId="urn:microsoft.com/office/officeart/2005/8/layout/orgChart1"/>
    <dgm:cxn modelId="{F8ED6B80-98A4-4D36-A000-29C1BC3112EB}" srcId="{727AACD8-80F4-4B41-AC1F-F1200E23B869}" destId="{5C87F9F2-3622-4A24-8D00-71F6A208F08A}" srcOrd="0" destOrd="0" parTransId="{654C6424-87B6-4F85-B0C6-F97129D34A00}" sibTransId="{26D6FF97-2997-4E27-BFBC-F3CD6498B760}"/>
    <dgm:cxn modelId="{A3B50D8D-83B8-4B8E-B930-6C34733AC043}" srcId="{B2FBA13D-EF11-4C66-838A-D4DF92E83840}" destId="{82934ECA-8A98-4740-ACC7-28F6EB1BE160}" srcOrd="0" destOrd="0" parTransId="{10A114A2-5DE0-41B3-85FC-0EB5BD075628}" sibTransId="{85B2FEB7-DAA5-49D6-BBA4-6F2AE6C08D20}"/>
    <dgm:cxn modelId="{E24DBB90-CFBF-4111-8688-91B3CE18A0B0}" type="presOf" srcId="{5C08EA85-D669-40FC-BABE-47644221ED86}" destId="{4CF683E4-C5F7-40D5-9B08-A5B252CE2794}" srcOrd="0" destOrd="0" presId="urn:microsoft.com/office/officeart/2005/8/layout/orgChart1"/>
    <dgm:cxn modelId="{ED380E93-E450-4D80-AC4B-DF9D117FA6B6}" type="presOf" srcId="{AE2C3A05-C30C-4867-9093-653DBFB349B8}" destId="{41D9B71B-FBB2-47B9-A535-E53457FBE226}" srcOrd="1" destOrd="0" presId="urn:microsoft.com/office/officeart/2005/8/layout/orgChart1"/>
    <dgm:cxn modelId="{ED949DA7-AAE1-4BE8-834E-C087DBF16808}" srcId="{AE2C3A05-C30C-4867-9093-653DBFB349B8}" destId="{9DA98D11-2EF8-4A5C-A1A0-251B9B820437}" srcOrd="1" destOrd="0" parTransId="{736FBDB8-64CC-465A-8B9B-CE4348CA6072}" sibTransId="{AC800281-2D02-4489-A0D1-FEADC20C6231}"/>
    <dgm:cxn modelId="{AD06ADAC-A9FC-4C8C-8088-ABFD845B1955}" type="presOf" srcId="{BCD055B7-1D0A-4260-95E3-10D431E250B6}" destId="{F70BB68B-1087-4073-8954-DC3958804CBE}" srcOrd="0" destOrd="0" presId="urn:microsoft.com/office/officeart/2005/8/layout/orgChart1"/>
    <dgm:cxn modelId="{887A80B7-5210-401E-AF83-7AC76F45F2C9}" type="presOf" srcId="{145AC6FB-7F8D-4067-B187-B11C0243C73A}" destId="{85C1C014-67BF-41AC-915E-16C2CA29FF27}" srcOrd="0" destOrd="0" presId="urn:microsoft.com/office/officeart/2005/8/layout/orgChart1"/>
    <dgm:cxn modelId="{087897BE-8477-48CC-85CB-D26A4C7DCFDA}" type="presOf" srcId="{422FBE2A-B686-4CA8-9D97-BA2443D2D989}" destId="{AF155188-9146-437E-A721-D650CA99780B}" srcOrd="0" destOrd="0" presId="urn:microsoft.com/office/officeart/2005/8/layout/orgChart1"/>
    <dgm:cxn modelId="{E7BA28D4-789B-434A-92D2-847718F3989D}" srcId="{727AACD8-80F4-4B41-AC1F-F1200E23B869}" destId="{506CBBC0-4850-43BE-873F-01A1FA9E942C}" srcOrd="1" destOrd="0" parTransId="{145AC6FB-7F8D-4067-B187-B11C0243C73A}" sibTransId="{1E135322-397C-4475-9ADE-913CF3D30C2D}"/>
    <dgm:cxn modelId="{B58A5DD9-6594-4AEA-B591-0116C43CACDC}" type="presOf" srcId="{209B6BEE-D080-4B96-B6E4-C56A7A89BBFF}" destId="{A6F8F8CA-B1A6-4B1A-B34E-5B88E12554B0}" srcOrd="0" destOrd="0" presId="urn:microsoft.com/office/officeart/2005/8/layout/orgChart1"/>
    <dgm:cxn modelId="{1BC464E3-69C1-47E1-B2C6-AF3E694863C6}" type="presOf" srcId="{422FBE2A-B686-4CA8-9D97-BA2443D2D989}" destId="{34B74A5F-EDEE-4ECC-A190-14DE9129F293}" srcOrd="1" destOrd="0" presId="urn:microsoft.com/office/officeart/2005/8/layout/orgChart1"/>
    <dgm:cxn modelId="{B876D8E7-E992-4154-A324-C308AB1B3BCE}" type="presOf" srcId="{1141F991-74E7-4411-A996-C3654C780B03}" destId="{62F0D587-494A-4B69-827B-A3D5A2ED332F}" srcOrd="0" destOrd="0" presId="urn:microsoft.com/office/officeart/2005/8/layout/orgChart1"/>
    <dgm:cxn modelId="{D77D5EEB-FA7D-458C-BEA7-F5CCFAB07EAD}" type="presOf" srcId="{727AACD8-80F4-4B41-AC1F-F1200E23B869}" destId="{AB15C16F-3113-4DDC-94BA-2B5899F7D035}" srcOrd="1" destOrd="0" presId="urn:microsoft.com/office/officeart/2005/8/layout/orgChart1"/>
    <dgm:cxn modelId="{652833FA-577D-4115-9E4D-EBC8DF334B41}" type="presOf" srcId="{506CBBC0-4850-43BE-873F-01A1FA9E942C}" destId="{C7068B93-59EA-4B74-9731-FA4190713E35}" srcOrd="1" destOrd="0" presId="urn:microsoft.com/office/officeart/2005/8/layout/orgChart1"/>
    <dgm:cxn modelId="{5840AC52-5443-4F74-BC4A-3FB6BE87F860}" type="presParOf" srcId="{EBB1E4C9-CA43-4510-9A69-4A9ACE13C85E}" destId="{357B1FAE-E2DD-44E6-B19A-D68CE8773BF1}" srcOrd="0" destOrd="0" presId="urn:microsoft.com/office/officeart/2005/8/layout/orgChart1"/>
    <dgm:cxn modelId="{4A90D671-AF21-4C32-B908-3881F8B0BCEC}" type="presParOf" srcId="{357B1FAE-E2DD-44E6-B19A-D68CE8773BF1}" destId="{7F2D7BCC-218B-4446-84C5-5BC0CA5AF435}" srcOrd="0" destOrd="0" presId="urn:microsoft.com/office/officeart/2005/8/layout/orgChart1"/>
    <dgm:cxn modelId="{1423E94E-D571-4646-86A0-0BF2B8732F8B}" type="presParOf" srcId="{7F2D7BCC-218B-4446-84C5-5BC0CA5AF435}" destId="{089C591C-4ABF-40A1-9610-B68CC51875CE}" srcOrd="0" destOrd="0" presId="urn:microsoft.com/office/officeart/2005/8/layout/orgChart1"/>
    <dgm:cxn modelId="{A9958827-B152-445D-AAB4-71BA5E62DFA5}" type="presParOf" srcId="{7F2D7BCC-218B-4446-84C5-5BC0CA5AF435}" destId="{7E120370-B942-4175-9BF9-53542F9DFB0D}" srcOrd="1" destOrd="0" presId="urn:microsoft.com/office/officeart/2005/8/layout/orgChart1"/>
    <dgm:cxn modelId="{1ACF9069-854C-48BF-99D4-CA6951858CCD}" type="presParOf" srcId="{357B1FAE-E2DD-44E6-B19A-D68CE8773BF1}" destId="{6735840B-5401-4FB3-BE38-7199B6E16A00}" srcOrd="1" destOrd="0" presId="urn:microsoft.com/office/officeart/2005/8/layout/orgChart1"/>
    <dgm:cxn modelId="{53240359-931F-4A85-9250-39C89F3595C0}" type="presParOf" srcId="{6735840B-5401-4FB3-BE38-7199B6E16A00}" destId="{4ADE7A6D-8DED-442E-9FB3-2529961D68DF}" srcOrd="0" destOrd="0" presId="urn:microsoft.com/office/officeart/2005/8/layout/orgChart1"/>
    <dgm:cxn modelId="{B8EB99C4-980E-4953-9694-7D6FCA2D6D7E}" type="presParOf" srcId="{6735840B-5401-4FB3-BE38-7199B6E16A00}" destId="{1235C1D1-59C1-4EDE-A329-BC20DCF7CBFF}" srcOrd="1" destOrd="0" presId="urn:microsoft.com/office/officeart/2005/8/layout/orgChart1"/>
    <dgm:cxn modelId="{6544DEBF-9B5E-4141-A8C6-7D88C328BFC3}" type="presParOf" srcId="{1235C1D1-59C1-4EDE-A329-BC20DCF7CBFF}" destId="{E0F31754-67BF-4385-8907-86E1B6096497}" srcOrd="0" destOrd="0" presId="urn:microsoft.com/office/officeart/2005/8/layout/orgChart1"/>
    <dgm:cxn modelId="{73E89F7F-0E72-4D7A-B755-20624E82173E}" type="presParOf" srcId="{E0F31754-67BF-4385-8907-86E1B6096497}" destId="{F1849385-11A6-432E-9A3D-33CBC2586094}" srcOrd="0" destOrd="0" presId="urn:microsoft.com/office/officeart/2005/8/layout/orgChart1"/>
    <dgm:cxn modelId="{45FEE3E5-DC45-459E-94D6-B67F5DD90444}" type="presParOf" srcId="{E0F31754-67BF-4385-8907-86E1B6096497}" destId="{896D60B5-8AD2-48D4-B5CF-744AFFC0583F}" srcOrd="1" destOrd="0" presId="urn:microsoft.com/office/officeart/2005/8/layout/orgChart1"/>
    <dgm:cxn modelId="{5DF1B8CA-606A-45CD-BA7A-079CD0F3B73B}" type="presParOf" srcId="{1235C1D1-59C1-4EDE-A329-BC20DCF7CBFF}" destId="{2ED31815-052A-4144-9845-BCCEE4FBF5C2}" srcOrd="1" destOrd="0" presId="urn:microsoft.com/office/officeart/2005/8/layout/orgChart1"/>
    <dgm:cxn modelId="{B64A5C63-5C40-4C04-BB8B-063E303D52E4}" type="presParOf" srcId="{2ED31815-052A-4144-9845-BCCEE4FBF5C2}" destId="{F70BB68B-1087-4073-8954-DC3958804CBE}" srcOrd="0" destOrd="0" presId="urn:microsoft.com/office/officeart/2005/8/layout/orgChart1"/>
    <dgm:cxn modelId="{14CC437A-E9FA-4433-85B9-2D124FF0EE94}" type="presParOf" srcId="{2ED31815-052A-4144-9845-BCCEE4FBF5C2}" destId="{07495A38-BA98-46E4-80D6-276621F75DCF}" srcOrd="1" destOrd="0" presId="urn:microsoft.com/office/officeart/2005/8/layout/orgChart1"/>
    <dgm:cxn modelId="{C9DA29CF-C67A-4EEB-9A11-0C8179AF0E8F}" type="presParOf" srcId="{07495A38-BA98-46E4-80D6-276621F75DCF}" destId="{BF057797-4B47-433A-BF7E-3A2A01E11A0E}" srcOrd="0" destOrd="0" presId="urn:microsoft.com/office/officeart/2005/8/layout/orgChart1"/>
    <dgm:cxn modelId="{D82F5AE3-0330-4485-8CF3-7C21FC8A0761}" type="presParOf" srcId="{BF057797-4B47-433A-BF7E-3A2A01E11A0E}" destId="{AF155188-9146-437E-A721-D650CA99780B}" srcOrd="0" destOrd="0" presId="urn:microsoft.com/office/officeart/2005/8/layout/orgChart1"/>
    <dgm:cxn modelId="{6DD0AA8D-A3E9-4673-A98A-AE82DCD6C018}" type="presParOf" srcId="{BF057797-4B47-433A-BF7E-3A2A01E11A0E}" destId="{34B74A5F-EDEE-4ECC-A190-14DE9129F293}" srcOrd="1" destOrd="0" presId="urn:microsoft.com/office/officeart/2005/8/layout/orgChart1"/>
    <dgm:cxn modelId="{EC47E663-F35B-4618-8908-29833ED1EF0D}" type="presParOf" srcId="{07495A38-BA98-46E4-80D6-276621F75DCF}" destId="{237C0AD1-C353-4F13-9D27-B395F3176841}" srcOrd="1" destOrd="0" presId="urn:microsoft.com/office/officeart/2005/8/layout/orgChart1"/>
    <dgm:cxn modelId="{F9E7F18B-D4FC-48E3-936C-D23495620CF7}" type="presParOf" srcId="{07495A38-BA98-46E4-80D6-276621F75DCF}" destId="{B4230DCB-4B01-4878-B027-E947B8A6D17C}" srcOrd="2" destOrd="0" presId="urn:microsoft.com/office/officeart/2005/8/layout/orgChart1"/>
    <dgm:cxn modelId="{21820204-5DA5-40F1-B0CB-FEC27B9AFF5B}" type="presParOf" srcId="{2ED31815-052A-4144-9845-BCCEE4FBF5C2}" destId="{62F0D587-494A-4B69-827B-A3D5A2ED332F}" srcOrd="2" destOrd="0" presId="urn:microsoft.com/office/officeart/2005/8/layout/orgChart1"/>
    <dgm:cxn modelId="{81B65BB9-3F74-43A1-82FC-33F058496854}" type="presParOf" srcId="{2ED31815-052A-4144-9845-BCCEE4FBF5C2}" destId="{D0125343-06E3-450A-90B3-592E864539D7}" srcOrd="3" destOrd="0" presId="urn:microsoft.com/office/officeart/2005/8/layout/orgChart1"/>
    <dgm:cxn modelId="{10FCCD9F-7EF7-4855-A62C-276EFC8EF53F}" type="presParOf" srcId="{D0125343-06E3-450A-90B3-592E864539D7}" destId="{9D44ED9C-9192-458D-9BF5-1325C0E7D0E3}" srcOrd="0" destOrd="0" presId="urn:microsoft.com/office/officeart/2005/8/layout/orgChart1"/>
    <dgm:cxn modelId="{5B79488A-928C-42C7-97EF-7F2CCFE09E1B}" type="presParOf" srcId="{9D44ED9C-9192-458D-9BF5-1325C0E7D0E3}" destId="{4CF683E4-C5F7-40D5-9B08-A5B252CE2794}" srcOrd="0" destOrd="0" presId="urn:microsoft.com/office/officeart/2005/8/layout/orgChart1"/>
    <dgm:cxn modelId="{8E93B45E-26DA-4171-8C30-45021B91E30B}" type="presParOf" srcId="{9D44ED9C-9192-458D-9BF5-1325C0E7D0E3}" destId="{33A88E9D-A729-4BBB-928C-583FB6A53F29}" srcOrd="1" destOrd="0" presId="urn:microsoft.com/office/officeart/2005/8/layout/orgChart1"/>
    <dgm:cxn modelId="{368E6594-5A55-4FCA-8A7F-6D77035B0A2A}" type="presParOf" srcId="{D0125343-06E3-450A-90B3-592E864539D7}" destId="{43820028-1315-4125-BFE4-2385290859F6}" srcOrd="1" destOrd="0" presId="urn:microsoft.com/office/officeart/2005/8/layout/orgChart1"/>
    <dgm:cxn modelId="{35A287DC-D31A-4EC6-B60A-D0A03898B4C6}" type="presParOf" srcId="{D0125343-06E3-450A-90B3-592E864539D7}" destId="{5EB95AB1-A0ED-428E-9E6F-C8198671A93B}" srcOrd="2" destOrd="0" presId="urn:microsoft.com/office/officeart/2005/8/layout/orgChart1"/>
    <dgm:cxn modelId="{193CD038-A16C-412A-B4B6-16DF9ECD3124}" type="presParOf" srcId="{1235C1D1-59C1-4EDE-A329-BC20DCF7CBFF}" destId="{F28C8131-EB74-423A-BD4D-6F462C29A45B}" srcOrd="2" destOrd="0" presId="urn:microsoft.com/office/officeart/2005/8/layout/orgChart1"/>
    <dgm:cxn modelId="{95501549-0EF5-4C88-A84E-BB5BBDB8275B}" type="presParOf" srcId="{6735840B-5401-4FB3-BE38-7199B6E16A00}" destId="{A6F8F8CA-B1A6-4B1A-B34E-5B88E12554B0}" srcOrd="2" destOrd="0" presId="urn:microsoft.com/office/officeart/2005/8/layout/orgChart1"/>
    <dgm:cxn modelId="{B81807D4-ABA9-4B30-8216-45CC4B6E3CF9}" type="presParOf" srcId="{6735840B-5401-4FB3-BE38-7199B6E16A00}" destId="{4229D1A2-FE31-4E77-8FC4-6264FE35C119}" srcOrd="3" destOrd="0" presId="urn:microsoft.com/office/officeart/2005/8/layout/orgChart1"/>
    <dgm:cxn modelId="{F0807E40-5C77-45AA-BFAE-C4A6FD2B2FAD}" type="presParOf" srcId="{4229D1A2-FE31-4E77-8FC4-6264FE35C119}" destId="{88C60ED7-7D47-4B6B-A2CD-3EF3DDACB5FC}" srcOrd="0" destOrd="0" presId="urn:microsoft.com/office/officeart/2005/8/layout/orgChart1"/>
    <dgm:cxn modelId="{CAEF517B-C404-475A-BDA5-06669684CC9F}" type="presParOf" srcId="{88C60ED7-7D47-4B6B-A2CD-3EF3DDACB5FC}" destId="{76777222-07E1-4B03-A6D4-DE54D95050E4}" srcOrd="0" destOrd="0" presId="urn:microsoft.com/office/officeart/2005/8/layout/orgChart1"/>
    <dgm:cxn modelId="{F7A5B53B-C365-418E-BAA0-6C5605B23C02}" type="presParOf" srcId="{88C60ED7-7D47-4B6B-A2CD-3EF3DDACB5FC}" destId="{41D9B71B-FBB2-47B9-A535-E53457FBE226}" srcOrd="1" destOrd="0" presId="urn:microsoft.com/office/officeart/2005/8/layout/orgChart1"/>
    <dgm:cxn modelId="{08A29C98-A588-4B3B-BC3F-02CF4CB9185D}" type="presParOf" srcId="{4229D1A2-FE31-4E77-8FC4-6264FE35C119}" destId="{13F53DC6-8116-4A28-9C1B-1EA19B0B37A6}" srcOrd="1" destOrd="0" presId="urn:microsoft.com/office/officeart/2005/8/layout/orgChart1"/>
    <dgm:cxn modelId="{92295149-709D-4FDA-8E42-BC420F8AF6CF}" type="presParOf" srcId="{13F53DC6-8116-4A28-9C1B-1EA19B0B37A6}" destId="{206D6B3B-6CBA-4E41-B1BE-17DD1D6043B0}" srcOrd="0" destOrd="0" presId="urn:microsoft.com/office/officeart/2005/8/layout/orgChart1"/>
    <dgm:cxn modelId="{6CF9E059-8E69-4407-A846-31C2A9FCCFAE}" type="presParOf" srcId="{13F53DC6-8116-4A28-9C1B-1EA19B0B37A6}" destId="{4D33951F-328C-4008-9EFE-6C4DD22BAC77}" srcOrd="1" destOrd="0" presId="urn:microsoft.com/office/officeart/2005/8/layout/orgChart1"/>
    <dgm:cxn modelId="{472D96BC-4532-4084-AB10-430CB97B4906}" type="presParOf" srcId="{4D33951F-328C-4008-9EFE-6C4DD22BAC77}" destId="{68B172CC-65B1-4963-AFB8-D667365EFDEE}" srcOrd="0" destOrd="0" presId="urn:microsoft.com/office/officeart/2005/8/layout/orgChart1"/>
    <dgm:cxn modelId="{CD9C740F-6FCE-4FB7-89D0-EBEB4EDDC818}" type="presParOf" srcId="{68B172CC-65B1-4963-AFB8-D667365EFDEE}" destId="{701583DB-7BF3-498E-955D-FC3609C4C24B}" srcOrd="0" destOrd="0" presId="urn:microsoft.com/office/officeart/2005/8/layout/orgChart1"/>
    <dgm:cxn modelId="{CE9CA253-3329-4F57-9ACE-CD48DC92BFFC}" type="presParOf" srcId="{68B172CC-65B1-4963-AFB8-D667365EFDEE}" destId="{1452F365-5F8A-4E8B-B0CF-124113334243}" srcOrd="1" destOrd="0" presId="urn:microsoft.com/office/officeart/2005/8/layout/orgChart1"/>
    <dgm:cxn modelId="{1E308BE7-A622-4E24-B8F8-386318286E5E}" type="presParOf" srcId="{4D33951F-328C-4008-9EFE-6C4DD22BAC77}" destId="{98908819-B6B4-44A9-BB01-8811EC19D347}" srcOrd="1" destOrd="0" presId="urn:microsoft.com/office/officeart/2005/8/layout/orgChart1"/>
    <dgm:cxn modelId="{EA4409B1-3844-4E10-B9E7-B258A7EFE5A1}" type="presParOf" srcId="{4D33951F-328C-4008-9EFE-6C4DD22BAC77}" destId="{8BD83267-EFCF-4C9F-B9B6-91A33902E923}" srcOrd="2" destOrd="0" presId="urn:microsoft.com/office/officeart/2005/8/layout/orgChart1"/>
    <dgm:cxn modelId="{B4822445-D774-477D-9611-4C285F27927A}" type="presParOf" srcId="{13F53DC6-8116-4A28-9C1B-1EA19B0B37A6}" destId="{9AED49C6-D3A1-4229-AAEA-3AD1FA3D6803}" srcOrd="2" destOrd="0" presId="urn:microsoft.com/office/officeart/2005/8/layout/orgChart1"/>
    <dgm:cxn modelId="{4726ECAB-FC08-42F4-A9E9-7599F9AEA5AA}" type="presParOf" srcId="{13F53DC6-8116-4A28-9C1B-1EA19B0B37A6}" destId="{9E01AE03-A221-41B0-BC58-84D7F73394B1}" srcOrd="3" destOrd="0" presId="urn:microsoft.com/office/officeart/2005/8/layout/orgChart1"/>
    <dgm:cxn modelId="{D8BADEFC-D70A-4D50-874E-6AD682D3B513}" type="presParOf" srcId="{9E01AE03-A221-41B0-BC58-84D7F73394B1}" destId="{6F7E3EC7-7073-4B90-B512-FC30BA8557BA}" srcOrd="0" destOrd="0" presId="urn:microsoft.com/office/officeart/2005/8/layout/orgChart1"/>
    <dgm:cxn modelId="{3AD47632-8F67-4DD0-AC48-9A7504C8915E}" type="presParOf" srcId="{6F7E3EC7-7073-4B90-B512-FC30BA8557BA}" destId="{14C96616-94E2-4001-8A0C-F011C101011A}" srcOrd="0" destOrd="0" presId="urn:microsoft.com/office/officeart/2005/8/layout/orgChart1"/>
    <dgm:cxn modelId="{391513F9-5E1D-4CD0-AA4A-092B9B736634}" type="presParOf" srcId="{6F7E3EC7-7073-4B90-B512-FC30BA8557BA}" destId="{3FAD28FE-16EC-466C-9FF1-9362B9FD24E8}" srcOrd="1" destOrd="0" presId="urn:microsoft.com/office/officeart/2005/8/layout/orgChart1"/>
    <dgm:cxn modelId="{BD6580EC-B37F-4F5B-84E9-AC6394F9CDCB}" type="presParOf" srcId="{9E01AE03-A221-41B0-BC58-84D7F73394B1}" destId="{0AB5C6C2-D8B1-47BD-9CE9-D8A0001A5FD4}" srcOrd="1" destOrd="0" presId="urn:microsoft.com/office/officeart/2005/8/layout/orgChart1"/>
    <dgm:cxn modelId="{8A910BF1-D9D4-44C1-8421-92231941E6F0}" type="presParOf" srcId="{9E01AE03-A221-41B0-BC58-84D7F73394B1}" destId="{03AF5371-7E5F-4EA2-8542-ADFBD6A49F89}" srcOrd="2" destOrd="0" presId="urn:microsoft.com/office/officeart/2005/8/layout/orgChart1"/>
    <dgm:cxn modelId="{85044879-43D7-45A9-8AFC-F0512C427855}" type="presParOf" srcId="{4229D1A2-FE31-4E77-8FC4-6264FE35C119}" destId="{682DC510-C783-4959-93FB-0E28FB2AF0AF}" srcOrd="2" destOrd="0" presId="urn:microsoft.com/office/officeart/2005/8/layout/orgChart1"/>
    <dgm:cxn modelId="{3DDC9BD1-1BA2-4A02-BD1D-AA4174156BD6}" type="presParOf" srcId="{6735840B-5401-4FB3-BE38-7199B6E16A00}" destId="{3BC26EF1-FA3D-4889-9EDD-9AED588BA187}" srcOrd="4" destOrd="0" presId="urn:microsoft.com/office/officeart/2005/8/layout/orgChart1"/>
    <dgm:cxn modelId="{51B1C7C9-6AEB-4D81-BF13-3B3B31E56DC2}" type="presParOf" srcId="{6735840B-5401-4FB3-BE38-7199B6E16A00}" destId="{907C5D1B-0B92-4A05-B80D-B28689C98DEE}" srcOrd="5" destOrd="0" presId="urn:microsoft.com/office/officeart/2005/8/layout/orgChart1"/>
    <dgm:cxn modelId="{DCDF0A65-602A-4BE5-8443-277B6FF93E4C}" type="presParOf" srcId="{907C5D1B-0B92-4A05-B80D-B28689C98DEE}" destId="{A5801384-9027-4907-A2E5-FBDECEEEAD8C}" srcOrd="0" destOrd="0" presId="urn:microsoft.com/office/officeart/2005/8/layout/orgChart1"/>
    <dgm:cxn modelId="{F796AC22-C4C1-47D7-94DC-D0F26B44AB60}" type="presParOf" srcId="{A5801384-9027-4907-A2E5-FBDECEEEAD8C}" destId="{E5556A75-92C3-4B6A-83E1-DFE705874FC4}" srcOrd="0" destOrd="0" presId="urn:microsoft.com/office/officeart/2005/8/layout/orgChart1"/>
    <dgm:cxn modelId="{00B3428A-6256-40AF-8D20-0AC3301059B5}" type="presParOf" srcId="{A5801384-9027-4907-A2E5-FBDECEEEAD8C}" destId="{AB15C16F-3113-4DDC-94BA-2B5899F7D035}" srcOrd="1" destOrd="0" presId="urn:microsoft.com/office/officeart/2005/8/layout/orgChart1"/>
    <dgm:cxn modelId="{D3020C42-70EB-42F6-B662-96A46B44AEE2}" type="presParOf" srcId="{907C5D1B-0B92-4A05-B80D-B28689C98DEE}" destId="{A4020779-C467-410D-A48B-3ED27FA36DBC}" srcOrd="1" destOrd="0" presId="urn:microsoft.com/office/officeart/2005/8/layout/orgChart1"/>
    <dgm:cxn modelId="{3EB2590D-CCC4-4690-A6FA-FF865FA0C809}" type="presParOf" srcId="{A4020779-C467-410D-A48B-3ED27FA36DBC}" destId="{FECAD44C-0281-4459-B900-5BCB3FD71FA7}" srcOrd="0" destOrd="0" presId="urn:microsoft.com/office/officeart/2005/8/layout/orgChart1"/>
    <dgm:cxn modelId="{FCB8B058-1D58-4C75-B12D-D476F4E6A5F6}" type="presParOf" srcId="{A4020779-C467-410D-A48B-3ED27FA36DBC}" destId="{2B0EBD75-2E85-4B28-B9C4-01F9012E3E8A}" srcOrd="1" destOrd="0" presId="urn:microsoft.com/office/officeart/2005/8/layout/orgChart1"/>
    <dgm:cxn modelId="{4F29CF87-9A78-4479-B878-BE2863DDD1B7}" type="presParOf" srcId="{2B0EBD75-2E85-4B28-B9C4-01F9012E3E8A}" destId="{A7BE7B5C-301D-4337-B492-2B7BE0869AD7}" srcOrd="0" destOrd="0" presId="urn:microsoft.com/office/officeart/2005/8/layout/orgChart1"/>
    <dgm:cxn modelId="{72CA7477-D69C-4633-9D36-54E585D341C3}" type="presParOf" srcId="{A7BE7B5C-301D-4337-B492-2B7BE0869AD7}" destId="{0C2331CB-FDC8-4024-AFFF-16A7ED23721A}" srcOrd="0" destOrd="0" presId="urn:microsoft.com/office/officeart/2005/8/layout/orgChart1"/>
    <dgm:cxn modelId="{3D7A7B5E-A892-4890-A5D8-9990D8383BE5}" type="presParOf" srcId="{A7BE7B5C-301D-4337-B492-2B7BE0869AD7}" destId="{0E7A2719-812E-47E1-BB12-992C35D1C7F9}" srcOrd="1" destOrd="0" presId="urn:microsoft.com/office/officeart/2005/8/layout/orgChart1"/>
    <dgm:cxn modelId="{728153BA-4A34-44B9-BADF-B9CB9682D39A}" type="presParOf" srcId="{2B0EBD75-2E85-4B28-B9C4-01F9012E3E8A}" destId="{95D0DCA8-D201-404A-A19F-09FB7405CD0C}" srcOrd="1" destOrd="0" presId="urn:microsoft.com/office/officeart/2005/8/layout/orgChart1"/>
    <dgm:cxn modelId="{85621371-94CA-4F81-9A98-B789E3EB1058}" type="presParOf" srcId="{2B0EBD75-2E85-4B28-B9C4-01F9012E3E8A}" destId="{24B9750D-CC52-457F-AA66-2E419CC8E35C}" srcOrd="2" destOrd="0" presId="urn:microsoft.com/office/officeart/2005/8/layout/orgChart1"/>
    <dgm:cxn modelId="{E71DAAE2-4609-4EE7-ACC8-6F8C69AC82C4}" type="presParOf" srcId="{A4020779-C467-410D-A48B-3ED27FA36DBC}" destId="{85C1C014-67BF-41AC-915E-16C2CA29FF27}" srcOrd="2" destOrd="0" presId="urn:microsoft.com/office/officeart/2005/8/layout/orgChart1"/>
    <dgm:cxn modelId="{DC492E53-EFA5-4F61-9E73-1C8BB9298004}" type="presParOf" srcId="{A4020779-C467-410D-A48B-3ED27FA36DBC}" destId="{AB6D378A-B189-4B0A-8AB9-1FCAA589F8DB}" srcOrd="3" destOrd="0" presId="urn:microsoft.com/office/officeart/2005/8/layout/orgChart1"/>
    <dgm:cxn modelId="{248B3ACA-B705-4D14-A46C-778F87689AAE}" type="presParOf" srcId="{AB6D378A-B189-4B0A-8AB9-1FCAA589F8DB}" destId="{9FD8A52B-3CD3-46B9-B2CC-96A30E13251C}" srcOrd="0" destOrd="0" presId="urn:microsoft.com/office/officeart/2005/8/layout/orgChart1"/>
    <dgm:cxn modelId="{CC8D43D6-5D95-4340-8A78-1BDC9D1D8C8D}" type="presParOf" srcId="{9FD8A52B-3CD3-46B9-B2CC-96A30E13251C}" destId="{08917841-5566-4903-8FF1-18239FD13B74}" srcOrd="0" destOrd="0" presId="urn:microsoft.com/office/officeart/2005/8/layout/orgChart1"/>
    <dgm:cxn modelId="{BE3E0DCE-9EE3-4B29-877A-E58FE102D34D}" type="presParOf" srcId="{9FD8A52B-3CD3-46B9-B2CC-96A30E13251C}" destId="{C7068B93-59EA-4B74-9731-FA4190713E35}" srcOrd="1" destOrd="0" presId="urn:microsoft.com/office/officeart/2005/8/layout/orgChart1"/>
    <dgm:cxn modelId="{BB9A27B8-1896-4719-B020-C4D12F4F039E}" type="presParOf" srcId="{AB6D378A-B189-4B0A-8AB9-1FCAA589F8DB}" destId="{6E6D4100-AC10-4130-8819-92A2AC3D275A}" srcOrd="1" destOrd="0" presId="urn:microsoft.com/office/officeart/2005/8/layout/orgChart1"/>
    <dgm:cxn modelId="{F18958C0-4C9C-4140-A44D-F0E5271461A5}" type="presParOf" srcId="{AB6D378A-B189-4B0A-8AB9-1FCAA589F8DB}" destId="{A4B3D89E-ECA4-46CB-831D-8A4195EF4C98}" srcOrd="2" destOrd="0" presId="urn:microsoft.com/office/officeart/2005/8/layout/orgChart1"/>
    <dgm:cxn modelId="{BF470CB9-A15A-4C41-813B-49C5033E0120}" type="presParOf" srcId="{907C5D1B-0B92-4A05-B80D-B28689C98DEE}" destId="{48853D56-D068-45D9-94EC-8831E0A4B8D7}" srcOrd="2" destOrd="0" presId="urn:microsoft.com/office/officeart/2005/8/layout/orgChart1"/>
    <dgm:cxn modelId="{641AA23C-ECFA-4952-AF24-FA36E17DC6DB}" type="presParOf" srcId="{357B1FAE-E2DD-44E6-B19A-D68CE8773BF1}" destId="{258CABCB-6F93-48F3-87C7-C88860B5E493}" srcOrd="2" destOrd="0" presId="urn:microsoft.com/office/officeart/2005/8/layout/orgChart1"/>
  </dgm:cxnLst>
  <dgm:bg>
    <a:gradFill>
      <a:gsLst>
        <a:gs pos="0">
          <a:srgbClr val="9470CA">
            <a:alpha val="20000"/>
          </a:srgbClr>
        </a:gs>
        <a:gs pos="100000">
          <a:srgbClr val="EAE3F5"/>
        </a:gs>
      </a:gsLst>
      <a:lin ang="16200000" scaled="0"/>
    </a:gradFill>
  </dgm:bg>
  <dgm:whole>
    <a:ln>
      <a:solidFill>
        <a:srgbClr val="9470CA"/>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90F6F4-B5EA-4D29-8953-85F3CC49992B}"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n-IN"/>
        </a:p>
      </dgm:t>
    </dgm:pt>
    <dgm:pt modelId="{2D40FD24-580F-479B-B136-BE68AFB496F8}">
      <dgm:prSet phldrT="[Text]" custT="1"/>
      <dgm:spPr/>
      <dgm:t>
        <a:bodyPr/>
        <a:lstStyle/>
        <a:p>
          <a:r>
            <a:rPr lang="en-IN" sz="1100" dirty="0">
              <a:latin typeface="Manrope" pitchFamily="2" charset="0"/>
            </a:rPr>
            <a:t>Vehicle</a:t>
          </a:r>
        </a:p>
      </dgm:t>
    </dgm:pt>
    <dgm:pt modelId="{DDB3B928-C659-4652-A733-A41DCF87A6F4}" type="parTrans" cxnId="{EB9C446B-EA60-48CA-BE73-E18A6DA00EA6}">
      <dgm:prSet/>
      <dgm:spPr/>
      <dgm:t>
        <a:bodyPr/>
        <a:lstStyle/>
        <a:p>
          <a:endParaRPr lang="en-IN" sz="1100">
            <a:latin typeface="Manrope" pitchFamily="2" charset="0"/>
          </a:endParaRPr>
        </a:p>
      </dgm:t>
    </dgm:pt>
    <dgm:pt modelId="{104849A1-079D-4243-923B-E2FE7CEC24F9}" type="sibTrans" cxnId="{EB9C446B-EA60-48CA-BE73-E18A6DA00EA6}">
      <dgm:prSet/>
      <dgm:spPr/>
      <dgm:t>
        <a:bodyPr/>
        <a:lstStyle/>
        <a:p>
          <a:endParaRPr lang="en-IN" sz="1100">
            <a:latin typeface="Manrope" pitchFamily="2" charset="0"/>
          </a:endParaRPr>
        </a:p>
      </dgm:t>
    </dgm:pt>
    <dgm:pt modelId="{1BB1B26F-9FF2-4C28-8675-9EFD548AC734}">
      <dgm:prSet phldrT="[Text]" custT="1"/>
      <dgm:spPr/>
      <dgm:t>
        <a:bodyPr/>
        <a:lstStyle/>
        <a:p>
          <a:r>
            <a:rPr lang="en-IN" sz="1100" dirty="0">
              <a:latin typeface="Manrope" pitchFamily="2" charset="0"/>
            </a:rPr>
            <a:t>Vehicle 1</a:t>
          </a:r>
        </a:p>
      </dgm:t>
    </dgm:pt>
    <dgm:pt modelId="{36B4072B-BB16-45AD-BFF5-8E326CC64A13}" type="parTrans" cxnId="{3CAE083F-C903-4980-B371-9CF7131F9F8B}">
      <dgm:prSet/>
      <dgm:spPr/>
      <dgm:t>
        <a:bodyPr/>
        <a:lstStyle/>
        <a:p>
          <a:endParaRPr lang="en-IN" sz="1100">
            <a:latin typeface="Manrope" pitchFamily="2" charset="0"/>
          </a:endParaRPr>
        </a:p>
      </dgm:t>
    </dgm:pt>
    <dgm:pt modelId="{8CE270DA-6341-4C99-BDD6-EA4F0410A09B}" type="sibTrans" cxnId="{3CAE083F-C903-4980-B371-9CF7131F9F8B}">
      <dgm:prSet/>
      <dgm:spPr/>
      <dgm:t>
        <a:bodyPr/>
        <a:lstStyle/>
        <a:p>
          <a:endParaRPr lang="en-IN" sz="1100">
            <a:latin typeface="Manrope" pitchFamily="2" charset="0"/>
          </a:endParaRPr>
        </a:p>
      </dgm:t>
    </dgm:pt>
    <dgm:pt modelId="{29554AB1-6D63-4112-9A6F-99D6F834BD03}">
      <dgm:prSet phldrT="[Text]" custT="1"/>
      <dgm:spPr/>
      <dgm:t>
        <a:bodyPr/>
        <a:lstStyle/>
        <a:p>
          <a:r>
            <a:rPr lang="en-IN" sz="1100" dirty="0">
              <a:latin typeface="Manrope" pitchFamily="2" charset="0"/>
            </a:rPr>
            <a:t>Vehicle 2</a:t>
          </a:r>
        </a:p>
      </dgm:t>
    </dgm:pt>
    <dgm:pt modelId="{C02EE1BD-126F-4E19-95E3-BD7C4860B724}" type="parTrans" cxnId="{428A5941-B4C6-40EE-9DB3-D2AD1F94ABC9}">
      <dgm:prSet/>
      <dgm:spPr/>
      <dgm:t>
        <a:bodyPr/>
        <a:lstStyle/>
        <a:p>
          <a:endParaRPr lang="en-IN" sz="1100">
            <a:latin typeface="Manrope" pitchFamily="2" charset="0"/>
          </a:endParaRPr>
        </a:p>
      </dgm:t>
    </dgm:pt>
    <dgm:pt modelId="{CF15303A-D26A-49C4-8182-8F9DC71D7FE9}" type="sibTrans" cxnId="{428A5941-B4C6-40EE-9DB3-D2AD1F94ABC9}">
      <dgm:prSet/>
      <dgm:spPr/>
      <dgm:t>
        <a:bodyPr/>
        <a:lstStyle/>
        <a:p>
          <a:endParaRPr lang="en-IN" sz="1100">
            <a:latin typeface="Manrope" pitchFamily="2" charset="0"/>
          </a:endParaRPr>
        </a:p>
      </dgm:t>
    </dgm:pt>
    <dgm:pt modelId="{34207679-8CD4-4895-B7FA-B9D45513D752}">
      <dgm:prSet phldrT="[Text]" custT="1"/>
      <dgm:spPr/>
      <dgm:t>
        <a:bodyPr/>
        <a:lstStyle/>
        <a:p>
          <a:r>
            <a:rPr lang="en-IN" sz="1100" dirty="0">
              <a:latin typeface="Manrope" pitchFamily="2" charset="0"/>
            </a:rPr>
            <a:t>Vehicle 3</a:t>
          </a:r>
        </a:p>
      </dgm:t>
    </dgm:pt>
    <dgm:pt modelId="{00F22414-39F5-4511-A56D-0ED49B6B5614}" type="parTrans" cxnId="{FDE77417-6150-42F1-AB6C-318A76C29468}">
      <dgm:prSet/>
      <dgm:spPr/>
      <dgm:t>
        <a:bodyPr/>
        <a:lstStyle/>
        <a:p>
          <a:endParaRPr lang="en-IN" sz="1100">
            <a:latin typeface="Manrope" pitchFamily="2" charset="0"/>
          </a:endParaRPr>
        </a:p>
      </dgm:t>
    </dgm:pt>
    <dgm:pt modelId="{21062244-C681-4E04-B6B2-6634B0093441}" type="sibTrans" cxnId="{FDE77417-6150-42F1-AB6C-318A76C29468}">
      <dgm:prSet/>
      <dgm:spPr/>
      <dgm:t>
        <a:bodyPr/>
        <a:lstStyle/>
        <a:p>
          <a:endParaRPr lang="en-IN" sz="1100">
            <a:latin typeface="Manrope" pitchFamily="2" charset="0"/>
          </a:endParaRPr>
        </a:p>
      </dgm:t>
    </dgm:pt>
    <dgm:pt modelId="{7561605F-E1D1-40D5-84A0-8A32A181C1FA}" type="pres">
      <dgm:prSet presAssocID="{6690F6F4-B5EA-4D29-8953-85F3CC49992B}" presName="hierChild1" presStyleCnt="0">
        <dgm:presLayoutVars>
          <dgm:orgChart val="1"/>
          <dgm:chPref val="1"/>
          <dgm:dir/>
          <dgm:animOne val="branch"/>
          <dgm:animLvl val="lvl"/>
          <dgm:resizeHandles/>
        </dgm:presLayoutVars>
      </dgm:prSet>
      <dgm:spPr/>
    </dgm:pt>
    <dgm:pt modelId="{2F08FCE7-8918-4B19-90F4-B09086F22F22}" type="pres">
      <dgm:prSet presAssocID="{2D40FD24-580F-479B-B136-BE68AFB496F8}" presName="hierRoot1" presStyleCnt="0">
        <dgm:presLayoutVars>
          <dgm:hierBranch val="init"/>
        </dgm:presLayoutVars>
      </dgm:prSet>
      <dgm:spPr/>
    </dgm:pt>
    <dgm:pt modelId="{0699DB3D-B862-4DA6-BC46-C783E021828D}" type="pres">
      <dgm:prSet presAssocID="{2D40FD24-580F-479B-B136-BE68AFB496F8}" presName="rootComposite1" presStyleCnt="0"/>
      <dgm:spPr/>
    </dgm:pt>
    <dgm:pt modelId="{6867E02B-C83B-4784-974A-A3645F5C86DA}" type="pres">
      <dgm:prSet presAssocID="{2D40FD24-580F-479B-B136-BE68AFB496F8}" presName="rootText1" presStyleLbl="node0" presStyleIdx="0" presStyleCnt="1" custScaleX="71580" custScaleY="46916" custLinFactNeighborX="319" custLinFactNeighborY="-27145">
        <dgm:presLayoutVars>
          <dgm:chPref val="3"/>
        </dgm:presLayoutVars>
      </dgm:prSet>
      <dgm:spPr/>
    </dgm:pt>
    <dgm:pt modelId="{9F40387A-E074-4926-B7AC-7F899F5AFCE7}" type="pres">
      <dgm:prSet presAssocID="{2D40FD24-580F-479B-B136-BE68AFB496F8}" presName="rootConnector1" presStyleLbl="node1" presStyleIdx="0" presStyleCnt="0"/>
      <dgm:spPr/>
    </dgm:pt>
    <dgm:pt modelId="{5A4560C0-06DB-46E2-B999-F174D2F935E8}" type="pres">
      <dgm:prSet presAssocID="{2D40FD24-580F-479B-B136-BE68AFB496F8}" presName="hierChild2" presStyleCnt="0"/>
      <dgm:spPr/>
    </dgm:pt>
    <dgm:pt modelId="{5E804C92-FD29-49CA-93CA-846D490D3173}" type="pres">
      <dgm:prSet presAssocID="{36B4072B-BB16-45AD-BFF5-8E326CC64A13}" presName="Name37" presStyleLbl="parChTrans1D2" presStyleIdx="0" presStyleCnt="3"/>
      <dgm:spPr/>
    </dgm:pt>
    <dgm:pt modelId="{C8175BB5-533F-4C80-8F83-BB83D027E9BC}" type="pres">
      <dgm:prSet presAssocID="{1BB1B26F-9FF2-4C28-8675-9EFD548AC734}" presName="hierRoot2" presStyleCnt="0">
        <dgm:presLayoutVars>
          <dgm:hierBranch val="init"/>
        </dgm:presLayoutVars>
      </dgm:prSet>
      <dgm:spPr/>
    </dgm:pt>
    <dgm:pt modelId="{0692416C-ACAF-45C3-99B8-84B1D8AAD332}" type="pres">
      <dgm:prSet presAssocID="{1BB1B26F-9FF2-4C28-8675-9EFD548AC734}" presName="rootComposite" presStyleCnt="0"/>
      <dgm:spPr/>
    </dgm:pt>
    <dgm:pt modelId="{97192676-6D55-44ED-B0DF-352E44B5AB1E}" type="pres">
      <dgm:prSet presAssocID="{1BB1B26F-9FF2-4C28-8675-9EFD548AC734}" presName="rootText" presStyleLbl="node2" presStyleIdx="0" presStyleCnt="3" custScaleX="53177" custScaleY="53177" custLinFactNeighborX="5819" custLinFactNeighborY="27868">
        <dgm:presLayoutVars>
          <dgm:chPref val="3"/>
        </dgm:presLayoutVars>
      </dgm:prSet>
      <dgm:spPr/>
    </dgm:pt>
    <dgm:pt modelId="{FCE1E3BF-5E58-4543-A75F-5C46102A4CB8}" type="pres">
      <dgm:prSet presAssocID="{1BB1B26F-9FF2-4C28-8675-9EFD548AC734}" presName="rootConnector" presStyleLbl="node2" presStyleIdx="0" presStyleCnt="3"/>
      <dgm:spPr/>
    </dgm:pt>
    <dgm:pt modelId="{5FE54F91-B3E4-4A66-975D-D82D772C0181}" type="pres">
      <dgm:prSet presAssocID="{1BB1B26F-9FF2-4C28-8675-9EFD548AC734}" presName="hierChild4" presStyleCnt="0"/>
      <dgm:spPr/>
    </dgm:pt>
    <dgm:pt modelId="{CA134806-5F64-4116-AE9E-93DB3FBC1035}" type="pres">
      <dgm:prSet presAssocID="{1BB1B26F-9FF2-4C28-8675-9EFD548AC734}" presName="hierChild5" presStyleCnt="0"/>
      <dgm:spPr/>
    </dgm:pt>
    <dgm:pt modelId="{5D3FB545-2EFC-491F-9D76-43990DA5E482}" type="pres">
      <dgm:prSet presAssocID="{C02EE1BD-126F-4E19-95E3-BD7C4860B724}" presName="Name37" presStyleLbl="parChTrans1D2" presStyleIdx="1" presStyleCnt="3"/>
      <dgm:spPr/>
    </dgm:pt>
    <dgm:pt modelId="{75E3D9F0-3AFD-4C7D-929D-2D56882E1A7A}" type="pres">
      <dgm:prSet presAssocID="{29554AB1-6D63-4112-9A6F-99D6F834BD03}" presName="hierRoot2" presStyleCnt="0">
        <dgm:presLayoutVars>
          <dgm:hierBranch val="init"/>
        </dgm:presLayoutVars>
      </dgm:prSet>
      <dgm:spPr/>
    </dgm:pt>
    <dgm:pt modelId="{34124D8E-C827-47B5-8DEF-EF26264A8826}" type="pres">
      <dgm:prSet presAssocID="{29554AB1-6D63-4112-9A6F-99D6F834BD03}" presName="rootComposite" presStyleCnt="0"/>
      <dgm:spPr/>
    </dgm:pt>
    <dgm:pt modelId="{6605E3CB-640B-4067-ACE2-C9DAF7ADC37F}" type="pres">
      <dgm:prSet presAssocID="{29554AB1-6D63-4112-9A6F-99D6F834BD03}" presName="rootText" presStyleLbl="node2" presStyleIdx="1" presStyleCnt="3" custScaleX="53177" custScaleY="53177" custLinFactNeighborX="598" custLinFactNeighborY="27868">
        <dgm:presLayoutVars>
          <dgm:chPref val="3"/>
        </dgm:presLayoutVars>
      </dgm:prSet>
      <dgm:spPr/>
    </dgm:pt>
    <dgm:pt modelId="{3E6D772F-B152-4CBF-9D6F-4A719472F5E4}" type="pres">
      <dgm:prSet presAssocID="{29554AB1-6D63-4112-9A6F-99D6F834BD03}" presName="rootConnector" presStyleLbl="node2" presStyleIdx="1" presStyleCnt="3"/>
      <dgm:spPr/>
    </dgm:pt>
    <dgm:pt modelId="{168B79DF-1203-42B9-A179-5C9283FE3269}" type="pres">
      <dgm:prSet presAssocID="{29554AB1-6D63-4112-9A6F-99D6F834BD03}" presName="hierChild4" presStyleCnt="0"/>
      <dgm:spPr/>
    </dgm:pt>
    <dgm:pt modelId="{14CAA741-2F18-45B1-A6F9-D4A5070B3210}" type="pres">
      <dgm:prSet presAssocID="{29554AB1-6D63-4112-9A6F-99D6F834BD03}" presName="hierChild5" presStyleCnt="0"/>
      <dgm:spPr/>
    </dgm:pt>
    <dgm:pt modelId="{B1B4AE0A-4A98-4951-924B-A26E5E6B4513}" type="pres">
      <dgm:prSet presAssocID="{00F22414-39F5-4511-A56D-0ED49B6B5614}" presName="Name37" presStyleLbl="parChTrans1D2" presStyleIdx="2" presStyleCnt="3"/>
      <dgm:spPr/>
    </dgm:pt>
    <dgm:pt modelId="{1E846B3C-7189-43FA-8EDD-D20FE6A1534D}" type="pres">
      <dgm:prSet presAssocID="{34207679-8CD4-4895-B7FA-B9D45513D752}" presName="hierRoot2" presStyleCnt="0">
        <dgm:presLayoutVars>
          <dgm:hierBranch val="init"/>
        </dgm:presLayoutVars>
      </dgm:prSet>
      <dgm:spPr/>
    </dgm:pt>
    <dgm:pt modelId="{A431F6C1-D8DA-4AF1-AAC0-CF4BEF71920B}" type="pres">
      <dgm:prSet presAssocID="{34207679-8CD4-4895-B7FA-B9D45513D752}" presName="rootComposite" presStyleCnt="0"/>
      <dgm:spPr/>
    </dgm:pt>
    <dgm:pt modelId="{94E33E60-D9CF-4E7D-8650-B7DC10432E57}" type="pres">
      <dgm:prSet presAssocID="{34207679-8CD4-4895-B7FA-B9D45513D752}" presName="rootText" presStyleLbl="node2" presStyleIdx="2" presStyleCnt="3" custScaleX="53177" custScaleY="53177" custLinFactNeighborX="-6330" custLinFactNeighborY="27868">
        <dgm:presLayoutVars>
          <dgm:chPref val="3"/>
        </dgm:presLayoutVars>
      </dgm:prSet>
      <dgm:spPr/>
    </dgm:pt>
    <dgm:pt modelId="{0C4D660B-B946-4D45-8269-E88EF028444C}" type="pres">
      <dgm:prSet presAssocID="{34207679-8CD4-4895-B7FA-B9D45513D752}" presName="rootConnector" presStyleLbl="node2" presStyleIdx="2" presStyleCnt="3"/>
      <dgm:spPr/>
    </dgm:pt>
    <dgm:pt modelId="{110AC751-3FA1-4D97-97DE-3040C2D2CDD9}" type="pres">
      <dgm:prSet presAssocID="{34207679-8CD4-4895-B7FA-B9D45513D752}" presName="hierChild4" presStyleCnt="0"/>
      <dgm:spPr/>
    </dgm:pt>
    <dgm:pt modelId="{A3EE269A-9B1E-458D-A383-5827DC4A287C}" type="pres">
      <dgm:prSet presAssocID="{34207679-8CD4-4895-B7FA-B9D45513D752}" presName="hierChild5" presStyleCnt="0"/>
      <dgm:spPr/>
    </dgm:pt>
    <dgm:pt modelId="{F1175F90-8EA1-484E-AD43-057A1619CA20}" type="pres">
      <dgm:prSet presAssocID="{2D40FD24-580F-479B-B136-BE68AFB496F8}" presName="hierChild3" presStyleCnt="0"/>
      <dgm:spPr/>
    </dgm:pt>
  </dgm:ptLst>
  <dgm:cxnLst>
    <dgm:cxn modelId="{FDE77417-6150-42F1-AB6C-318A76C29468}" srcId="{2D40FD24-580F-479B-B136-BE68AFB496F8}" destId="{34207679-8CD4-4895-B7FA-B9D45513D752}" srcOrd="2" destOrd="0" parTransId="{00F22414-39F5-4511-A56D-0ED49B6B5614}" sibTransId="{21062244-C681-4E04-B6B2-6634B0093441}"/>
    <dgm:cxn modelId="{B0EFD52A-3C4F-46EF-87FC-6BA5E6A48FFB}" type="presOf" srcId="{1BB1B26F-9FF2-4C28-8675-9EFD548AC734}" destId="{97192676-6D55-44ED-B0DF-352E44B5AB1E}" srcOrd="0" destOrd="0" presId="urn:microsoft.com/office/officeart/2005/8/layout/orgChart1"/>
    <dgm:cxn modelId="{EAD97931-A34A-42BB-A59D-ACA0C520F7D6}" type="presOf" srcId="{29554AB1-6D63-4112-9A6F-99D6F834BD03}" destId="{3E6D772F-B152-4CBF-9D6F-4A719472F5E4}" srcOrd="1" destOrd="0" presId="urn:microsoft.com/office/officeart/2005/8/layout/orgChart1"/>
    <dgm:cxn modelId="{3CAE083F-C903-4980-B371-9CF7131F9F8B}" srcId="{2D40FD24-580F-479B-B136-BE68AFB496F8}" destId="{1BB1B26F-9FF2-4C28-8675-9EFD548AC734}" srcOrd="0" destOrd="0" parTransId="{36B4072B-BB16-45AD-BFF5-8E326CC64A13}" sibTransId="{8CE270DA-6341-4C99-BDD6-EA4F0410A09B}"/>
    <dgm:cxn modelId="{428A5941-B4C6-40EE-9DB3-D2AD1F94ABC9}" srcId="{2D40FD24-580F-479B-B136-BE68AFB496F8}" destId="{29554AB1-6D63-4112-9A6F-99D6F834BD03}" srcOrd="1" destOrd="0" parTransId="{C02EE1BD-126F-4E19-95E3-BD7C4860B724}" sibTransId="{CF15303A-D26A-49C4-8182-8F9DC71D7FE9}"/>
    <dgm:cxn modelId="{B435B648-27DB-4B74-83FA-5F6CEF1F8475}" type="presOf" srcId="{00F22414-39F5-4511-A56D-0ED49B6B5614}" destId="{B1B4AE0A-4A98-4951-924B-A26E5E6B4513}" srcOrd="0" destOrd="0" presId="urn:microsoft.com/office/officeart/2005/8/layout/orgChart1"/>
    <dgm:cxn modelId="{EB9C446B-EA60-48CA-BE73-E18A6DA00EA6}" srcId="{6690F6F4-B5EA-4D29-8953-85F3CC49992B}" destId="{2D40FD24-580F-479B-B136-BE68AFB496F8}" srcOrd="0" destOrd="0" parTransId="{DDB3B928-C659-4652-A733-A41DCF87A6F4}" sibTransId="{104849A1-079D-4243-923B-E2FE7CEC24F9}"/>
    <dgm:cxn modelId="{96659A4C-DD50-42B8-BB08-34F18934F1AC}" type="presOf" srcId="{2D40FD24-580F-479B-B136-BE68AFB496F8}" destId="{9F40387A-E074-4926-B7AC-7F899F5AFCE7}" srcOrd="1" destOrd="0" presId="urn:microsoft.com/office/officeart/2005/8/layout/orgChart1"/>
    <dgm:cxn modelId="{D342A86D-D7AA-4239-904C-3347085F6A5A}" type="presOf" srcId="{C02EE1BD-126F-4E19-95E3-BD7C4860B724}" destId="{5D3FB545-2EFC-491F-9D76-43990DA5E482}" srcOrd="0" destOrd="0" presId="urn:microsoft.com/office/officeart/2005/8/layout/orgChart1"/>
    <dgm:cxn modelId="{96DBBA6F-D2D3-4ECB-977D-D972AE59EDEC}" type="presOf" srcId="{36B4072B-BB16-45AD-BFF5-8E326CC64A13}" destId="{5E804C92-FD29-49CA-93CA-846D490D3173}" srcOrd="0" destOrd="0" presId="urn:microsoft.com/office/officeart/2005/8/layout/orgChart1"/>
    <dgm:cxn modelId="{15F7757A-BC61-41A8-91D2-D233999BE3FC}" type="presOf" srcId="{6690F6F4-B5EA-4D29-8953-85F3CC49992B}" destId="{7561605F-E1D1-40D5-84A0-8A32A181C1FA}" srcOrd="0" destOrd="0" presId="urn:microsoft.com/office/officeart/2005/8/layout/orgChart1"/>
    <dgm:cxn modelId="{2B63228F-4490-4CA0-8164-7A4D9EB32ECD}" type="presOf" srcId="{29554AB1-6D63-4112-9A6F-99D6F834BD03}" destId="{6605E3CB-640B-4067-ACE2-C9DAF7ADC37F}" srcOrd="0" destOrd="0" presId="urn:microsoft.com/office/officeart/2005/8/layout/orgChart1"/>
    <dgm:cxn modelId="{7EF686AC-A1D1-4839-BE09-2A148A7A8F19}" type="presOf" srcId="{34207679-8CD4-4895-B7FA-B9D45513D752}" destId="{94E33E60-D9CF-4E7D-8650-B7DC10432E57}" srcOrd="0" destOrd="0" presId="urn:microsoft.com/office/officeart/2005/8/layout/orgChart1"/>
    <dgm:cxn modelId="{1B5167D1-6F39-4644-B9D1-92CA50510F19}" type="presOf" srcId="{34207679-8CD4-4895-B7FA-B9D45513D752}" destId="{0C4D660B-B946-4D45-8269-E88EF028444C}" srcOrd="1" destOrd="0" presId="urn:microsoft.com/office/officeart/2005/8/layout/orgChart1"/>
    <dgm:cxn modelId="{6A1AFAF2-D142-42F9-A57E-65C8C2D1978A}" type="presOf" srcId="{2D40FD24-580F-479B-B136-BE68AFB496F8}" destId="{6867E02B-C83B-4784-974A-A3645F5C86DA}" srcOrd="0" destOrd="0" presId="urn:microsoft.com/office/officeart/2005/8/layout/orgChart1"/>
    <dgm:cxn modelId="{B7771DF9-340E-4B9B-B9E5-1284C222A54B}" type="presOf" srcId="{1BB1B26F-9FF2-4C28-8675-9EFD548AC734}" destId="{FCE1E3BF-5E58-4543-A75F-5C46102A4CB8}" srcOrd="1" destOrd="0" presId="urn:microsoft.com/office/officeart/2005/8/layout/orgChart1"/>
    <dgm:cxn modelId="{AA736B34-B879-427A-BE78-03142EE9126C}" type="presParOf" srcId="{7561605F-E1D1-40D5-84A0-8A32A181C1FA}" destId="{2F08FCE7-8918-4B19-90F4-B09086F22F22}" srcOrd="0" destOrd="0" presId="urn:microsoft.com/office/officeart/2005/8/layout/orgChart1"/>
    <dgm:cxn modelId="{DB6453FB-C534-479E-9944-2C0849EE7892}" type="presParOf" srcId="{2F08FCE7-8918-4B19-90F4-B09086F22F22}" destId="{0699DB3D-B862-4DA6-BC46-C783E021828D}" srcOrd="0" destOrd="0" presId="urn:microsoft.com/office/officeart/2005/8/layout/orgChart1"/>
    <dgm:cxn modelId="{702552C5-9D45-47A6-9A0F-73E01964ABFA}" type="presParOf" srcId="{0699DB3D-B862-4DA6-BC46-C783E021828D}" destId="{6867E02B-C83B-4784-974A-A3645F5C86DA}" srcOrd="0" destOrd="0" presId="urn:microsoft.com/office/officeart/2005/8/layout/orgChart1"/>
    <dgm:cxn modelId="{73444D77-8D26-4260-BEB1-D3E4D1EDC333}" type="presParOf" srcId="{0699DB3D-B862-4DA6-BC46-C783E021828D}" destId="{9F40387A-E074-4926-B7AC-7F899F5AFCE7}" srcOrd="1" destOrd="0" presId="urn:microsoft.com/office/officeart/2005/8/layout/orgChart1"/>
    <dgm:cxn modelId="{FF79DCF5-FF47-4550-A1F2-94A337C5E14F}" type="presParOf" srcId="{2F08FCE7-8918-4B19-90F4-B09086F22F22}" destId="{5A4560C0-06DB-46E2-B999-F174D2F935E8}" srcOrd="1" destOrd="0" presId="urn:microsoft.com/office/officeart/2005/8/layout/orgChart1"/>
    <dgm:cxn modelId="{48684673-797E-4F54-AAF2-AB4F79074FF9}" type="presParOf" srcId="{5A4560C0-06DB-46E2-B999-F174D2F935E8}" destId="{5E804C92-FD29-49CA-93CA-846D490D3173}" srcOrd="0" destOrd="0" presId="urn:microsoft.com/office/officeart/2005/8/layout/orgChart1"/>
    <dgm:cxn modelId="{946F0166-BC31-43B1-B591-302FDACCC10F}" type="presParOf" srcId="{5A4560C0-06DB-46E2-B999-F174D2F935E8}" destId="{C8175BB5-533F-4C80-8F83-BB83D027E9BC}" srcOrd="1" destOrd="0" presId="urn:microsoft.com/office/officeart/2005/8/layout/orgChart1"/>
    <dgm:cxn modelId="{563BF6BE-27CD-4DEF-B5F5-7954E68A50BC}" type="presParOf" srcId="{C8175BB5-533F-4C80-8F83-BB83D027E9BC}" destId="{0692416C-ACAF-45C3-99B8-84B1D8AAD332}" srcOrd="0" destOrd="0" presId="urn:microsoft.com/office/officeart/2005/8/layout/orgChart1"/>
    <dgm:cxn modelId="{90372862-B24B-41BE-81C6-9AB0CD5995F4}" type="presParOf" srcId="{0692416C-ACAF-45C3-99B8-84B1D8AAD332}" destId="{97192676-6D55-44ED-B0DF-352E44B5AB1E}" srcOrd="0" destOrd="0" presId="urn:microsoft.com/office/officeart/2005/8/layout/orgChart1"/>
    <dgm:cxn modelId="{E051F92D-E4EC-4920-8580-B55395EE9472}" type="presParOf" srcId="{0692416C-ACAF-45C3-99B8-84B1D8AAD332}" destId="{FCE1E3BF-5E58-4543-A75F-5C46102A4CB8}" srcOrd="1" destOrd="0" presId="urn:microsoft.com/office/officeart/2005/8/layout/orgChart1"/>
    <dgm:cxn modelId="{1DE5FBD5-956A-419F-A909-D5B49D1C46E9}" type="presParOf" srcId="{C8175BB5-533F-4C80-8F83-BB83D027E9BC}" destId="{5FE54F91-B3E4-4A66-975D-D82D772C0181}" srcOrd="1" destOrd="0" presId="urn:microsoft.com/office/officeart/2005/8/layout/orgChart1"/>
    <dgm:cxn modelId="{CD497734-E25A-47E1-81AB-3E3B1DAC5D3A}" type="presParOf" srcId="{C8175BB5-533F-4C80-8F83-BB83D027E9BC}" destId="{CA134806-5F64-4116-AE9E-93DB3FBC1035}" srcOrd="2" destOrd="0" presId="urn:microsoft.com/office/officeart/2005/8/layout/orgChart1"/>
    <dgm:cxn modelId="{CAD9382A-289F-40DD-9D47-86164717E0C1}" type="presParOf" srcId="{5A4560C0-06DB-46E2-B999-F174D2F935E8}" destId="{5D3FB545-2EFC-491F-9D76-43990DA5E482}" srcOrd="2" destOrd="0" presId="urn:microsoft.com/office/officeart/2005/8/layout/orgChart1"/>
    <dgm:cxn modelId="{0C8A3742-9161-4AF3-802D-3738ED1B4442}" type="presParOf" srcId="{5A4560C0-06DB-46E2-B999-F174D2F935E8}" destId="{75E3D9F0-3AFD-4C7D-929D-2D56882E1A7A}" srcOrd="3" destOrd="0" presId="urn:microsoft.com/office/officeart/2005/8/layout/orgChart1"/>
    <dgm:cxn modelId="{B61472BC-85E8-41E9-8D83-468800F8FB9A}" type="presParOf" srcId="{75E3D9F0-3AFD-4C7D-929D-2D56882E1A7A}" destId="{34124D8E-C827-47B5-8DEF-EF26264A8826}" srcOrd="0" destOrd="0" presId="urn:microsoft.com/office/officeart/2005/8/layout/orgChart1"/>
    <dgm:cxn modelId="{60AFF0B1-A086-4AC4-8C81-FAD5A03D343E}" type="presParOf" srcId="{34124D8E-C827-47B5-8DEF-EF26264A8826}" destId="{6605E3CB-640B-4067-ACE2-C9DAF7ADC37F}" srcOrd="0" destOrd="0" presId="urn:microsoft.com/office/officeart/2005/8/layout/orgChart1"/>
    <dgm:cxn modelId="{317BD744-7FC2-41D3-822A-B4DB34D3720D}" type="presParOf" srcId="{34124D8E-C827-47B5-8DEF-EF26264A8826}" destId="{3E6D772F-B152-4CBF-9D6F-4A719472F5E4}" srcOrd="1" destOrd="0" presId="urn:microsoft.com/office/officeart/2005/8/layout/orgChart1"/>
    <dgm:cxn modelId="{5FAABA5C-2094-4F22-85BB-C01C024A07E4}" type="presParOf" srcId="{75E3D9F0-3AFD-4C7D-929D-2D56882E1A7A}" destId="{168B79DF-1203-42B9-A179-5C9283FE3269}" srcOrd="1" destOrd="0" presId="urn:microsoft.com/office/officeart/2005/8/layout/orgChart1"/>
    <dgm:cxn modelId="{61A74FE3-CD3B-417C-B264-6DC5E528A13A}" type="presParOf" srcId="{75E3D9F0-3AFD-4C7D-929D-2D56882E1A7A}" destId="{14CAA741-2F18-45B1-A6F9-D4A5070B3210}" srcOrd="2" destOrd="0" presId="urn:microsoft.com/office/officeart/2005/8/layout/orgChart1"/>
    <dgm:cxn modelId="{843D53AE-3295-4997-8E5A-3B22682D02B4}" type="presParOf" srcId="{5A4560C0-06DB-46E2-B999-F174D2F935E8}" destId="{B1B4AE0A-4A98-4951-924B-A26E5E6B4513}" srcOrd="4" destOrd="0" presId="urn:microsoft.com/office/officeart/2005/8/layout/orgChart1"/>
    <dgm:cxn modelId="{249CCEF0-6009-43CF-B752-A8F554F817D8}" type="presParOf" srcId="{5A4560C0-06DB-46E2-B999-F174D2F935E8}" destId="{1E846B3C-7189-43FA-8EDD-D20FE6A1534D}" srcOrd="5" destOrd="0" presId="urn:microsoft.com/office/officeart/2005/8/layout/orgChart1"/>
    <dgm:cxn modelId="{78154E20-8B91-4EA8-8F6B-4D32AB189D94}" type="presParOf" srcId="{1E846B3C-7189-43FA-8EDD-D20FE6A1534D}" destId="{A431F6C1-D8DA-4AF1-AAC0-CF4BEF71920B}" srcOrd="0" destOrd="0" presId="urn:microsoft.com/office/officeart/2005/8/layout/orgChart1"/>
    <dgm:cxn modelId="{3D98C333-E23B-4ED9-955B-5A5AE2A321DD}" type="presParOf" srcId="{A431F6C1-D8DA-4AF1-AAC0-CF4BEF71920B}" destId="{94E33E60-D9CF-4E7D-8650-B7DC10432E57}" srcOrd="0" destOrd="0" presId="urn:microsoft.com/office/officeart/2005/8/layout/orgChart1"/>
    <dgm:cxn modelId="{1C88FC5B-E45E-419E-8AB7-BF0663A8BBE2}" type="presParOf" srcId="{A431F6C1-D8DA-4AF1-AAC0-CF4BEF71920B}" destId="{0C4D660B-B946-4D45-8269-E88EF028444C}" srcOrd="1" destOrd="0" presId="urn:microsoft.com/office/officeart/2005/8/layout/orgChart1"/>
    <dgm:cxn modelId="{E40EDB54-BB03-453D-A766-8098D7D7286A}" type="presParOf" srcId="{1E846B3C-7189-43FA-8EDD-D20FE6A1534D}" destId="{110AC751-3FA1-4D97-97DE-3040C2D2CDD9}" srcOrd="1" destOrd="0" presId="urn:microsoft.com/office/officeart/2005/8/layout/orgChart1"/>
    <dgm:cxn modelId="{E33EF765-FCA9-4329-9B9E-3F5C3F4B56AF}" type="presParOf" srcId="{1E846B3C-7189-43FA-8EDD-D20FE6A1534D}" destId="{A3EE269A-9B1E-458D-A383-5827DC4A287C}" srcOrd="2" destOrd="0" presId="urn:microsoft.com/office/officeart/2005/8/layout/orgChart1"/>
    <dgm:cxn modelId="{E589775A-CCEC-4500-896A-AA4EAEF78CC4}" type="presParOf" srcId="{2F08FCE7-8918-4B19-90F4-B09086F22F22}" destId="{F1175F90-8EA1-484E-AD43-057A1619CA20}" srcOrd="2" destOrd="0" presId="urn:microsoft.com/office/officeart/2005/8/layout/orgChart1"/>
  </dgm:cxnLst>
  <dgm:bg>
    <a:gradFill>
      <a:gsLst>
        <a:gs pos="100000">
          <a:srgbClr val="EAE3F5"/>
        </a:gs>
        <a:gs pos="0">
          <a:srgbClr val="9470CA">
            <a:alpha val="20000"/>
          </a:srgbClr>
        </a:gs>
      </a:gsLst>
      <a:lin ang="16200000" scaled="0"/>
    </a:gradFill>
  </dgm:bg>
  <dgm:whole>
    <a:ln>
      <a:solidFill>
        <a:srgbClr val="9470CA"/>
      </a:solidFill>
    </a:ln>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5BB2FA-B205-441A-9542-E9A724D4A707}">
      <dsp:nvSpPr>
        <dsp:cNvPr id="0" name=""/>
        <dsp:cNvSpPr/>
      </dsp:nvSpPr>
      <dsp:spPr>
        <a:xfrm>
          <a:off x="3593001" y="1046166"/>
          <a:ext cx="136833" cy="863609"/>
        </a:xfrm>
        <a:custGeom>
          <a:avLst/>
          <a:gdLst/>
          <a:ahLst/>
          <a:cxnLst/>
          <a:rect l="0" t="0" r="0" b="0"/>
          <a:pathLst>
            <a:path>
              <a:moveTo>
                <a:pt x="0" y="0"/>
              </a:moveTo>
              <a:lnTo>
                <a:pt x="0" y="863609"/>
              </a:lnTo>
              <a:lnTo>
                <a:pt x="136833" y="863609"/>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3E024C-7C32-4E76-B5BD-A42D8A6761E4}">
      <dsp:nvSpPr>
        <dsp:cNvPr id="0" name=""/>
        <dsp:cNvSpPr/>
      </dsp:nvSpPr>
      <dsp:spPr>
        <a:xfrm>
          <a:off x="3593001" y="1046166"/>
          <a:ext cx="149200" cy="527307"/>
        </a:xfrm>
        <a:custGeom>
          <a:avLst/>
          <a:gdLst/>
          <a:ahLst/>
          <a:cxnLst/>
          <a:rect l="0" t="0" r="0" b="0"/>
          <a:pathLst>
            <a:path>
              <a:moveTo>
                <a:pt x="0" y="0"/>
              </a:moveTo>
              <a:lnTo>
                <a:pt x="0" y="527307"/>
              </a:lnTo>
              <a:lnTo>
                <a:pt x="149200" y="527307"/>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4C2E75-5529-49C2-AB4B-FC4D8C1B6DE1}">
      <dsp:nvSpPr>
        <dsp:cNvPr id="0" name=""/>
        <dsp:cNvSpPr/>
      </dsp:nvSpPr>
      <dsp:spPr>
        <a:xfrm>
          <a:off x="3593001" y="1046166"/>
          <a:ext cx="151690" cy="189123"/>
        </a:xfrm>
        <a:custGeom>
          <a:avLst/>
          <a:gdLst/>
          <a:ahLst/>
          <a:cxnLst/>
          <a:rect l="0" t="0" r="0" b="0"/>
          <a:pathLst>
            <a:path>
              <a:moveTo>
                <a:pt x="0" y="0"/>
              </a:moveTo>
              <a:lnTo>
                <a:pt x="0" y="189123"/>
              </a:lnTo>
              <a:lnTo>
                <a:pt x="151690" y="189123"/>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91396B-7212-4A97-A619-DEA21EDCFFBA}">
      <dsp:nvSpPr>
        <dsp:cNvPr id="0" name=""/>
        <dsp:cNvSpPr/>
      </dsp:nvSpPr>
      <dsp:spPr>
        <a:xfrm>
          <a:off x="3379789" y="647919"/>
          <a:ext cx="427835" cy="129967"/>
        </a:xfrm>
        <a:custGeom>
          <a:avLst/>
          <a:gdLst/>
          <a:ahLst/>
          <a:cxnLst/>
          <a:rect l="0" t="0" r="0" b="0"/>
          <a:pathLst>
            <a:path>
              <a:moveTo>
                <a:pt x="0" y="0"/>
              </a:moveTo>
              <a:lnTo>
                <a:pt x="0" y="73629"/>
              </a:lnTo>
              <a:lnTo>
                <a:pt x="427835" y="73629"/>
              </a:lnTo>
              <a:lnTo>
                <a:pt x="427835" y="129967"/>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9EF806-91A3-4759-96C0-423556B414D9}">
      <dsp:nvSpPr>
        <dsp:cNvPr id="0" name=""/>
        <dsp:cNvSpPr/>
      </dsp:nvSpPr>
      <dsp:spPr>
        <a:xfrm>
          <a:off x="2436240" y="1046166"/>
          <a:ext cx="181383" cy="893605"/>
        </a:xfrm>
        <a:custGeom>
          <a:avLst/>
          <a:gdLst/>
          <a:ahLst/>
          <a:cxnLst/>
          <a:rect l="0" t="0" r="0" b="0"/>
          <a:pathLst>
            <a:path>
              <a:moveTo>
                <a:pt x="0" y="0"/>
              </a:moveTo>
              <a:lnTo>
                <a:pt x="0" y="893605"/>
              </a:lnTo>
              <a:lnTo>
                <a:pt x="181383" y="893605"/>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BFCA7D-E042-4766-9C09-B7D46D7F4B98}">
      <dsp:nvSpPr>
        <dsp:cNvPr id="0" name=""/>
        <dsp:cNvSpPr/>
      </dsp:nvSpPr>
      <dsp:spPr>
        <a:xfrm>
          <a:off x="2436240" y="1046166"/>
          <a:ext cx="162818" cy="557626"/>
        </a:xfrm>
        <a:custGeom>
          <a:avLst/>
          <a:gdLst/>
          <a:ahLst/>
          <a:cxnLst/>
          <a:rect l="0" t="0" r="0" b="0"/>
          <a:pathLst>
            <a:path>
              <a:moveTo>
                <a:pt x="0" y="0"/>
              </a:moveTo>
              <a:lnTo>
                <a:pt x="0" y="557626"/>
              </a:lnTo>
              <a:lnTo>
                <a:pt x="162818" y="557626"/>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1D841C-8070-4D04-87F9-2C409C60BA73}">
      <dsp:nvSpPr>
        <dsp:cNvPr id="0" name=""/>
        <dsp:cNvSpPr/>
      </dsp:nvSpPr>
      <dsp:spPr>
        <a:xfrm>
          <a:off x="2436240" y="1046166"/>
          <a:ext cx="155998" cy="218258"/>
        </a:xfrm>
        <a:custGeom>
          <a:avLst/>
          <a:gdLst/>
          <a:ahLst/>
          <a:cxnLst/>
          <a:rect l="0" t="0" r="0" b="0"/>
          <a:pathLst>
            <a:path>
              <a:moveTo>
                <a:pt x="0" y="0"/>
              </a:moveTo>
              <a:lnTo>
                <a:pt x="0" y="218258"/>
              </a:lnTo>
              <a:lnTo>
                <a:pt x="155998" y="218258"/>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3F3E7D-960C-4C75-87BE-6F72059D27EC}">
      <dsp:nvSpPr>
        <dsp:cNvPr id="0" name=""/>
        <dsp:cNvSpPr/>
      </dsp:nvSpPr>
      <dsp:spPr>
        <a:xfrm>
          <a:off x="2650864" y="647919"/>
          <a:ext cx="728924" cy="129967"/>
        </a:xfrm>
        <a:custGeom>
          <a:avLst/>
          <a:gdLst/>
          <a:ahLst/>
          <a:cxnLst/>
          <a:rect l="0" t="0" r="0" b="0"/>
          <a:pathLst>
            <a:path>
              <a:moveTo>
                <a:pt x="728924" y="0"/>
              </a:moveTo>
              <a:lnTo>
                <a:pt x="728924" y="73629"/>
              </a:lnTo>
              <a:lnTo>
                <a:pt x="0" y="73629"/>
              </a:lnTo>
              <a:lnTo>
                <a:pt x="0" y="129967"/>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642367-2624-4654-A057-C5E60AD5DFDA}">
      <dsp:nvSpPr>
        <dsp:cNvPr id="0" name=""/>
        <dsp:cNvSpPr/>
      </dsp:nvSpPr>
      <dsp:spPr>
        <a:xfrm>
          <a:off x="2224778" y="334279"/>
          <a:ext cx="886732" cy="179500"/>
        </a:xfrm>
        <a:custGeom>
          <a:avLst/>
          <a:gdLst/>
          <a:ahLst/>
          <a:cxnLst/>
          <a:rect l="0" t="0" r="0" b="0"/>
          <a:pathLst>
            <a:path>
              <a:moveTo>
                <a:pt x="0" y="0"/>
              </a:moveTo>
              <a:lnTo>
                <a:pt x="0" y="179500"/>
              </a:lnTo>
              <a:lnTo>
                <a:pt x="886732" y="179500"/>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0C0BEE-8C59-4C58-9B7B-0591E2741AA5}">
      <dsp:nvSpPr>
        <dsp:cNvPr id="0" name=""/>
        <dsp:cNvSpPr/>
      </dsp:nvSpPr>
      <dsp:spPr>
        <a:xfrm>
          <a:off x="1177979" y="1041085"/>
          <a:ext cx="145573" cy="901192"/>
        </a:xfrm>
        <a:custGeom>
          <a:avLst/>
          <a:gdLst/>
          <a:ahLst/>
          <a:cxnLst/>
          <a:rect l="0" t="0" r="0" b="0"/>
          <a:pathLst>
            <a:path>
              <a:moveTo>
                <a:pt x="0" y="0"/>
              </a:moveTo>
              <a:lnTo>
                <a:pt x="0" y="901192"/>
              </a:lnTo>
              <a:lnTo>
                <a:pt x="145573" y="901192"/>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ECF5B6-394E-4F3E-84CC-EDAC1D328A8C}">
      <dsp:nvSpPr>
        <dsp:cNvPr id="0" name=""/>
        <dsp:cNvSpPr/>
      </dsp:nvSpPr>
      <dsp:spPr>
        <a:xfrm>
          <a:off x="1177979" y="1041085"/>
          <a:ext cx="126525" cy="561610"/>
        </a:xfrm>
        <a:custGeom>
          <a:avLst/>
          <a:gdLst/>
          <a:ahLst/>
          <a:cxnLst/>
          <a:rect l="0" t="0" r="0" b="0"/>
          <a:pathLst>
            <a:path>
              <a:moveTo>
                <a:pt x="0" y="0"/>
              </a:moveTo>
              <a:lnTo>
                <a:pt x="0" y="561610"/>
              </a:lnTo>
              <a:lnTo>
                <a:pt x="126525" y="561610"/>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DE908F-3013-4682-A9A7-FF2A4A1EE8A0}">
      <dsp:nvSpPr>
        <dsp:cNvPr id="0" name=""/>
        <dsp:cNvSpPr/>
      </dsp:nvSpPr>
      <dsp:spPr>
        <a:xfrm>
          <a:off x="1177979" y="1041085"/>
          <a:ext cx="118584" cy="220010"/>
        </a:xfrm>
        <a:custGeom>
          <a:avLst/>
          <a:gdLst/>
          <a:ahLst/>
          <a:cxnLst/>
          <a:rect l="0" t="0" r="0" b="0"/>
          <a:pathLst>
            <a:path>
              <a:moveTo>
                <a:pt x="0" y="0"/>
              </a:moveTo>
              <a:lnTo>
                <a:pt x="0" y="220010"/>
              </a:lnTo>
              <a:lnTo>
                <a:pt x="118584" y="220010"/>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C7EDA1-E5CE-40BA-BF6E-FB54E43A6EC7}">
      <dsp:nvSpPr>
        <dsp:cNvPr id="0" name=""/>
        <dsp:cNvSpPr/>
      </dsp:nvSpPr>
      <dsp:spPr>
        <a:xfrm>
          <a:off x="840345" y="647283"/>
          <a:ext cx="552257" cy="125522"/>
        </a:xfrm>
        <a:custGeom>
          <a:avLst/>
          <a:gdLst/>
          <a:ahLst/>
          <a:cxnLst/>
          <a:rect l="0" t="0" r="0" b="0"/>
          <a:pathLst>
            <a:path>
              <a:moveTo>
                <a:pt x="0" y="0"/>
              </a:moveTo>
              <a:lnTo>
                <a:pt x="0" y="69183"/>
              </a:lnTo>
              <a:lnTo>
                <a:pt x="552257" y="69183"/>
              </a:lnTo>
              <a:lnTo>
                <a:pt x="552257" y="125522"/>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80C9AC-4EFF-4B81-AD5F-1E16126ECA0A}">
      <dsp:nvSpPr>
        <dsp:cNvPr id="0" name=""/>
        <dsp:cNvSpPr/>
      </dsp:nvSpPr>
      <dsp:spPr>
        <a:xfrm>
          <a:off x="138838" y="1041085"/>
          <a:ext cx="180916" cy="927861"/>
        </a:xfrm>
        <a:custGeom>
          <a:avLst/>
          <a:gdLst/>
          <a:ahLst/>
          <a:cxnLst/>
          <a:rect l="0" t="0" r="0" b="0"/>
          <a:pathLst>
            <a:path>
              <a:moveTo>
                <a:pt x="0" y="0"/>
              </a:moveTo>
              <a:lnTo>
                <a:pt x="0" y="927861"/>
              </a:lnTo>
              <a:lnTo>
                <a:pt x="180916" y="927861"/>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3C8EDC-00ED-4DC3-A87F-658C01249E74}">
      <dsp:nvSpPr>
        <dsp:cNvPr id="0" name=""/>
        <dsp:cNvSpPr/>
      </dsp:nvSpPr>
      <dsp:spPr>
        <a:xfrm>
          <a:off x="138838" y="1041085"/>
          <a:ext cx="180916" cy="580647"/>
        </a:xfrm>
        <a:custGeom>
          <a:avLst/>
          <a:gdLst/>
          <a:ahLst/>
          <a:cxnLst/>
          <a:rect l="0" t="0" r="0" b="0"/>
          <a:pathLst>
            <a:path>
              <a:moveTo>
                <a:pt x="0" y="0"/>
              </a:moveTo>
              <a:lnTo>
                <a:pt x="0" y="580647"/>
              </a:lnTo>
              <a:lnTo>
                <a:pt x="180916" y="580647"/>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4AF777-70DD-48D3-B100-935B58F585D1}">
      <dsp:nvSpPr>
        <dsp:cNvPr id="0" name=""/>
        <dsp:cNvSpPr/>
      </dsp:nvSpPr>
      <dsp:spPr>
        <a:xfrm>
          <a:off x="138838" y="1041085"/>
          <a:ext cx="182343" cy="232066"/>
        </a:xfrm>
        <a:custGeom>
          <a:avLst/>
          <a:gdLst/>
          <a:ahLst/>
          <a:cxnLst/>
          <a:rect l="0" t="0" r="0" b="0"/>
          <a:pathLst>
            <a:path>
              <a:moveTo>
                <a:pt x="0" y="0"/>
              </a:moveTo>
              <a:lnTo>
                <a:pt x="0" y="232066"/>
              </a:lnTo>
              <a:lnTo>
                <a:pt x="182343" y="232066"/>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00A66B-5978-4AF3-AFA4-AE8ED96C2B37}">
      <dsp:nvSpPr>
        <dsp:cNvPr id="0" name=""/>
        <dsp:cNvSpPr/>
      </dsp:nvSpPr>
      <dsp:spPr>
        <a:xfrm>
          <a:off x="353461" y="647283"/>
          <a:ext cx="486883" cy="125522"/>
        </a:xfrm>
        <a:custGeom>
          <a:avLst/>
          <a:gdLst/>
          <a:ahLst/>
          <a:cxnLst/>
          <a:rect l="0" t="0" r="0" b="0"/>
          <a:pathLst>
            <a:path>
              <a:moveTo>
                <a:pt x="486883" y="0"/>
              </a:moveTo>
              <a:lnTo>
                <a:pt x="486883" y="69183"/>
              </a:lnTo>
              <a:lnTo>
                <a:pt x="0" y="69183"/>
              </a:lnTo>
              <a:lnTo>
                <a:pt x="0" y="125522"/>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2DBA34-1CE6-44DC-831F-EDBA6DA3C1DB}">
      <dsp:nvSpPr>
        <dsp:cNvPr id="0" name=""/>
        <dsp:cNvSpPr/>
      </dsp:nvSpPr>
      <dsp:spPr>
        <a:xfrm>
          <a:off x="1108624" y="334279"/>
          <a:ext cx="1116153" cy="178864"/>
        </a:xfrm>
        <a:custGeom>
          <a:avLst/>
          <a:gdLst/>
          <a:ahLst/>
          <a:cxnLst/>
          <a:rect l="0" t="0" r="0" b="0"/>
          <a:pathLst>
            <a:path>
              <a:moveTo>
                <a:pt x="1116153" y="0"/>
              </a:moveTo>
              <a:lnTo>
                <a:pt x="1116153" y="178864"/>
              </a:lnTo>
              <a:lnTo>
                <a:pt x="0" y="178864"/>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34DE4B-7374-4BB5-B933-DAB05E003DD1}">
      <dsp:nvSpPr>
        <dsp:cNvPr id="0" name=""/>
        <dsp:cNvSpPr/>
      </dsp:nvSpPr>
      <dsp:spPr>
        <a:xfrm>
          <a:off x="1699264" y="66000"/>
          <a:ext cx="1051026" cy="2682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latin typeface="Manrope" pitchFamily="2" charset="0"/>
            </a:rPr>
            <a:t>Shopping Mall</a:t>
          </a:r>
        </a:p>
      </dsp:txBody>
      <dsp:txXfrm>
        <a:off x="1699264" y="66000"/>
        <a:ext cx="1051026" cy="268279"/>
      </dsp:txXfrm>
    </dsp:sp>
    <dsp:sp modelId="{AEF8EC73-8B47-4902-A621-6E6CEDBFFD32}">
      <dsp:nvSpPr>
        <dsp:cNvPr id="0" name=""/>
        <dsp:cNvSpPr/>
      </dsp:nvSpPr>
      <dsp:spPr>
        <a:xfrm>
          <a:off x="572066" y="379004"/>
          <a:ext cx="536558" cy="2682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latin typeface="Manrope" pitchFamily="2" charset="0"/>
            </a:rPr>
            <a:t>Tower A</a:t>
          </a:r>
        </a:p>
      </dsp:txBody>
      <dsp:txXfrm>
        <a:off x="572066" y="379004"/>
        <a:ext cx="536558" cy="268279"/>
      </dsp:txXfrm>
    </dsp:sp>
    <dsp:sp modelId="{EECEC9C8-05F0-4B4F-BBBD-E8C88ED5C350}">
      <dsp:nvSpPr>
        <dsp:cNvPr id="0" name=""/>
        <dsp:cNvSpPr/>
      </dsp:nvSpPr>
      <dsp:spPr>
        <a:xfrm>
          <a:off x="85182" y="772806"/>
          <a:ext cx="536558" cy="2682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Floor 1</a:t>
          </a:r>
        </a:p>
      </dsp:txBody>
      <dsp:txXfrm>
        <a:off x="85182" y="772806"/>
        <a:ext cx="536558" cy="268279"/>
      </dsp:txXfrm>
    </dsp:sp>
    <dsp:sp modelId="{77FBA97B-608E-4325-AAAF-371C4415F118}">
      <dsp:nvSpPr>
        <dsp:cNvPr id="0" name=""/>
        <dsp:cNvSpPr/>
      </dsp:nvSpPr>
      <dsp:spPr>
        <a:xfrm>
          <a:off x="321182" y="1139012"/>
          <a:ext cx="536558" cy="2682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Lot A</a:t>
          </a:r>
        </a:p>
      </dsp:txBody>
      <dsp:txXfrm>
        <a:off x="321182" y="1139012"/>
        <a:ext cx="536558" cy="268279"/>
      </dsp:txXfrm>
    </dsp:sp>
    <dsp:sp modelId="{409B1263-A1C6-45DD-8B13-811844C17852}">
      <dsp:nvSpPr>
        <dsp:cNvPr id="0" name=""/>
        <dsp:cNvSpPr/>
      </dsp:nvSpPr>
      <dsp:spPr>
        <a:xfrm>
          <a:off x="319755" y="1487592"/>
          <a:ext cx="536558" cy="2682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Lot B</a:t>
          </a:r>
        </a:p>
      </dsp:txBody>
      <dsp:txXfrm>
        <a:off x="319755" y="1487592"/>
        <a:ext cx="536558" cy="268279"/>
      </dsp:txXfrm>
    </dsp:sp>
    <dsp:sp modelId="{DD9749F1-81D9-40DE-8AB1-C88857418DE7}">
      <dsp:nvSpPr>
        <dsp:cNvPr id="0" name=""/>
        <dsp:cNvSpPr/>
      </dsp:nvSpPr>
      <dsp:spPr>
        <a:xfrm>
          <a:off x="319755" y="1834807"/>
          <a:ext cx="536558" cy="2682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Lot C</a:t>
          </a:r>
        </a:p>
      </dsp:txBody>
      <dsp:txXfrm>
        <a:off x="319755" y="1834807"/>
        <a:ext cx="536558" cy="268279"/>
      </dsp:txXfrm>
    </dsp:sp>
    <dsp:sp modelId="{48AFC303-D25F-4CF6-A466-311D0A18067B}">
      <dsp:nvSpPr>
        <dsp:cNvPr id="0" name=""/>
        <dsp:cNvSpPr/>
      </dsp:nvSpPr>
      <dsp:spPr>
        <a:xfrm>
          <a:off x="1124324" y="772806"/>
          <a:ext cx="536558" cy="2682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Floor 2</a:t>
          </a:r>
        </a:p>
      </dsp:txBody>
      <dsp:txXfrm>
        <a:off x="1124324" y="772806"/>
        <a:ext cx="536558" cy="268279"/>
      </dsp:txXfrm>
    </dsp:sp>
    <dsp:sp modelId="{46D2FCB2-E753-4593-A1C6-77D62B6881AD}">
      <dsp:nvSpPr>
        <dsp:cNvPr id="0" name=""/>
        <dsp:cNvSpPr/>
      </dsp:nvSpPr>
      <dsp:spPr>
        <a:xfrm>
          <a:off x="1296564" y="1126955"/>
          <a:ext cx="536558" cy="2682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Lot D</a:t>
          </a:r>
        </a:p>
      </dsp:txBody>
      <dsp:txXfrm>
        <a:off x="1296564" y="1126955"/>
        <a:ext cx="536558" cy="268279"/>
      </dsp:txXfrm>
    </dsp:sp>
    <dsp:sp modelId="{0D349677-F673-4F60-837E-8112C57131AD}">
      <dsp:nvSpPr>
        <dsp:cNvPr id="0" name=""/>
        <dsp:cNvSpPr/>
      </dsp:nvSpPr>
      <dsp:spPr>
        <a:xfrm>
          <a:off x="1304505" y="1468555"/>
          <a:ext cx="536558" cy="2682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Lot E</a:t>
          </a:r>
        </a:p>
      </dsp:txBody>
      <dsp:txXfrm>
        <a:off x="1304505" y="1468555"/>
        <a:ext cx="536558" cy="268279"/>
      </dsp:txXfrm>
    </dsp:sp>
    <dsp:sp modelId="{DADD2C13-F67E-4005-9717-A83D40C58150}">
      <dsp:nvSpPr>
        <dsp:cNvPr id="0" name=""/>
        <dsp:cNvSpPr/>
      </dsp:nvSpPr>
      <dsp:spPr>
        <a:xfrm>
          <a:off x="1323553" y="1808137"/>
          <a:ext cx="536558" cy="2682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Lot F</a:t>
          </a:r>
        </a:p>
      </dsp:txBody>
      <dsp:txXfrm>
        <a:off x="1323553" y="1808137"/>
        <a:ext cx="536558" cy="268279"/>
      </dsp:txXfrm>
    </dsp:sp>
    <dsp:sp modelId="{F3773F2B-33E5-4CAF-9E67-AF6B3A62E6C9}">
      <dsp:nvSpPr>
        <dsp:cNvPr id="0" name=""/>
        <dsp:cNvSpPr/>
      </dsp:nvSpPr>
      <dsp:spPr>
        <a:xfrm>
          <a:off x="3111510" y="379640"/>
          <a:ext cx="536558" cy="2682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Tower B</a:t>
          </a:r>
        </a:p>
      </dsp:txBody>
      <dsp:txXfrm>
        <a:off x="3111510" y="379640"/>
        <a:ext cx="536558" cy="268279"/>
      </dsp:txXfrm>
    </dsp:sp>
    <dsp:sp modelId="{B28AE6D2-11E7-471E-97D3-ECFF1456BE91}">
      <dsp:nvSpPr>
        <dsp:cNvPr id="0" name=""/>
        <dsp:cNvSpPr/>
      </dsp:nvSpPr>
      <dsp:spPr>
        <a:xfrm>
          <a:off x="2382585" y="777887"/>
          <a:ext cx="536558" cy="2682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Floor 3</a:t>
          </a:r>
        </a:p>
      </dsp:txBody>
      <dsp:txXfrm>
        <a:off x="2382585" y="777887"/>
        <a:ext cx="536558" cy="268279"/>
      </dsp:txXfrm>
    </dsp:sp>
    <dsp:sp modelId="{88A8B80D-2D48-4E37-A078-32C0C8B55D41}">
      <dsp:nvSpPr>
        <dsp:cNvPr id="0" name=""/>
        <dsp:cNvSpPr/>
      </dsp:nvSpPr>
      <dsp:spPr>
        <a:xfrm>
          <a:off x="2592239" y="1130285"/>
          <a:ext cx="536558" cy="2682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Lot G</a:t>
          </a:r>
        </a:p>
      </dsp:txBody>
      <dsp:txXfrm>
        <a:off x="2592239" y="1130285"/>
        <a:ext cx="536558" cy="268279"/>
      </dsp:txXfrm>
    </dsp:sp>
    <dsp:sp modelId="{3931B6FF-7943-489E-B379-BB29BE41881F}">
      <dsp:nvSpPr>
        <dsp:cNvPr id="0" name=""/>
        <dsp:cNvSpPr/>
      </dsp:nvSpPr>
      <dsp:spPr>
        <a:xfrm>
          <a:off x="2599059" y="1469652"/>
          <a:ext cx="536558" cy="2682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Lot H</a:t>
          </a:r>
        </a:p>
      </dsp:txBody>
      <dsp:txXfrm>
        <a:off x="2599059" y="1469652"/>
        <a:ext cx="536558" cy="268279"/>
      </dsp:txXfrm>
    </dsp:sp>
    <dsp:sp modelId="{99C4470E-FE95-495B-B712-BEB635DDCC8D}">
      <dsp:nvSpPr>
        <dsp:cNvPr id="0" name=""/>
        <dsp:cNvSpPr/>
      </dsp:nvSpPr>
      <dsp:spPr>
        <a:xfrm>
          <a:off x="2617624" y="1805632"/>
          <a:ext cx="536558" cy="2682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Lot I</a:t>
          </a:r>
        </a:p>
      </dsp:txBody>
      <dsp:txXfrm>
        <a:off x="2617624" y="1805632"/>
        <a:ext cx="536558" cy="268279"/>
      </dsp:txXfrm>
    </dsp:sp>
    <dsp:sp modelId="{2DD3B5DB-1F48-4820-AE14-C70D9C22C117}">
      <dsp:nvSpPr>
        <dsp:cNvPr id="0" name=""/>
        <dsp:cNvSpPr/>
      </dsp:nvSpPr>
      <dsp:spPr>
        <a:xfrm>
          <a:off x="3539345" y="777887"/>
          <a:ext cx="536558" cy="2682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Floor4</a:t>
          </a:r>
        </a:p>
      </dsp:txBody>
      <dsp:txXfrm>
        <a:off x="3539345" y="777887"/>
        <a:ext cx="536558" cy="268279"/>
      </dsp:txXfrm>
    </dsp:sp>
    <dsp:sp modelId="{BBC2903D-F622-42B8-9929-1E03974C2211}">
      <dsp:nvSpPr>
        <dsp:cNvPr id="0" name=""/>
        <dsp:cNvSpPr/>
      </dsp:nvSpPr>
      <dsp:spPr>
        <a:xfrm>
          <a:off x="3744691" y="1101150"/>
          <a:ext cx="536558" cy="2682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Lot J</a:t>
          </a:r>
        </a:p>
      </dsp:txBody>
      <dsp:txXfrm>
        <a:off x="3744691" y="1101150"/>
        <a:ext cx="536558" cy="268279"/>
      </dsp:txXfrm>
    </dsp:sp>
    <dsp:sp modelId="{18816C68-CA26-410E-A759-6C310AE09101}">
      <dsp:nvSpPr>
        <dsp:cNvPr id="0" name=""/>
        <dsp:cNvSpPr/>
      </dsp:nvSpPr>
      <dsp:spPr>
        <a:xfrm>
          <a:off x="3742202" y="1439334"/>
          <a:ext cx="536558" cy="2682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Lot K</a:t>
          </a:r>
        </a:p>
      </dsp:txBody>
      <dsp:txXfrm>
        <a:off x="3742202" y="1439334"/>
        <a:ext cx="536558" cy="268279"/>
      </dsp:txXfrm>
    </dsp:sp>
    <dsp:sp modelId="{3A8EE0FE-E87B-45ED-9A00-D770BE94B1FD}">
      <dsp:nvSpPr>
        <dsp:cNvPr id="0" name=""/>
        <dsp:cNvSpPr/>
      </dsp:nvSpPr>
      <dsp:spPr>
        <a:xfrm>
          <a:off x="3729834" y="1775635"/>
          <a:ext cx="536558" cy="2682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Lot L</a:t>
          </a:r>
        </a:p>
      </dsp:txBody>
      <dsp:txXfrm>
        <a:off x="3729834" y="1775635"/>
        <a:ext cx="536558" cy="2682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1C014-67BF-41AC-915E-16C2CA29FF27}">
      <dsp:nvSpPr>
        <dsp:cNvPr id="0" name=""/>
        <dsp:cNvSpPr/>
      </dsp:nvSpPr>
      <dsp:spPr>
        <a:xfrm>
          <a:off x="2456557" y="1016573"/>
          <a:ext cx="98273" cy="820829"/>
        </a:xfrm>
        <a:custGeom>
          <a:avLst/>
          <a:gdLst/>
          <a:ahLst/>
          <a:cxnLst/>
          <a:rect l="0" t="0" r="0" b="0"/>
          <a:pathLst>
            <a:path>
              <a:moveTo>
                <a:pt x="0" y="0"/>
              </a:moveTo>
              <a:lnTo>
                <a:pt x="0" y="820829"/>
              </a:lnTo>
              <a:lnTo>
                <a:pt x="98273" y="820829"/>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CAD44C-0281-4459-B900-5BCB3FD71FA7}">
      <dsp:nvSpPr>
        <dsp:cNvPr id="0" name=""/>
        <dsp:cNvSpPr/>
      </dsp:nvSpPr>
      <dsp:spPr>
        <a:xfrm>
          <a:off x="2456557" y="1016573"/>
          <a:ext cx="97626" cy="301206"/>
        </a:xfrm>
        <a:custGeom>
          <a:avLst/>
          <a:gdLst/>
          <a:ahLst/>
          <a:cxnLst/>
          <a:rect l="0" t="0" r="0" b="0"/>
          <a:pathLst>
            <a:path>
              <a:moveTo>
                <a:pt x="0" y="0"/>
              </a:moveTo>
              <a:lnTo>
                <a:pt x="0" y="301206"/>
              </a:lnTo>
              <a:lnTo>
                <a:pt x="97626" y="301206"/>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C26EF1-FA3D-4889-9EDD-9AED588BA187}">
      <dsp:nvSpPr>
        <dsp:cNvPr id="0" name=""/>
        <dsp:cNvSpPr/>
      </dsp:nvSpPr>
      <dsp:spPr>
        <a:xfrm>
          <a:off x="1636358" y="423324"/>
          <a:ext cx="1132865" cy="325219"/>
        </a:xfrm>
        <a:custGeom>
          <a:avLst/>
          <a:gdLst/>
          <a:ahLst/>
          <a:cxnLst/>
          <a:rect l="0" t="0" r="0" b="0"/>
          <a:pathLst>
            <a:path>
              <a:moveTo>
                <a:pt x="0" y="0"/>
              </a:moveTo>
              <a:lnTo>
                <a:pt x="0" y="159588"/>
              </a:lnTo>
              <a:lnTo>
                <a:pt x="1132865" y="159588"/>
              </a:lnTo>
              <a:lnTo>
                <a:pt x="1132865" y="325219"/>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ED49C6-D3A1-4229-AAEA-3AD1FA3D6803}">
      <dsp:nvSpPr>
        <dsp:cNvPr id="0" name=""/>
        <dsp:cNvSpPr/>
      </dsp:nvSpPr>
      <dsp:spPr>
        <a:xfrm>
          <a:off x="1323692" y="1026542"/>
          <a:ext cx="187098" cy="823692"/>
        </a:xfrm>
        <a:custGeom>
          <a:avLst/>
          <a:gdLst/>
          <a:ahLst/>
          <a:cxnLst/>
          <a:rect l="0" t="0" r="0" b="0"/>
          <a:pathLst>
            <a:path>
              <a:moveTo>
                <a:pt x="0" y="0"/>
              </a:moveTo>
              <a:lnTo>
                <a:pt x="0" y="823692"/>
              </a:lnTo>
              <a:lnTo>
                <a:pt x="187098" y="823692"/>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6D6B3B-6CBA-4E41-B1BE-17DD1D6043B0}">
      <dsp:nvSpPr>
        <dsp:cNvPr id="0" name=""/>
        <dsp:cNvSpPr/>
      </dsp:nvSpPr>
      <dsp:spPr>
        <a:xfrm>
          <a:off x="1323692" y="1026542"/>
          <a:ext cx="137283" cy="304070"/>
        </a:xfrm>
        <a:custGeom>
          <a:avLst/>
          <a:gdLst/>
          <a:ahLst/>
          <a:cxnLst/>
          <a:rect l="0" t="0" r="0" b="0"/>
          <a:pathLst>
            <a:path>
              <a:moveTo>
                <a:pt x="0" y="0"/>
              </a:moveTo>
              <a:lnTo>
                <a:pt x="0" y="304070"/>
              </a:lnTo>
              <a:lnTo>
                <a:pt x="137283" y="304070"/>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F8F8CA-B1A6-4B1A-B34E-5B88E12554B0}">
      <dsp:nvSpPr>
        <dsp:cNvPr id="0" name=""/>
        <dsp:cNvSpPr/>
      </dsp:nvSpPr>
      <dsp:spPr>
        <a:xfrm>
          <a:off x="1590638" y="423324"/>
          <a:ext cx="91440" cy="335188"/>
        </a:xfrm>
        <a:custGeom>
          <a:avLst/>
          <a:gdLst/>
          <a:ahLst/>
          <a:cxnLst/>
          <a:rect l="0" t="0" r="0" b="0"/>
          <a:pathLst>
            <a:path>
              <a:moveTo>
                <a:pt x="45720" y="0"/>
              </a:moveTo>
              <a:lnTo>
                <a:pt x="45720" y="335188"/>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F0D587-494A-4B69-827B-A3D5A2ED332F}">
      <dsp:nvSpPr>
        <dsp:cNvPr id="0" name=""/>
        <dsp:cNvSpPr/>
      </dsp:nvSpPr>
      <dsp:spPr>
        <a:xfrm>
          <a:off x="230704" y="1016573"/>
          <a:ext cx="127518" cy="833661"/>
        </a:xfrm>
        <a:custGeom>
          <a:avLst/>
          <a:gdLst/>
          <a:ahLst/>
          <a:cxnLst/>
          <a:rect l="0" t="0" r="0" b="0"/>
          <a:pathLst>
            <a:path>
              <a:moveTo>
                <a:pt x="0" y="0"/>
              </a:moveTo>
              <a:lnTo>
                <a:pt x="0" y="833661"/>
              </a:lnTo>
              <a:lnTo>
                <a:pt x="127518" y="833661"/>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0BB68B-1087-4073-8954-DC3958804CBE}">
      <dsp:nvSpPr>
        <dsp:cNvPr id="0" name=""/>
        <dsp:cNvSpPr/>
      </dsp:nvSpPr>
      <dsp:spPr>
        <a:xfrm>
          <a:off x="230704" y="1016573"/>
          <a:ext cx="147457" cy="314039"/>
        </a:xfrm>
        <a:custGeom>
          <a:avLst/>
          <a:gdLst/>
          <a:ahLst/>
          <a:cxnLst/>
          <a:rect l="0" t="0" r="0" b="0"/>
          <a:pathLst>
            <a:path>
              <a:moveTo>
                <a:pt x="0" y="0"/>
              </a:moveTo>
              <a:lnTo>
                <a:pt x="0" y="314039"/>
              </a:lnTo>
              <a:lnTo>
                <a:pt x="147457" y="314039"/>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DE7A6D-8DED-442E-9FB3-2529961D68DF}">
      <dsp:nvSpPr>
        <dsp:cNvPr id="0" name=""/>
        <dsp:cNvSpPr/>
      </dsp:nvSpPr>
      <dsp:spPr>
        <a:xfrm>
          <a:off x="543370" y="423324"/>
          <a:ext cx="1092987" cy="325219"/>
        </a:xfrm>
        <a:custGeom>
          <a:avLst/>
          <a:gdLst/>
          <a:ahLst/>
          <a:cxnLst/>
          <a:rect l="0" t="0" r="0" b="0"/>
          <a:pathLst>
            <a:path>
              <a:moveTo>
                <a:pt x="1092987" y="0"/>
              </a:moveTo>
              <a:lnTo>
                <a:pt x="1092987" y="159588"/>
              </a:lnTo>
              <a:lnTo>
                <a:pt x="0" y="159588"/>
              </a:lnTo>
              <a:lnTo>
                <a:pt x="0" y="325219"/>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9C591C-4ABF-40A1-9610-B68CC51875CE}">
      <dsp:nvSpPr>
        <dsp:cNvPr id="0" name=""/>
        <dsp:cNvSpPr/>
      </dsp:nvSpPr>
      <dsp:spPr>
        <a:xfrm>
          <a:off x="886706" y="147470"/>
          <a:ext cx="1499303" cy="275853"/>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latin typeface="Manrope" pitchFamily="2" charset="0"/>
            </a:rPr>
            <a:t>Residential Building</a:t>
          </a:r>
        </a:p>
      </dsp:txBody>
      <dsp:txXfrm>
        <a:off x="886706" y="147470"/>
        <a:ext cx="1499303" cy="275853"/>
      </dsp:txXfrm>
    </dsp:sp>
    <dsp:sp modelId="{F1849385-11A6-432E-9A3D-33CBC2586094}">
      <dsp:nvSpPr>
        <dsp:cNvPr id="0" name=""/>
        <dsp:cNvSpPr/>
      </dsp:nvSpPr>
      <dsp:spPr>
        <a:xfrm>
          <a:off x="152537" y="748543"/>
          <a:ext cx="781665" cy="26802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latin typeface="Manrope" pitchFamily="2" charset="0"/>
            </a:rPr>
            <a:t>Floor 1</a:t>
          </a:r>
        </a:p>
      </dsp:txBody>
      <dsp:txXfrm>
        <a:off x="152537" y="748543"/>
        <a:ext cx="781665" cy="268029"/>
      </dsp:txXfrm>
    </dsp:sp>
    <dsp:sp modelId="{AF155188-9146-437E-A721-D650CA99780B}">
      <dsp:nvSpPr>
        <dsp:cNvPr id="0" name=""/>
        <dsp:cNvSpPr/>
      </dsp:nvSpPr>
      <dsp:spPr>
        <a:xfrm>
          <a:off x="378162" y="1171343"/>
          <a:ext cx="607958" cy="31853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Room1</a:t>
          </a:r>
        </a:p>
      </dsp:txBody>
      <dsp:txXfrm>
        <a:off x="378162" y="1171343"/>
        <a:ext cx="607958" cy="318539"/>
      </dsp:txXfrm>
    </dsp:sp>
    <dsp:sp modelId="{4CF683E4-C5F7-40D5-9B08-A5B252CE2794}">
      <dsp:nvSpPr>
        <dsp:cNvPr id="0" name=""/>
        <dsp:cNvSpPr/>
      </dsp:nvSpPr>
      <dsp:spPr>
        <a:xfrm>
          <a:off x="358223" y="1690965"/>
          <a:ext cx="607958" cy="31853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Room2</a:t>
          </a:r>
        </a:p>
      </dsp:txBody>
      <dsp:txXfrm>
        <a:off x="358223" y="1690965"/>
        <a:ext cx="607958" cy="318539"/>
      </dsp:txXfrm>
    </dsp:sp>
    <dsp:sp modelId="{76777222-07E1-4B03-A6D4-DE54D95050E4}">
      <dsp:nvSpPr>
        <dsp:cNvPr id="0" name=""/>
        <dsp:cNvSpPr/>
      </dsp:nvSpPr>
      <dsp:spPr>
        <a:xfrm>
          <a:off x="1245525" y="758513"/>
          <a:ext cx="781665" cy="26802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latin typeface="Manrope" pitchFamily="2" charset="0"/>
            </a:rPr>
            <a:t>Floor2</a:t>
          </a:r>
        </a:p>
      </dsp:txBody>
      <dsp:txXfrm>
        <a:off x="1245525" y="758513"/>
        <a:ext cx="781665" cy="268029"/>
      </dsp:txXfrm>
    </dsp:sp>
    <dsp:sp modelId="{701583DB-7BF3-498E-955D-FC3609C4C24B}">
      <dsp:nvSpPr>
        <dsp:cNvPr id="0" name=""/>
        <dsp:cNvSpPr/>
      </dsp:nvSpPr>
      <dsp:spPr>
        <a:xfrm>
          <a:off x="1460975" y="1171343"/>
          <a:ext cx="607958" cy="31853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Room3</a:t>
          </a:r>
        </a:p>
      </dsp:txBody>
      <dsp:txXfrm>
        <a:off x="1460975" y="1171343"/>
        <a:ext cx="607958" cy="318539"/>
      </dsp:txXfrm>
    </dsp:sp>
    <dsp:sp modelId="{14C96616-94E2-4001-8A0C-F011C101011A}">
      <dsp:nvSpPr>
        <dsp:cNvPr id="0" name=""/>
        <dsp:cNvSpPr/>
      </dsp:nvSpPr>
      <dsp:spPr>
        <a:xfrm>
          <a:off x="1510790" y="1690965"/>
          <a:ext cx="607958" cy="31853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Room4</a:t>
          </a:r>
        </a:p>
      </dsp:txBody>
      <dsp:txXfrm>
        <a:off x="1510790" y="1690965"/>
        <a:ext cx="607958" cy="318539"/>
      </dsp:txXfrm>
    </dsp:sp>
    <dsp:sp modelId="{E5556A75-92C3-4B6A-83E1-DFE705874FC4}">
      <dsp:nvSpPr>
        <dsp:cNvPr id="0" name=""/>
        <dsp:cNvSpPr/>
      </dsp:nvSpPr>
      <dsp:spPr>
        <a:xfrm>
          <a:off x="2378391" y="748543"/>
          <a:ext cx="781665" cy="26802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latin typeface="Manrope" pitchFamily="2" charset="0"/>
            </a:rPr>
            <a:t>Floor3</a:t>
          </a:r>
        </a:p>
      </dsp:txBody>
      <dsp:txXfrm>
        <a:off x="2378391" y="748543"/>
        <a:ext cx="781665" cy="268029"/>
      </dsp:txXfrm>
    </dsp:sp>
    <dsp:sp modelId="{0C2331CB-FDC8-4024-AFFF-16A7ED23721A}">
      <dsp:nvSpPr>
        <dsp:cNvPr id="0" name=""/>
        <dsp:cNvSpPr/>
      </dsp:nvSpPr>
      <dsp:spPr>
        <a:xfrm>
          <a:off x="2554184" y="1158510"/>
          <a:ext cx="607958" cy="31853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Room5</a:t>
          </a:r>
        </a:p>
      </dsp:txBody>
      <dsp:txXfrm>
        <a:off x="2554184" y="1158510"/>
        <a:ext cx="607958" cy="318539"/>
      </dsp:txXfrm>
    </dsp:sp>
    <dsp:sp modelId="{08917841-5566-4903-8FF1-18239FD13B74}">
      <dsp:nvSpPr>
        <dsp:cNvPr id="0" name=""/>
        <dsp:cNvSpPr/>
      </dsp:nvSpPr>
      <dsp:spPr>
        <a:xfrm>
          <a:off x="2554831" y="1678133"/>
          <a:ext cx="607958" cy="31853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t>Room6</a:t>
          </a:r>
        </a:p>
      </dsp:txBody>
      <dsp:txXfrm>
        <a:off x="2554831" y="1678133"/>
        <a:ext cx="607958" cy="3185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4AE0A-4A98-4951-924B-A26E5E6B4513}">
      <dsp:nvSpPr>
        <dsp:cNvPr id="0" name=""/>
        <dsp:cNvSpPr/>
      </dsp:nvSpPr>
      <dsp:spPr>
        <a:xfrm>
          <a:off x="1425009" y="726767"/>
          <a:ext cx="950816" cy="682987"/>
        </a:xfrm>
        <a:custGeom>
          <a:avLst/>
          <a:gdLst/>
          <a:ahLst/>
          <a:cxnLst/>
          <a:rect l="0" t="0" r="0" b="0"/>
          <a:pathLst>
            <a:path>
              <a:moveTo>
                <a:pt x="0" y="0"/>
              </a:moveTo>
              <a:lnTo>
                <a:pt x="0" y="535143"/>
              </a:lnTo>
              <a:lnTo>
                <a:pt x="950816" y="535143"/>
              </a:lnTo>
              <a:lnTo>
                <a:pt x="950816" y="682987"/>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3FB545-2EFC-491F-9D76-43990DA5E482}">
      <dsp:nvSpPr>
        <dsp:cNvPr id="0" name=""/>
        <dsp:cNvSpPr/>
      </dsp:nvSpPr>
      <dsp:spPr>
        <a:xfrm>
          <a:off x="1379289" y="726767"/>
          <a:ext cx="91440" cy="682987"/>
        </a:xfrm>
        <a:custGeom>
          <a:avLst/>
          <a:gdLst/>
          <a:ahLst/>
          <a:cxnLst/>
          <a:rect l="0" t="0" r="0" b="0"/>
          <a:pathLst>
            <a:path>
              <a:moveTo>
                <a:pt x="45720" y="0"/>
              </a:moveTo>
              <a:lnTo>
                <a:pt x="45720" y="535143"/>
              </a:lnTo>
              <a:lnTo>
                <a:pt x="49648" y="535143"/>
              </a:lnTo>
              <a:lnTo>
                <a:pt x="49648" y="682987"/>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804C92-FD29-49CA-93CA-846D490D3173}">
      <dsp:nvSpPr>
        <dsp:cNvPr id="0" name=""/>
        <dsp:cNvSpPr/>
      </dsp:nvSpPr>
      <dsp:spPr>
        <a:xfrm>
          <a:off x="458014" y="726767"/>
          <a:ext cx="966994" cy="682987"/>
        </a:xfrm>
        <a:custGeom>
          <a:avLst/>
          <a:gdLst/>
          <a:ahLst/>
          <a:cxnLst/>
          <a:rect l="0" t="0" r="0" b="0"/>
          <a:pathLst>
            <a:path>
              <a:moveTo>
                <a:pt x="966994" y="0"/>
              </a:moveTo>
              <a:lnTo>
                <a:pt x="966994" y="535143"/>
              </a:lnTo>
              <a:lnTo>
                <a:pt x="0" y="535143"/>
              </a:lnTo>
              <a:lnTo>
                <a:pt x="0" y="682987"/>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67E02B-C83B-4784-974A-A3645F5C86DA}">
      <dsp:nvSpPr>
        <dsp:cNvPr id="0" name=""/>
        <dsp:cNvSpPr/>
      </dsp:nvSpPr>
      <dsp:spPr>
        <a:xfrm>
          <a:off x="921074" y="396470"/>
          <a:ext cx="1007869" cy="330296"/>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latin typeface="Manrope" pitchFamily="2" charset="0"/>
            </a:rPr>
            <a:t>Vehicle</a:t>
          </a:r>
        </a:p>
      </dsp:txBody>
      <dsp:txXfrm>
        <a:off x="921074" y="396470"/>
        <a:ext cx="1007869" cy="330296"/>
      </dsp:txXfrm>
    </dsp:sp>
    <dsp:sp modelId="{97192676-6D55-44ED-B0DF-352E44B5AB1E}">
      <dsp:nvSpPr>
        <dsp:cNvPr id="0" name=""/>
        <dsp:cNvSpPr/>
      </dsp:nvSpPr>
      <dsp:spPr>
        <a:xfrm>
          <a:off x="83639" y="1409754"/>
          <a:ext cx="748749" cy="37437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latin typeface="Manrope" pitchFamily="2" charset="0"/>
            </a:rPr>
            <a:t>Vehicle 1</a:t>
          </a:r>
        </a:p>
      </dsp:txBody>
      <dsp:txXfrm>
        <a:off x="83639" y="1409754"/>
        <a:ext cx="748749" cy="374374"/>
      </dsp:txXfrm>
    </dsp:sp>
    <dsp:sp modelId="{6605E3CB-640B-4067-ACE2-C9DAF7ADC37F}">
      <dsp:nvSpPr>
        <dsp:cNvPr id="0" name=""/>
        <dsp:cNvSpPr/>
      </dsp:nvSpPr>
      <dsp:spPr>
        <a:xfrm>
          <a:off x="1054562" y="1409754"/>
          <a:ext cx="748749" cy="37437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latin typeface="Manrope" pitchFamily="2" charset="0"/>
            </a:rPr>
            <a:t>Vehicle 2</a:t>
          </a:r>
        </a:p>
      </dsp:txBody>
      <dsp:txXfrm>
        <a:off x="1054562" y="1409754"/>
        <a:ext cx="748749" cy="374374"/>
      </dsp:txXfrm>
    </dsp:sp>
    <dsp:sp modelId="{94E33E60-D9CF-4E7D-8650-B7DC10432E57}">
      <dsp:nvSpPr>
        <dsp:cNvPr id="0" name=""/>
        <dsp:cNvSpPr/>
      </dsp:nvSpPr>
      <dsp:spPr>
        <a:xfrm>
          <a:off x="2001450" y="1409754"/>
          <a:ext cx="748749" cy="37437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N" sz="1100" kern="1200" dirty="0">
              <a:latin typeface="Manrope" pitchFamily="2" charset="0"/>
            </a:rPr>
            <a:t>Vehicle 3</a:t>
          </a:r>
        </a:p>
      </dsp:txBody>
      <dsp:txXfrm>
        <a:off x="2001450" y="1409754"/>
        <a:ext cx="748749" cy="37437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5A158-96DE-4DED-A24B-D445C4BB40D7}" type="datetimeFigureOut">
              <a:rPr lang="en-US" smtClean="0"/>
              <a:t>5/2/2025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8E01B1-532E-4E68-A686-98F830B616CE}" type="slidenum">
              <a:rPr lang="en-US" smtClean="0"/>
              <a:t>‹#›</a:t>
            </a:fld>
            <a:endParaRPr lang="en-US"/>
          </a:p>
        </p:txBody>
      </p:sp>
    </p:spTree>
    <p:extLst>
      <p:ext uri="{BB962C8B-B14F-4D97-AF65-F5344CB8AC3E}">
        <p14:creationId xmlns:p14="http://schemas.microsoft.com/office/powerpoint/2010/main" val="348676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12E53AAA-D030-4F23-BE7E-280F39820E34}" type="slidenum">
              <a:rPr lang="en-US" smtClean="0"/>
              <a:t>1</a:t>
            </a:fld>
            <a:endParaRPr lang="en-US"/>
          </a:p>
        </p:txBody>
      </p:sp>
    </p:spTree>
    <p:extLst>
      <p:ext uri="{BB962C8B-B14F-4D97-AF65-F5344CB8AC3E}">
        <p14:creationId xmlns:p14="http://schemas.microsoft.com/office/powerpoint/2010/main" val="3671844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825500"/>
            <a:ext cx="6472237" cy="3641725"/>
          </a:xfrm>
        </p:spPr>
      </p:sp>
      <p:sp>
        <p:nvSpPr>
          <p:cNvPr id="3" name="Notes Placeholder 2"/>
          <p:cNvSpPr>
            <a:spLocks noGrp="1"/>
          </p:cNvSpPr>
          <p:nvPr>
            <p:ph type="body" idx="1"/>
          </p:nvPr>
        </p:nvSpPr>
        <p:spPr/>
        <p:txBody>
          <a:bodyPr/>
          <a:lstStyle/>
          <a:p>
            <a:pPr marL="0" marR="0" lvl="0" indent="0" algn="l" defTabSz="931740" rtl="0" eaLnBrk="1" fontAlgn="auto" latinLnBrk="0" hangingPunct="1">
              <a:lnSpc>
                <a:spcPct val="90000"/>
              </a:lnSpc>
              <a:spcBef>
                <a:spcPts val="0"/>
              </a:spcBef>
              <a:spcAft>
                <a:spcPts val="339"/>
              </a:spcAft>
              <a:buClrTx/>
              <a:buSzTx/>
              <a:buFontTx/>
              <a:buNone/>
              <a:tabLst/>
              <a:defRPr/>
            </a:pPr>
            <a:endParaRPr kumimoji="0" lang="en-US" sz="1200" b="0" i="0" u="none" strike="noStrike" kern="0" cap="none" spc="0" normalizeH="0" baseline="0" noProof="0" dirty="0">
              <a:ln>
                <a:noFill/>
              </a:ln>
              <a:solidFill>
                <a:srgbClr val="0078D4"/>
              </a:solidFill>
              <a:effectLst/>
              <a:uLnTx/>
              <a:uFillTx/>
              <a:latin typeface="Segoe UI"/>
              <a:ea typeface="+mn-ea"/>
              <a:cs typeface="+mn-cs"/>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5/2/2025 12:30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1393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7C970-D368-4E17-9BEC-327F706B734F}" type="slidenum">
              <a:rPr lang="en-CA" smtClean="0"/>
              <a:t>13</a:t>
            </a:fld>
            <a:endParaRPr lang="en-CA"/>
          </a:p>
        </p:txBody>
      </p:sp>
    </p:spTree>
    <p:extLst>
      <p:ext uri="{BB962C8B-B14F-4D97-AF65-F5344CB8AC3E}">
        <p14:creationId xmlns:p14="http://schemas.microsoft.com/office/powerpoint/2010/main" val="3932810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074CC-01ED-4366-9553-D283F08DDE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554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074CC-01ED-4366-9553-D283F08DDE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98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074CC-01ED-4366-9553-D283F08DDE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058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D47C970-D368-4E17-9BEC-327F706B734F}" type="slidenum">
              <a:rPr lang="en-CA" smtClean="0"/>
              <a:t>20</a:t>
            </a:fld>
            <a:endParaRPr lang="en-CA"/>
          </a:p>
        </p:txBody>
      </p:sp>
    </p:spTree>
    <p:extLst>
      <p:ext uri="{BB962C8B-B14F-4D97-AF65-F5344CB8AC3E}">
        <p14:creationId xmlns:p14="http://schemas.microsoft.com/office/powerpoint/2010/main" val="1237126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B8E01B1-532E-4E68-A686-98F830B616CE}" type="slidenum">
              <a:rPr lang="en-US" smtClean="0"/>
              <a:t>24</a:t>
            </a:fld>
            <a:endParaRPr lang="en-US"/>
          </a:p>
        </p:txBody>
      </p:sp>
    </p:spTree>
    <p:extLst>
      <p:ext uri="{BB962C8B-B14F-4D97-AF65-F5344CB8AC3E}">
        <p14:creationId xmlns:p14="http://schemas.microsoft.com/office/powerpoint/2010/main" val="16324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B8E01B1-532E-4E68-A686-98F830B616CE}" type="slidenum">
              <a:rPr lang="en-US" smtClean="0"/>
              <a:t>26</a:t>
            </a:fld>
            <a:endParaRPr lang="en-US"/>
          </a:p>
        </p:txBody>
      </p:sp>
    </p:spTree>
    <p:extLst>
      <p:ext uri="{BB962C8B-B14F-4D97-AF65-F5344CB8AC3E}">
        <p14:creationId xmlns:p14="http://schemas.microsoft.com/office/powerpoint/2010/main" val="551523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E01B1-532E-4E68-A686-98F830B616CE}" type="slidenum">
              <a:rPr lang="en-US" smtClean="0"/>
              <a:t>30</a:t>
            </a:fld>
            <a:endParaRPr lang="en-US"/>
          </a:p>
        </p:txBody>
      </p:sp>
    </p:spTree>
    <p:extLst>
      <p:ext uri="{BB962C8B-B14F-4D97-AF65-F5344CB8AC3E}">
        <p14:creationId xmlns:p14="http://schemas.microsoft.com/office/powerpoint/2010/main" val="1738855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AD1DD-9030-FA05-153D-4F9416D61F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924569-7531-DAE1-5FE8-099A2F54B4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1CFD87-0B9C-62FE-1040-2567566FD9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638F85-D95A-FD0F-531F-009D4EBEAE16}"/>
              </a:ext>
            </a:extLst>
          </p:cNvPr>
          <p:cNvSpPr>
            <a:spLocks noGrp="1"/>
          </p:cNvSpPr>
          <p:nvPr>
            <p:ph type="sldNum" sz="quarter" idx="5"/>
          </p:nvPr>
        </p:nvSpPr>
        <p:spPr/>
        <p:txBody>
          <a:bodyPr/>
          <a:lstStyle/>
          <a:p>
            <a:fld id="{9B8E01B1-532E-4E68-A686-98F830B616CE}" type="slidenum">
              <a:rPr lang="en-US" smtClean="0"/>
              <a:t>31</a:t>
            </a:fld>
            <a:endParaRPr lang="en-US"/>
          </a:p>
        </p:txBody>
      </p:sp>
    </p:spTree>
    <p:extLst>
      <p:ext uri="{BB962C8B-B14F-4D97-AF65-F5344CB8AC3E}">
        <p14:creationId xmlns:p14="http://schemas.microsoft.com/office/powerpoint/2010/main" val="2243556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B0D0F-E6EB-606D-FE64-3BEB6B8077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42D16C-B2D9-5DD6-7B2F-5CA545223B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6AD01-926E-5354-DB8C-4412C3D343C5}"/>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4A36281B-BC52-9023-9041-0B613C0A6C8C}"/>
              </a:ext>
            </a:extLst>
          </p:cNvPr>
          <p:cNvSpPr>
            <a:spLocks noGrp="1"/>
          </p:cNvSpPr>
          <p:nvPr>
            <p:ph type="sldNum" sz="quarter" idx="5"/>
          </p:nvPr>
        </p:nvSpPr>
        <p:spPr/>
        <p:txBody>
          <a:bodyPr/>
          <a:lstStyle/>
          <a:p>
            <a:fld id="{12E53AAA-D030-4F23-BE7E-280F39820E34}" type="slidenum">
              <a:rPr lang="en-US" smtClean="0"/>
              <a:t>2</a:t>
            </a:fld>
            <a:endParaRPr lang="en-US"/>
          </a:p>
        </p:txBody>
      </p:sp>
    </p:spTree>
    <p:extLst>
      <p:ext uri="{BB962C8B-B14F-4D97-AF65-F5344CB8AC3E}">
        <p14:creationId xmlns:p14="http://schemas.microsoft.com/office/powerpoint/2010/main" val="1354823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85774-238D-EFF7-725C-38987AD57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CE711-98F3-ED4D-5295-5DF9A3A56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9E194E-DC4F-182E-B5F6-9DFE05B400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ECFBB6-8402-1D88-743C-AA739DC9504A}"/>
              </a:ext>
            </a:extLst>
          </p:cNvPr>
          <p:cNvSpPr>
            <a:spLocks noGrp="1"/>
          </p:cNvSpPr>
          <p:nvPr>
            <p:ph type="sldNum" sz="quarter" idx="5"/>
          </p:nvPr>
        </p:nvSpPr>
        <p:spPr/>
        <p:txBody>
          <a:bodyPr/>
          <a:lstStyle/>
          <a:p>
            <a:fld id="{9B8E01B1-532E-4E68-A686-98F830B616CE}" type="slidenum">
              <a:rPr lang="en-US" smtClean="0"/>
              <a:t>32</a:t>
            </a:fld>
            <a:endParaRPr lang="en-US"/>
          </a:p>
        </p:txBody>
      </p:sp>
    </p:spTree>
    <p:extLst>
      <p:ext uri="{BB962C8B-B14F-4D97-AF65-F5344CB8AC3E}">
        <p14:creationId xmlns:p14="http://schemas.microsoft.com/office/powerpoint/2010/main" val="3076822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04AFC-12E0-4F93-CDB2-081788D70D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88E49-C39B-94AF-A3E8-44CA689652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B1444E-9BEB-2629-618F-A9E73E20C8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E3D3EA-3EE2-B6B8-C518-8A9436E2B8DA}"/>
              </a:ext>
            </a:extLst>
          </p:cNvPr>
          <p:cNvSpPr>
            <a:spLocks noGrp="1"/>
          </p:cNvSpPr>
          <p:nvPr>
            <p:ph type="sldNum" sz="quarter" idx="5"/>
          </p:nvPr>
        </p:nvSpPr>
        <p:spPr/>
        <p:txBody>
          <a:bodyPr/>
          <a:lstStyle/>
          <a:p>
            <a:fld id="{9B8E01B1-532E-4E68-A686-98F830B616CE}" type="slidenum">
              <a:rPr lang="en-US" smtClean="0"/>
              <a:t>33</a:t>
            </a:fld>
            <a:endParaRPr lang="en-US"/>
          </a:p>
        </p:txBody>
      </p:sp>
    </p:spTree>
    <p:extLst>
      <p:ext uri="{BB962C8B-B14F-4D97-AF65-F5344CB8AC3E}">
        <p14:creationId xmlns:p14="http://schemas.microsoft.com/office/powerpoint/2010/main" val="1917766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AF84B-95D2-F223-E026-A9163ED7C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9FF5E-3B80-5054-8766-945C3B2776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922113-6974-1213-5F5A-DEE8EB9F8A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3DACDC-B6B5-2EE6-4382-3A7B665F4DB0}"/>
              </a:ext>
            </a:extLst>
          </p:cNvPr>
          <p:cNvSpPr>
            <a:spLocks noGrp="1"/>
          </p:cNvSpPr>
          <p:nvPr>
            <p:ph type="sldNum" sz="quarter" idx="5"/>
          </p:nvPr>
        </p:nvSpPr>
        <p:spPr/>
        <p:txBody>
          <a:bodyPr/>
          <a:lstStyle/>
          <a:p>
            <a:fld id="{9B8E01B1-532E-4E68-A686-98F830B616CE}" type="slidenum">
              <a:rPr lang="en-US" smtClean="0"/>
              <a:t>34</a:t>
            </a:fld>
            <a:endParaRPr lang="en-US"/>
          </a:p>
        </p:txBody>
      </p:sp>
    </p:spTree>
    <p:extLst>
      <p:ext uri="{BB962C8B-B14F-4D97-AF65-F5344CB8AC3E}">
        <p14:creationId xmlns:p14="http://schemas.microsoft.com/office/powerpoint/2010/main" val="357024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70BC0-1715-8E34-BC68-4D56F5A003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9CBE6-7872-A507-32B3-9EE90B6BC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C108CC-9E0F-1D69-773B-695CB85DC9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04C175-475B-38DB-1EC8-FB5166CA1369}"/>
              </a:ext>
            </a:extLst>
          </p:cNvPr>
          <p:cNvSpPr>
            <a:spLocks noGrp="1"/>
          </p:cNvSpPr>
          <p:nvPr>
            <p:ph type="sldNum" sz="quarter" idx="5"/>
          </p:nvPr>
        </p:nvSpPr>
        <p:spPr/>
        <p:txBody>
          <a:bodyPr/>
          <a:lstStyle/>
          <a:p>
            <a:fld id="{9B8E01B1-532E-4E68-A686-98F830B616CE}" type="slidenum">
              <a:rPr lang="en-US" smtClean="0"/>
              <a:t>35</a:t>
            </a:fld>
            <a:endParaRPr lang="en-US"/>
          </a:p>
        </p:txBody>
      </p:sp>
    </p:spTree>
    <p:extLst>
      <p:ext uri="{BB962C8B-B14F-4D97-AF65-F5344CB8AC3E}">
        <p14:creationId xmlns:p14="http://schemas.microsoft.com/office/powerpoint/2010/main" val="3935181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C28F3-90C5-DFCA-1F65-BE814DE8ED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3EADE-266F-9D13-1C02-29377625A8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7CB802-BAAB-1C6F-EE63-FAC4EA0053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76B996-32D5-F077-BD6F-CEE0D5E3B432}"/>
              </a:ext>
            </a:extLst>
          </p:cNvPr>
          <p:cNvSpPr>
            <a:spLocks noGrp="1"/>
          </p:cNvSpPr>
          <p:nvPr>
            <p:ph type="sldNum" sz="quarter" idx="5"/>
          </p:nvPr>
        </p:nvSpPr>
        <p:spPr/>
        <p:txBody>
          <a:bodyPr/>
          <a:lstStyle/>
          <a:p>
            <a:fld id="{9B8E01B1-532E-4E68-A686-98F830B616CE}" type="slidenum">
              <a:rPr lang="en-US" smtClean="0"/>
              <a:t>36</a:t>
            </a:fld>
            <a:endParaRPr lang="en-US"/>
          </a:p>
        </p:txBody>
      </p:sp>
    </p:spTree>
    <p:extLst>
      <p:ext uri="{BB962C8B-B14F-4D97-AF65-F5344CB8AC3E}">
        <p14:creationId xmlns:p14="http://schemas.microsoft.com/office/powerpoint/2010/main" val="3794278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56150" y="1257300"/>
            <a:ext cx="6032500" cy="3394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E708A-AB8B-A34E-8D7A-703255DAFB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516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CF929-C72D-CA67-3656-160B99CEF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5FAFF7-C53D-0396-20AB-F497807A7FC6}"/>
              </a:ext>
            </a:extLst>
          </p:cNvPr>
          <p:cNvSpPr>
            <a:spLocks noGrp="1" noRot="1" noChangeAspect="1"/>
          </p:cNvSpPr>
          <p:nvPr>
            <p:ph type="sldImg"/>
          </p:nvPr>
        </p:nvSpPr>
        <p:spPr>
          <a:xfrm>
            <a:off x="4756150" y="1257300"/>
            <a:ext cx="6032500" cy="3394075"/>
          </a:xfrm>
        </p:spPr>
      </p:sp>
      <p:sp>
        <p:nvSpPr>
          <p:cNvPr id="3" name="Notes Placeholder 2">
            <a:extLst>
              <a:ext uri="{FF2B5EF4-FFF2-40B4-BE49-F238E27FC236}">
                <a16:creationId xmlns:a16="http://schemas.microsoft.com/office/drawing/2014/main" id="{A0D29143-ECC2-6446-EB66-0CFB145EE3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0A5AD0-85A8-0025-1279-716C985814E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E708A-AB8B-A34E-8D7A-703255DAFB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768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C7F73-AE91-C602-CF32-93CB809586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D39C2-7A23-2578-29AD-81C5CF76EF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D8F817-36CB-C26E-1690-15B7E75AE1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6041771-DC3A-9D11-4373-EF432A123B9E}"/>
              </a:ext>
            </a:extLst>
          </p:cNvPr>
          <p:cNvSpPr>
            <a:spLocks noGrp="1"/>
          </p:cNvSpPr>
          <p:nvPr>
            <p:ph type="sldNum" sz="quarter" idx="5"/>
          </p:nvPr>
        </p:nvSpPr>
        <p:spPr/>
        <p:txBody>
          <a:bodyPr/>
          <a:lstStyle/>
          <a:p>
            <a:fld id="{12E53AAA-D030-4F23-BE7E-280F39820E34}" type="slidenum">
              <a:rPr lang="en-US" smtClean="0"/>
              <a:t>39</a:t>
            </a:fld>
            <a:endParaRPr lang="en-US"/>
          </a:p>
        </p:txBody>
      </p:sp>
    </p:spTree>
    <p:extLst>
      <p:ext uri="{BB962C8B-B14F-4D97-AF65-F5344CB8AC3E}">
        <p14:creationId xmlns:p14="http://schemas.microsoft.com/office/powerpoint/2010/main" val="2092413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E53AAA-D030-4F23-BE7E-280F39820E34}" type="slidenum">
              <a:rPr lang="en-US" smtClean="0"/>
              <a:t>3</a:t>
            </a:fld>
            <a:endParaRPr lang="en-US"/>
          </a:p>
        </p:txBody>
      </p:sp>
    </p:spTree>
    <p:extLst>
      <p:ext uri="{BB962C8B-B14F-4D97-AF65-F5344CB8AC3E}">
        <p14:creationId xmlns:p14="http://schemas.microsoft.com/office/powerpoint/2010/main" val="3021312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0B51C-D4B6-AC55-422F-70265072C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0BC05D-FB7C-A3E4-05AF-ADECFFC872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90C022-FD9A-D166-7150-73EA45087A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1BE74AD-5A0B-6A88-4D25-03285FFFE715}"/>
              </a:ext>
            </a:extLst>
          </p:cNvPr>
          <p:cNvSpPr>
            <a:spLocks noGrp="1"/>
          </p:cNvSpPr>
          <p:nvPr>
            <p:ph type="sldNum" sz="quarter" idx="5"/>
          </p:nvPr>
        </p:nvSpPr>
        <p:spPr/>
        <p:txBody>
          <a:bodyPr/>
          <a:lstStyle/>
          <a:p>
            <a:fld id="{12E53AAA-D030-4F23-BE7E-280F39820E34}" type="slidenum">
              <a:rPr lang="en-US" smtClean="0"/>
              <a:t>4</a:t>
            </a:fld>
            <a:endParaRPr lang="en-US"/>
          </a:p>
        </p:txBody>
      </p:sp>
    </p:spTree>
    <p:extLst>
      <p:ext uri="{BB962C8B-B14F-4D97-AF65-F5344CB8AC3E}">
        <p14:creationId xmlns:p14="http://schemas.microsoft.com/office/powerpoint/2010/main" val="443723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852B1-F6C7-FF7D-2795-DA1C5846B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4B481D-CF99-DAE4-C1FB-A5A4205652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2655D3-9577-B746-BFCD-B0B04B7101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D6497B-57BA-7598-A6A6-7EF77A7C00A6}"/>
              </a:ext>
            </a:extLst>
          </p:cNvPr>
          <p:cNvSpPr>
            <a:spLocks noGrp="1"/>
          </p:cNvSpPr>
          <p:nvPr>
            <p:ph type="sldNum" sz="quarter" idx="5"/>
          </p:nvPr>
        </p:nvSpPr>
        <p:spPr/>
        <p:txBody>
          <a:bodyPr/>
          <a:lstStyle/>
          <a:p>
            <a:fld id="{12E53AAA-D030-4F23-BE7E-280F39820E34}" type="slidenum">
              <a:rPr lang="en-US" smtClean="0"/>
              <a:t>5</a:t>
            </a:fld>
            <a:endParaRPr lang="en-US"/>
          </a:p>
        </p:txBody>
      </p:sp>
    </p:spTree>
    <p:extLst>
      <p:ext uri="{BB962C8B-B14F-4D97-AF65-F5344CB8AC3E}">
        <p14:creationId xmlns:p14="http://schemas.microsoft.com/office/powerpoint/2010/main" val="2291950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7C970-D368-4E17-9BEC-327F706B734F}" type="slidenum">
              <a:rPr lang="en-CA" smtClean="0"/>
              <a:t>6</a:t>
            </a:fld>
            <a:endParaRPr lang="en-CA"/>
          </a:p>
        </p:txBody>
      </p:sp>
    </p:spTree>
    <p:extLst>
      <p:ext uri="{BB962C8B-B14F-4D97-AF65-F5344CB8AC3E}">
        <p14:creationId xmlns:p14="http://schemas.microsoft.com/office/powerpoint/2010/main" val="3661659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B028C-BA5A-4F75-E867-CA29E84E0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5D73B7-B8D6-E8B5-C5B1-C263CC4D92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2CE272-259C-2D3B-7876-C0DCA56F6878}"/>
              </a:ext>
            </a:extLst>
          </p:cNvPr>
          <p:cNvSpPr>
            <a:spLocks noGrp="1"/>
          </p:cNvSpPr>
          <p:nvPr>
            <p:ph type="body" idx="1"/>
          </p:nvPr>
        </p:nvSpPr>
        <p:spPr/>
        <p:txBody>
          <a:bodyPr/>
          <a:lstStyle/>
          <a:p>
            <a:endParaRPr lang="en-US" b="0" dirty="0"/>
          </a:p>
        </p:txBody>
      </p:sp>
      <p:sp>
        <p:nvSpPr>
          <p:cNvPr id="4" name="Slide Number Placeholder 3">
            <a:extLst>
              <a:ext uri="{FF2B5EF4-FFF2-40B4-BE49-F238E27FC236}">
                <a16:creationId xmlns:a16="http://schemas.microsoft.com/office/drawing/2014/main" id="{E83F398A-AD6C-3FAC-81DB-8CD974E17BF1}"/>
              </a:ext>
            </a:extLst>
          </p:cNvPr>
          <p:cNvSpPr>
            <a:spLocks noGrp="1"/>
          </p:cNvSpPr>
          <p:nvPr>
            <p:ph type="sldNum" sz="quarter" idx="5"/>
          </p:nvPr>
        </p:nvSpPr>
        <p:spPr/>
        <p:txBody>
          <a:bodyPr/>
          <a:lstStyle/>
          <a:p>
            <a:fld id="{12E53AAA-D030-4F23-BE7E-280F39820E34}" type="slidenum">
              <a:rPr lang="en-US" smtClean="0"/>
              <a:t>7</a:t>
            </a:fld>
            <a:endParaRPr lang="en-US"/>
          </a:p>
        </p:txBody>
      </p:sp>
    </p:spTree>
    <p:extLst>
      <p:ext uri="{BB962C8B-B14F-4D97-AF65-F5344CB8AC3E}">
        <p14:creationId xmlns:p14="http://schemas.microsoft.com/office/powerpoint/2010/main" val="3969333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E01B1-532E-4E68-A686-98F830B616CE}" type="slidenum">
              <a:rPr lang="en-US" smtClean="0"/>
              <a:t>8</a:t>
            </a:fld>
            <a:endParaRPr lang="en-US"/>
          </a:p>
        </p:txBody>
      </p:sp>
    </p:spTree>
    <p:extLst>
      <p:ext uri="{BB962C8B-B14F-4D97-AF65-F5344CB8AC3E}">
        <p14:creationId xmlns:p14="http://schemas.microsoft.com/office/powerpoint/2010/main" val="1738855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825500"/>
            <a:ext cx="6472237" cy="3641725"/>
          </a:xfrm>
        </p:spPr>
      </p:sp>
      <p:sp>
        <p:nvSpPr>
          <p:cNvPr id="3" name="Notes Placeholder 2"/>
          <p:cNvSpPr>
            <a:spLocks noGrp="1"/>
          </p:cNvSpPr>
          <p:nvPr>
            <p:ph type="body" idx="1"/>
          </p:nvPr>
        </p:nvSpPr>
        <p:spPr/>
        <p:txBody>
          <a:bodyPr/>
          <a:lstStyle/>
          <a:p>
            <a:pPr marL="0" marR="0" lvl="0" indent="0" algn="l" defTabSz="931740" rtl="0" eaLnBrk="1" fontAlgn="auto" latinLnBrk="0" hangingPunct="1">
              <a:lnSpc>
                <a:spcPct val="90000"/>
              </a:lnSpc>
              <a:spcBef>
                <a:spcPts val="0"/>
              </a:spcBef>
              <a:spcAft>
                <a:spcPts val="339"/>
              </a:spcAft>
              <a:buClrTx/>
              <a:buSzTx/>
              <a:buFontTx/>
              <a:buNone/>
              <a:tabLst/>
              <a:defRPr/>
            </a:pPr>
            <a:endParaRPr kumimoji="0" lang="en-US" sz="1200" b="0" i="0" u="none" strike="noStrike" kern="0" cap="none" spc="0" normalizeH="0" baseline="0" noProof="0">
              <a:ln>
                <a:noFill/>
              </a:ln>
              <a:solidFill>
                <a:srgbClr val="0078D4"/>
              </a:solidFill>
              <a:effectLst/>
              <a:uLnTx/>
              <a:uFillTx/>
              <a:latin typeface="Segoe UI"/>
              <a:ea typeface="+mn-ea"/>
              <a:cs typeface="+mn-cs"/>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5/2/2025 12:30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72718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680087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EF77-1450-66A0-6B16-1F7916C36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77A8-A2AC-EAEA-B22A-52035A44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A4C91-3409-4030-651D-7A544EC8734B}"/>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46C876A2-8D7A-8EA1-1CC8-E95E2974A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7822B6-54E3-96AB-ED8F-8F985618B342}"/>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265467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92F9F-32EC-9620-12BC-285118FE0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93A73-5F95-0BED-53C8-D39C992DC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C0A12-3369-8964-182E-0943C77706C0}"/>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D0EFE04F-E239-5F02-F328-7D194AA39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FF4BE-E92B-53D8-BA0B-812E10B080B7}"/>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853460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58833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A9E9-FC9B-5682-4791-680FEF561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1C585-FF49-2700-76C5-765B32C3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6501C-0FF4-CA4F-3DFB-42174BB7E684}"/>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E8A749B7-8F3E-309B-08A1-9F2C74B22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EA3AB7-F855-DC39-65E8-114471AD7BAA}"/>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969521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6533-A678-E8EE-A151-6CE81B5D64AF}"/>
              </a:ext>
            </a:extLst>
          </p:cNvPr>
          <p:cNvSpPr>
            <a:spLocks noGrp="1"/>
          </p:cNvSpPr>
          <p:nvPr>
            <p:ph type="title"/>
          </p:nvPr>
        </p:nvSpPr>
        <p:spPr>
          <a:xfrm>
            <a:off x="831850" y="15573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CBB0-DB2C-4660-82B1-EBC41908B7DB}"/>
              </a:ext>
            </a:extLst>
          </p:cNvPr>
          <p:cNvSpPr>
            <a:spLocks noGrp="1"/>
          </p:cNvSpPr>
          <p:nvPr>
            <p:ph type="body" idx="1"/>
          </p:nvPr>
        </p:nvSpPr>
        <p:spPr>
          <a:xfrm>
            <a:off x="831850" y="4589463"/>
            <a:ext cx="10515600" cy="1500187"/>
          </a:xfrm>
        </p:spPr>
        <p:txBody>
          <a:bodyPr/>
          <a:lstStyle>
            <a:lvl1pPr marL="0" indent="0">
              <a:buNone/>
              <a:defRPr sz="2400">
                <a:solidFill>
                  <a:srgbClr val="00214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8C6D9-1D8D-C259-6A7E-2847DFB9AE04}"/>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DC859AD0-F726-E2C7-BB27-58D0A2AB0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7C12C-CE48-09BC-196C-528691997CB1}"/>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161770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0C6-D6F4-E4B8-35D9-970628F0E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72281-841B-300F-B6F7-AA0D1786E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B5E78-F089-4375-E741-21A11269C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7C46A-552E-730E-080C-A051F7921FE2}"/>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6" name="Footer Placeholder 5">
            <a:extLst>
              <a:ext uri="{FF2B5EF4-FFF2-40B4-BE49-F238E27FC236}">
                <a16:creationId xmlns:a16="http://schemas.microsoft.com/office/drawing/2014/main" id="{C25E8F29-38BD-FF67-9F9B-901B6356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44B1BC-9693-A389-B062-E9FADE725A6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60534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7A1D-1F3E-120F-846A-B1643A929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C8AD8-DD92-733B-C248-40C283103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E7D11-E868-52D3-2841-3D974D48E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AE216-B40A-7567-4405-7F55D457B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CCC48-0E24-CD92-46F7-0976D460A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81E6D-DF08-FF99-FCCB-65CA28494D00}"/>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8" name="Footer Placeholder 7">
            <a:extLst>
              <a:ext uri="{FF2B5EF4-FFF2-40B4-BE49-F238E27FC236}">
                <a16:creationId xmlns:a16="http://schemas.microsoft.com/office/drawing/2014/main" id="{4B3926EB-7C79-7788-C1C0-C87EFCE2C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D9A1F5-8A6E-CCFD-B0A8-B416481D84C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280321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8250-FF89-81DA-ED26-31897C6E3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06662-4393-449A-707D-9E16D7CE0F44}"/>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4" name="Footer Placeholder 3">
            <a:extLst>
              <a:ext uri="{FF2B5EF4-FFF2-40B4-BE49-F238E27FC236}">
                <a16:creationId xmlns:a16="http://schemas.microsoft.com/office/drawing/2014/main" id="{DBB346CD-C77F-3F33-DA33-8D5FB283D8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01B3E6-E2AF-CA1B-35BE-A76914FEEFEC}"/>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902571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7F38E-5B42-564C-DA52-B8D76E661B36}"/>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3" name="Footer Placeholder 2">
            <a:extLst>
              <a:ext uri="{FF2B5EF4-FFF2-40B4-BE49-F238E27FC236}">
                <a16:creationId xmlns:a16="http://schemas.microsoft.com/office/drawing/2014/main" id="{8A4FABC3-E32F-026E-10D8-028A5CE40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3DEAC3-0112-35D5-12BC-CF2C82C3C2CE}"/>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741859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3DF3-8C6E-88C1-4415-6FA08356E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BC8B-E71A-D24D-CDD5-F6FF5060C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8EB40-1640-F8C2-1EA4-6B7FA138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B84A-8700-FC8E-954D-535F424FED22}"/>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6" name="Footer Placeholder 5">
            <a:extLst>
              <a:ext uri="{FF2B5EF4-FFF2-40B4-BE49-F238E27FC236}">
                <a16:creationId xmlns:a16="http://schemas.microsoft.com/office/drawing/2014/main" id="{7B6ADED3-669F-4E19-6799-BD584FAE1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C9DE-8350-754E-A090-9169407E1EE6}"/>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288790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A9E9-FC9B-5682-4791-680FEF561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1C585-FF49-2700-76C5-765B32C3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6501C-0FF4-CA4F-3DFB-42174BB7E684}"/>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E8A749B7-8F3E-309B-08A1-9F2C74B22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EA3AB7-F855-DC39-65E8-114471AD7BAA}"/>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25444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8328-06A8-5FF6-7C40-BC9621162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7E7BB-E5B4-9A43-AC2A-9E4C9B87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95CDA-560C-4C17-834D-9F983CF27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E032-4ADA-46C8-7CD8-96B6A7BFBB76}"/>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6" name="Footer Placeholder 5">
            <a:extLst>
              <a:ext uri="{FF2B5EF4-FFF2-40B4-BE49-F238E27FC236}">
                <a16:creationId xmlns:a16="http://schemas.microsoft.com/office/drawing/2014/main" id="{B713025D-80C0-DBB7-EBCE-1030AD896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9EDE2A-99E9-F504-1673-EEB7D1F8F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710739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EF77-1450-66A0-6B16-1F7916C36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77A8-A2AC-EAEA-B22A-52035A44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A4C91-3409-4030-651D-7A544EC8734B}"/>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46C876A2-8D7A-8EA1-1CC8-E95E2974A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7822B6-54E3-96AB-ED8F-8F985618B342}"/>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583704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92F9F-32EC-9620-12BC-285118FE0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93A73-5F95-0BED-53C8-D39C992DC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C0A12-3369-8964-182E-0943C77706C0}"/>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D0EFE04F-E239-5F02-F328-7D194AA39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FF4BE-E92B-53D8-BA0B-812E10B080B7}"/>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504785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10656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A9E9-FC9B-5682-4791-680FEF561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1C585-FF49-2700-76C5-765B32C3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6501C-0FF4-CA4F-3DFB-42174BB7E684}"/>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E8A749B7-8F3E-309B-08A1-9F2C74B22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EA3AB7-F855-DC39-65E8-114471AD7BAA}"/>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501959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6533-A678-E8EE-A151-6CE81B5D64AF}"/>
              </a:ext>
            </a:extLst>
          </p:cNvPr>
          <p:cNvSpPr>
            <a:spLocks noGrp="1"/>
          </p:cNvSpPr>
          <p:nvPr>
            <p:ph type="title"/>
          </p:nvPr>
        </p:nvSpPr>
        <p:spPr>
          <a:xfrm>
            <a:off x="831850" y="15573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CBB0-DB2C-4660-82B1-EBC41908B7DB}"/>
              </a:ext>
            </a:extLst>
          </p:cNvPr>
          <p:cNvSpPr>
            <a:spLocks noGrp="1"/>
          </p:cNvSpPr>
          <p:nvPr>
            <p:ph type="body" idx="1"/>
          </p:nvPr>
        </p:nvSpPr>
        <p:spPr>
          <a:xfrm>
            <a:off x="831850" y="4589463"/>
            <a:ext cx="10515600" cy="1500187"/>
          </a:xfrm>
        </p:spPr>
        <p:txBody>
          <a:bodyPr/>
          <a:lstStyle>
            <a:lvl1pPr marL="0" indent="0">
              <a:buNone/>
              <a:defRPr sz="2400">
                <a:solidFill>
                  <a:srgbClr val="00214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8C6D9-1D8D-C259-6A7E-2847DFB9AE04}"/>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DC859AD0-F726-E2C7-BB27-58D0A2AB0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7C12C-CE48-09BC-196C-528691997CB1}"/>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021303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0C6-D6F4-E4B8-35D9-970628F0E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72281-841B-300F-B6F7-AA0D1786E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B5E78-F089-4375-E741-21A11269C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7C46A-552E-730E-080C-A051F7921FE2}"/>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6" name="Footer Placeholder 5">
            <a:extLst>
              <a:ext uri="{FF2B5EF4-FFF2-40B4-BE49-F238E27FC236}">
                <a16:creationId xmlns:a16="http://schemas.microsoft.com/office/drawing/2014/main" id="{C25E8F29-38BD-FF67-9F9B-901B6356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44B1BC-9693-A389-B062-E9FADE725A6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89923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7A1D-1F3E-120F-846A-B1643A929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C8AD8-DD92-733B-C248-40C283103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E7D11-E868-52D3-2841-3D974D48E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AE216-B40A-7567-4405-7F55D457B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CCC48-0E24-CD92-46F7-0976D460A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81E6D-DF08-FF99-FCCB-65CA28494D00}"/>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8" name="Footer Placeholder 7">
            <a:extLst>
              <a:ext uri="{FF2B5EF4-FFF2-40B4-BE49-F238E27FC236}">
                <a16:creationId xmlns:a16="http://schemas.microsoft.com/office/drawing/2014/main" id="{4B3926EB-7C79-7788-C1C0-C87EFCE2C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D9A1F5-8A6E-CCFD-B0A8-B416481D84C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989910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8250-FF89-81DA-ED26-31897C6E3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06662-4393-449A-707D-9E16D7CE0F44}"/>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4" name="Footer Placeholder 3">
            <a:extLst>
              <a:ext uri="{FF2B5EF4-FFF2-40B4-BE49-F238E27FC236}">
                <a16:creationId xmlns:a16="http://schemas.microsoft.com/office/drawing/2014/main" id="{DBB346CD-C77F-3F33-DA33-8D5FB283D8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01B3E6-E2AF-CA1B-35BE-A76914FEEFEC}"/>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588159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7F38E-5B42-564C-DA52-B8D76E661B36}"/>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3" name="Footer Placeholder 2">
            <a:extLst>
              <a:ext uri="{FF2B5EF4-FFF2-40B4-BE49-F238E27FC236}">
                <a16:creationId xmlns:a16="http://schemas.microsoft.com/office/drawing/2014/main" id="{8A4FABC3-E32F-026E-10D8-028A5CE40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3DEAC3-0112-35D5-12BC-CF2C82C3C2CE}"/>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719298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6533-A678-E8EE-A151-6CE81B5D64AF}"/>
              </a:ext>
            </a:extLst>
          </p:cNvPr>
          <p:cNvSpPr>
            <a:spLocks noGrp="1"/>
          </p:cNvSpPr>
          <p:nvPr>
            <p:ph type="title"/>
          </p:nvPr>
        </p:nvSpPr>
        <p:spPr>
          <a:xfrm>
            <a:off x="831850" y="15573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CBB0-DB2C-4660-82B1-EBC41908B7DB}"/>
              </a:ext>
            </a:extLst>
          </p:cNvPr>
          <p:cNvSpPr>
            <a:spLocks noGrp="1"/>
          </p:cNvSpPr>
          <p:nvPr>
            <p:ph type="body" idx="1"/>
          </p:nvPr>
        </p:nvSpPr>
        <p:spPr>
          <a:xfrm>
            <a:off x="831850" y="4589463"/>
            <a:ext cx="10515600" cy="1500187"/>
          </a:xfrm>
        </p:spPr>
        <p:txBody>
          <a:bodyPr/>
          <a:lstStyle>
            <a:lvl1pPr marL="0" indent="0">
              <a:buNone/>
              <a:defRPr sz="2400">
                <a:solidFill>
                  <a:srgbClr val="00214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8C6D9-1D8D-C259-6A7E-2847DFB9AE04}"/>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DC859AD0-F726-E2C7-BB27-58D0A2AB0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7C12C-CE48-09BC-196C-528691997CB1}"/>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4864022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3DF3-8C6E-88C1-4415-6FA08356E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BC8B-E71A-D24D-CDD5-F6FF5060C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8EB40-1640-F8C2-1EA4-6B7FA138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B84A-8700-FC8E-954D-535F424FED22}"/>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6" name="Footer Placeholder 5">
            <a:extLst>
              <a:ext uri="{FF2B5EF4-FFF2-40B4-BE49-F238E27FC236}">
                <a16:creationId xmlns:a16="http://schemas.microsoft.com/office/drawing/2014/main" id="{7B6ADED3-669F-4E19-6799-BD584FAE1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C9DE-8350-754E-A090-9169407E1EE6}"/>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228793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8328-06A8-5FF6-7C40-BC9621162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7E7BB-E5B4-9A43-AC2A-9E4C9B87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95CDA-560C-4C17-834D-9F983CF27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E032-4ADA-46C8-7CD8-96B6A7BFBB76}"/>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6" name="Footer Placeholder 5">
            <a:extLst>
              <a:ext uri="{FF2B5EF4-FFF2-40B4-BE49-F238E27FC236}">
                <a16:creationId xmlns:a16="http://schemas.microsoft.com/office/drawing/2014/main" id="{B713025D-80C0-DBB7-EBCE-1030AD896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9EDE2A-99E9-F504-1673-EEB7D1F8F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6628066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EF77-1450-66A0-6B16-1F7916C36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77A8-A2AC-EAEA-B22A-52035A44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A4C91-3409-4030-651D-7A544EC8734B}"/>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46C876A2-8D7A-8EA1-1CC8-E95E2974A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7822B6-54E3-96AB-ED8F-8F985618B342}"/>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798857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92F9F-32EC-9620-12BC-285118FE0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93A73-5F95-0BED-53C8-D39C992DC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C0A12-3369-8964-182E-0943C77706C0}"/>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D0EFE04F-E239-5F02-F328-7D194AA39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FF4BE-E92B-53D8-BA0B-812E10B080B7}"/>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701581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719695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A9E9-FC9B-5682-4791-680FEF561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1C585-FF49-2700-76C5-765B32C3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6501C-0FF4-CA4F-3DFB-42174BB7E684}"/>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E8A749B7-8F3E-309B-08A1-9F2C74B22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EA3AB7-F855-DC39-65E8-114471AD7BAA}"/>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822565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6533-A678-E8EE-A151-6CE81B5D64AF}"/>
              </a:ext>
            </a:extLst>
          </p:cNvPr>
          <p:cNvSpPr>
            <a:spLocks noGrp="1"/>
          </p:cNvSpPr>
          <p:nvPr>
            <p:ph type="title"/>
          </p:nvPr>
        </p:nvSpPr>
        <p:spPr>
          <a:xfrm>
            <a:off x="831850" y="15573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CBB0-DB2C-4660-82B1-EBC41908B7DB}"/>
              </a:ext>
            </a:extLst>
          </p:cNvPr>
          <p:cNvSpPr>
            <a:spLocks noGrp="1"/>
          </p:cNvSpPr>
          <p:nvPr>
            <p:ph type="body" idx="1"/>
          </p:nvPr>
        </p:nvSpPr>
        <p:spPr>
          <a:xfrm>
            <a:off x="831850" y="4589463"/>
            <a:ext cx="10515600" cy="1500187"/>
          </a:xfrm>
        </p:spPr>
        <p:txBody>
          <a:bodyPr/>
          <a:lstStyle>
            <a:lvl1pPr marL="0" indent="0">
              <a:buNone/>
              <a:defRPr sz="2400">
                <a:solidFill>
                  <a:srgbClr val="00214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8C6D9-1D8D-C259-6A7E-2847DFB9AE04}"/>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DC859AD0-F726-E2C7-BB27-58D0A2AB0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7C12C-CE48-09BC-196C-528691997CB1}"/>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94226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0C6-D6F4-E4B8-35D9-970628F0E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72281-841B-300F-B6F7-AA0D1786E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B5E78-F089-4375-E741-21A11269C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7C46A-552E-730E-080C-A051F7921FE2}"/>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6" name="Footer Placeholder 5">
            <a:extLst>
              <a:ext uri="{FF2B5EF4-FFF2-40B4-BE49-F238E27FC236}">
                <a16:creationId xmlns:a16="http://schemas.microsoft.com/office/drawing/2014/main" id="{C25E8F29-38BD-FF67-9F9B-901B6356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44B1BC-9693-A389-B062-E9FADE725A6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898449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7A1D-1F3E-120F-846A-B1643A929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C8AD8-DD92-733B-C248-40C283103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E7D11-E868-52D3-2841-3D974D48E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AE216-B40A-7567-4405-7F55D457B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CCC48-0E24-CD92-46F7-0976D460A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81E6D-DF08-FF99-FCCB-65CA28494D00}"/>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8" name="Footer Placeholder 7">
            <a:extLst>
              <a:ext uri="{FF2B5EF4-FFF2-40B4-BE49-F238E27FC236}">
                <a16:creationId xmlns:a16="http://schemas.microsoft.com/office/drawing/2014/main" id="{4B3926EB-7C79-7788-C1C0-C87EFCE2C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D9A1F5-8A6E-CCFD-B0A8-B416481D84C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319474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8250-FF89-81DA-ED26-31897C6E3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06662-4393-449A-707D-9E16D7CE0F44}"/>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4" name="Footer Placeholder 3">
            <a:extLst>
              <a:ext uri="{FF2B5EF4-FFF2-40B4-BE49-F238E27FC236}">
                <a16:creationId xmlns:a16="http://schemas.microsoft.com/office/drawing/2014/main" id="{DBB346CD-C77F-3F33-DA33-8D5FB283D8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01B3E6-E2AF-CA1B-35BE-A76914FEEFEC}"/>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44288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0C6-D6F4-E4B8-35D9-970628F0E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72281-841B-300F-B6F7-AA0D1786E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B5E78-F089-4375-E741-21A11269C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7C46A-552E-730E-080C-A051F7921FE2}"/>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6" name="Footer Placeholder 5">
            <a:extLst>
              <a:ext uri="{FF2B5EF4-FFF2-40B4-BE49-F238E27FC236}">
                <a16:creationId xmlns:a16="http://schemas.microsoft.com/office/drawing/2014/main" id="{C25E8F29-38BD-FF67-9F9B-901B6356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44B1BC-9693-A389-B062-E9FADE725A6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290487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7F38E-5B42-564C-DA52-B8D76E661B36}"/>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3" name="Footer Placeholder 2">
            <a:extLst>
              <a:ext uri="{FF2B5EF4-FFF2-40B4-BE49-F238E27FC236}">
                <a16:creationId xmlns:a16="http://schemas.microsoft.com/office/drawing/2014/main" id="{8A4FABC3-E32F-026E-10D8-028A5CE40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3DEAC3-0112-35D5-12BC-CF2C82C3C2CE}"/>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9102742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3DF3-8C6E-88C1-4415-6FA08356E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BC8B-E71A-D24D-CDD5-F6FF5060C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8EB40-1640-F8C2-1EA4-6B7FA138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B84A-8700-FC8E-954D-535F424FED22}"/>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6" name="Footer Placeholder 5">
            <a:extLst>
              <a:ext uri="{FF2B5EF4-FFF2-40B4-BE49-F238E27FC236}">
                <a16:creationId xmlns:a16="http://schemas.microsoft.com/office/drawing/2014/main" id="{7B6ADED3-669F-4E19-6799-BD584FAE1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C9DE-8350-754E-A090-9169407E1EE6}"/>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0161743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8328-06A8-5FF6-7C40-BC9621162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7E7BB-E5B4-9A43-AC2A-9E4C9B87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95CDA-560C-4C17-834D-9F983CF27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E032-4ADA-46C8-7CD8-96B6A7BFBB76}"/>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6" name="Footer Placeholder 5">
            <a:extLst>
              <a:ext uri="{FF2B5EF4-FFF2-40B4-BE49-F238E27FC236}">
                <a16:creationId xmlns:a16="http://schemas.microsoft.com/office/drawing/2014/main" id="{B713025D-80C0-DBB7-EBCE-1030AD896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9EDE2A-99E9-F504-1673-EEB7D1F8F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9709341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EF77-1450-66A0-6B16-1F7916C36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77A8-A2AC-EAEA-B22A-52035A44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A4C91-3409-4030-651D-7A544EC8734B}"/>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46C876A2-8D7A-8EA1-1CC8-E95E2974A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7822B6-54E3-96AB-ED8F-8F985618B342}"/>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5076875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92F9F-32EC-9620-12BC-285118FE0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93A73-5F95-0BED-53C8-D39C992DC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C0A12-3369-8964-182E-0943C77706C0}"/>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D0EFE04F-E239-5F02-F328-7D194AA39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FF4BE-E92B-53D8-BA0B-812E10B080B7}"/>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0569685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6530637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A9E9-FC9B-5682-4791-680FEF561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1C585-FF49-2700-76C5-765B32C3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6501C-0FF4-CA4F-3DFB-42174BB7E684}"/>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E8A749B7-8F3E-309B-08A1-9F2C74B22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EA3AB7-F855-DC39-65E8-114471AD7BAA}"/>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0758896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6533-A678-E8EE-A151-6CE81B5D64AF}"/>
              </a:ext>
            </a:extLst>
          </p:cNvPr>
          <p:cNvSpPr>
            <a:spLocks noGrp="1"/>
          </p:cNvSpPr>
          <p:nvPr>
            <p:ph type="title"/>
          </p:nvPr>
        </p:nvSpPr>
        <p:spPr>
          <a:xfrm>
            <a:off x="831850" y="15573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CBB0-DB2C-4660-82B1-EBC41908B7DB}"/>
              </a:ext>
            </a:extLst>
          </p:cNvPr>
          <p:cNvSpPr>
            <a:spLocks noGrp="1"/>
          </p:cNvSpPr>
          <p:nvPr>
            <p:ph type="body" idx="1"/>
          </p:nvPr>
        </p:nvSpPr>
        <p:spPr>
          <a:xfrm>
            <a:off x="831850" y="4589463"/>
            <a:ext cx="10515600" cy="1500187"/>
          </a:xfrm>
        </p:spPr>
        <p:txBody>
          <a:bodyPr/>
          <a:lstStyle>
            <a:lvl1pPr marL="0" indent="0">
              <a:buNone/>
              <a:defRPr sz="2400">
                <a:solidFill>
                  <a:srgbClr val="00214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8C6D9-1D8D-C259-6A7E-2847DFB9AE04}"/>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DC859AD0-F726-E2C7-BB27-58D0A2AB0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7C12C-CE48-09BC-196C-528691997CB1}"/>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4824205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0C6-D6F4-E4B8-35D9-970628F0E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72281-841B-300F-B6F7-AA0D1786E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B5E78-F089-4375-E741-21A11269C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7C46A-552E-730E-080C-A051F7921FE2}"/>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6" name="Footer Placeholder 5">
            <a:extLst>
              <a:ext uri="{FF2B5EF4-FFF2-40B4-BE49-F238E27FC236}">
                <a16:creationId xmlns:a16="http://schemas.microsoft.com/office/drawing/2014/main" id="{C25E8F29-38BD-FF67-9F9B-901B6356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44B1BC-9693-A389-B062-E9FADE725A6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1778449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7A1D-1F3E-120F-846A-B1643A929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C8AD8-DD92-733B-C248-40C283103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E7D11-E868-52D3-2841-3D974D48E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AE216-B40A-7567-4405-7F55D457B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CCC48-0E24-CD92-46F7-0976D460A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81E6D-DF08-FF99-FCCB-65CA28494D00}"/>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8" name="Footer Placeholder 7">
            <a:extLst>
              <a:ext uri="{FF2B5EF4-FFF2-40B4-BE49-F238E27FC236}">
                <a16:creationId xmlns:a16="http://schemas.microsoft.com/office/drawing/2014/main" id="{4B3926EB-7C79-7788-C1C0-C87EFCE2C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D9A1F5-8A6E-CCFD-B0A8-B416481D84C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89768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7A1D-1F3E-120F-846A-B1643A929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C8AD8-DD92-733B-C248-40C283103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E7D11-E868-52D3-2841-3D974D48E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AE216-B40A-7567-4405-7F55D457B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CCC48-0E24-CD92-46F7-0976D460A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81E6D-DF08-FF99-FCCB-65CA28494D00}"/>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8" name="Footer Placeholder 7">
            <a:extLst>
              <a:ext uri="{FF2B5EF4-FFF2-40B4-BE49-F238E27FC236}">
                <a16:creationId xmlns:a16="http://schemas.microsoft.com/office/drawing/2014/main" id="{4B3926EB-7C79-7788-C1C0-C87EFCE2C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D9A1F5-8A6E-CCFD-B0A8-B416481D84C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974374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8250-FF89-81DA-ED26-31897C6E3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06662-4393-449A-707D-9E16D7CE0F44}"/>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4" name="Footer Placeholder 3">
            <a:extLst>
              <a:ext uri="{FF2B5EF4-FFF2-40B4-BE49-F238E27FC236}">
                <a16:creationId xmlns:a16="http://schemas.microsoft.com/office/drawing/2014/main" id="{DBB346CD-C77F-3F33-DA33-8D5FB283D8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01B3E6-E2AF-CA1B-35BE-A76914FEEFEC}"/>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6625615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7F38E-5B42-564C-DA52-B8D76E661B36}"/>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3" name="Footer Placeholder 2">
            <a:extLst>
              <a:ext uri="{FF2B5EF4-FFF2-40B4-BE49-F238E27FC236}">
                <a16:creationId xmlns:a16="http://schemas.microsoft.com/office/drawing/2014/main" id="{8A4FABC3-E32F-026E-10D8-028A5CE40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3DEAC3-0112-35D5-12BC-CF2C82C3C2CE}"/>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1484462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3DF3-8C6E-88C1-4415-6FA08356E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BC8B-E71A-D24D-CDD5-F6FF5060C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8EB40-1640-F8C2-1EA4-6B7FA138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B84A-8700-FC8E-954D-535F424FED22}"/>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6" name="Footer Placeholder 5">
            <a:extLst>
              <a:ext uri="{FF2B5EF4-FFF2-40B4-BE49-F238E27FC236}">
                <a16:creationId xmlns:a16="http://schemas.microsoft.com/office/drawing/2014/main" id="{7B6ADED3-669F-4E19-6799-BD584FAE1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C9DE-8350-754E-A090-9169407E1EE6}"/>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9814284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8328-06A8-5FF6-7C40-BC9621162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7E7BB-E5B4-9A43-AC2A-9E4C9B87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95CDA-560C-4C17-834D-9F983CF27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E032-4ADA-46C8-7CD8-96B6A7BFBB76}"/>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6" name="Footer Placeholder 5">
            <a:extLst>
              <a:ext uri="{FF2B5EF4-FFF2-40B4-BE49-F238E27FC236}">
                <a16:creationId xmlns:a16="http://schemas.microsoft.com/office/drawing/2014/main" id="{B713025D-80C0-DBB7-EBCE-1030AD896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9EDE2A-99E9-F504-1673-EEB7D1F8F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8732333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EF77-1450-66A0-6B16-1F7916C36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77A8-A2AC-EAEA-B22A-52035A44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A4C91-3409-4030-651D-7A544EC8734B}"/>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46C876A2-8D7A-8EA1-1CC8-E95E2974A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7822B6-54E3-96AB-ED8F-8F985618B342}"/>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0691510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92F9F-32EC-9620-12BC-285118FE0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93A73-5F95-0BED-53C8-D39C992DC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C0A12-3369-8964-182E-0943C77706C0}"/>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D0EFE04F-E239-5F02-F328-7D194AA39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FF4BE-E92B-53D8-BA0B-812E10B080B7}"/>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6246640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4780469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A9E9-FC9B-5682-4791-680FEF561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1C585-FF49-2700-76C5-765B32C3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6501C-0FF4-CA4F-3DFB-42174BB7E684}"/>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E8A749B7-8F3E-309B-08A1-9F2C74B22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EA3AB7-F855-DC39-65E8-114471AD7BAA}"/>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812991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6533-A678-E8EE-A151-6CE81B5D64AF}"/>
              </a:ext>
            </a:extLst>
          </p:cNvPr>
          <p:cNvSpPr>
            <a:spLocks noGrp="1"/>
          </p:cNvSpPr>
          <p:nvPr>
            <p:ph type="title"/>
          </p:nvPr>
        </p:nvSpPr>
        <p:spPr>
          <a:xfrm>
            <a:off x="831850" y="15573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CBB0-DB2C-4660-82B1-EBC41908B7DB}"/>
              </a:ext>
            </a:extLst>
          </p:cNvPr>
          <p:cNvSpPr>
            <a:spLocks noGrp="1"/>
          </p:cNvSpPr>
          <p:nvPr>
            <p:ph type="body" idx="1"/>
          </p:nvPr>
        </p:nvSpPr>
        <p:spPr>
          <a:xfrm>
            <a:off x="831850" y="4589463"/>
            <a:ext cx="10515600" cy="1500187"/>
          </a:xfrm>
        </p:spPr>
        <p:txBody>
          <a:bodyPr/>
          <a:lstStyle>
            <a:lvl1pPr marL="0" indent="0">
              <a:buNone/>
              <a:defRPr sz="2400">
                <a:solidFill>
                  <a:srgbClr val="00214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8C6D9-1D8D-C259-6A7E-2847DFB9AE04}"/>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DC859AD0-F726-E2C7-BB27-58D0A2AB0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7C12C-CE48-09BC-196C-528691997CB1}"/>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458405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0C6-D6F4-E4B8-35D9-970628F0E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72281-841B-300F-B6F7-AA0D1786E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B5E78-F089-4375-E741-21A11269C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7C46A-552E-730E-080C-A051F7921FE2}"/>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6" name="Footer Placeholder 5">
            <a:extLst>
              <a:ext uri="{FF2B5EF4-FFF2-40B4-BE49-F238E27FC236}">
                <a16:creationId xmlns:a16="http://schemas.microsoft.com/office/drawing/2014/main" id="{C25E8F29-38BD-FF67-9F9B-901B6356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44B1BC-9693-A389-B062-E9FADE725A6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876650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8250-FF89-81DA-ED26-31897C6E3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06662-4393-449A-707D-9E16D7CE0F44}"/>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4" name="Footer Placeholder 3">
            <a:extLst>
              <a:ext uri="{FF2B5EF4-FFF2-40B4-BE49-F238E27FC236}">
                <a16:creationId xmlns:a16="http://schemas.microsoft.com/office/drawing/2014/main" id="{DBB346CD-C77F-3F33-DA33-8D5FB283D8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01B3E6-E2AF-CA1B-35BE-A76914FEEFEC}"/>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9497601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7A1D-1F3E-120F-846A-B1643A929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C8AD8-DD92-733B-C248-40C283103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E7D11-E868-52D3-2841-3D974D48E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AE216-B40A-7567-4405-7F55D457B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CCC48-0E24-CD92-46F7-0976D460A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81E6D-DF08-FF99-FCCB-65CA28494D00}"/>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8" name="Footer Placeholder 7">
            <a:extLst>
              <a:ext uri="{FF2B5EF4-FFF2-40B4-BE49-F238E27FC236}">
                <a16:creationId xmlns:a16="http://schemas.microsoft.com/office/drawing/2014/main" id="{4B3926EB-7C79-7788-C1C0-C87EFCE2C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D9A1F5-8A6E-CCFD-B0A8-B416481D84C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7985222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8250-FF89-81DA-ED26-31897C6E3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06662-4393-449A-707D-9E16D7CE0F44}"/>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4" name="Footer Placeholder 3">
            <a:extLst>
              <a:ext uri="{FF2B5EF4-FFF2-40B4-BE49-F238E27FC236}">
                <a16:creationId xmlns:a16="http://schemas.microsoft.com/office/drawing/2014/main" id="{DBB346CD-C77F-3F33-DA33-8D5FB283D8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01B3E6-E2AF-CA1B-35BE-A76914FEEFEC}"/>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1587630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7F38E-5B42-564C-DA52-B8D76E661B36}"/>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3" name="Footer Placeholder 2">
            <a:extLst>
              <a:ext uri="{FF2B5EF4-FFF2-40B4-BE49-F238E27FC236}">
                <a16:creationId xmlns:a16="http://schemas.microsoft.com/office/drawing/2014/main" id="{8A4FABC3-E32F-026E-10D8-028A5CE40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3DEAC3-0112-35D5-12BC-CF2C82C3C2CE}"/>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8651972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3DF3-8C6E-88C1-4415-6FA08356E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BC8B-E71A-D24D-CDD5-F6FF5060C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8EB40-1640-F8C2-1EA4-6B7FA138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B84A-8700-FC8E-954D-535F424FED22}"/>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6" name="Footer Placeholder 5">
            <a:extLst>
              <a:ext uri="{FF2B5EF4-FFF2-40B4-BE49-F238E27FC236}">
                <a16:creationId xmlns:a16="http://schemas.microsoft.com/office/drawing/2014/main" id="{7B6ADED3-669F-4E19-6799-BD584FAE1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C9DE-8350-754E-A090-9169407E1EE6}"/>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4962835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8328-06A8-5FF6-7C40-BC9621162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7E7BB-E5B4-9A43-AC2A-9E4C9B87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95CDA-560C-4C17-834D-9F983CF27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E032-4ADA-46C8-7CD8-96B6A7BFBB76}"/>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6" name="Footer Placeholder 5">
            <a:extLst>
              <a:ext uri="{FF2B5EF4-FFF2-40B4-BE49-F238E27FC236}">
                <a16:creationId xmlns:a16="http://schemas.microsoft.com/office/drawing/2014/main" id="{B713025D-80C0-DBB7-EBCE-1030AD896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9EDE2A-99E9-F504-1673-EEB7D1F8F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1033197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EF77-1450-66A0-6B16-1F7916C36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77A8-A2AC-EAEA-B22A-52035A44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A4C91-3409-4030-651D-7A544EC8734B}"/>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46C876A2-8D7A-8EA1-1CC8-E95E2974A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7822B6-54E3-96AB-ED8F-8F985618B342}"/>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4553252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92F9F-32EC-9620-12BC-285118FE0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93A73-5F95-0BED-53C8-D39C992DC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C0A12-3369-8964-182E-0943C77706C0}"/>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D0EFE04F-E239-5F02-F328-7D194AA39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FF4BE-E92B-53D8-BA0B-812E10B080B7}"/>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9094239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6011681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DA9E9-FC9B-5682-4791-680FEF5618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1C585-FF49-2700-76C5-765B32C32D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6501C-0FF4-CA4F-3DFB-42174BB7E684}"/>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E8A749B7-8F3E-309B-08A1-9F2C74B22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EA3AB7-F855-DC39-65E8-114471AD7BAA}"/>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2459676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6533-A678-E8EE-A151-6CE81B5D64AF}"/>
              </a:ext>
            </a:extLst>
          </p:cNvPr>
          <p:cNvSpPr>
            <a:spLocks noGrp="1"/>
          </p:cNvSpPr>
          <p:nvPr>
            <p:ph type="title"/>
          </p:nvPr>
        </p:nvSpPr>
        <p:spPr>
          <a:xfrm>
            <a:off x="831850" y="15573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CBB0-DB2C-4660-82B1-EBC41908B7DB}"/>
              </a:ext>
            </a:extLst>
          </p:cNvPr>
          <p:cNvSpPr>
            <a:spLocks noGrp="1"/>
          </p:cNvSpPr>
          <p:nvPr>
            <p:ph type="body" idx="1"/>
          </p:nvPr>
        </p:nvSpPr>
        <p:spPr>
          <a:xfrm>
            <a:off x="831850" y="4589463"/>
            <a:ext cx="10515600" cy="1500187"/>
          </a:xfrm>
        </p:spPr>
        <p:txBody>
          <a:bodyPr/>
          <a:lstStyle>
            <a:lvl1pPr marL="0" indent="0">
              <a:buNone/>
              <a:defRPr sz="2400">
                <a:solidFill>
                  <a:srgbClr val="00214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8C6D9-1D8D-C259-6A7E-2847DFB9AE04}"/>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DC859AD0-F726-E2C7-BB27-58D0A2AB0A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7C12C-CE48-09BC-196C-528691997CB1}"/>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022560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7F38E-5B42-564C-DA52-B8D76E661B36}"/>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3" name="Footer Placeholder 2">
            <a:extLst>
              <a:ext uri="{FF2B5EF4-FFF2-40B4-BE49-F238E27FC236}">
                <a16:creationId xmlns:a16="http://schemas.microsoft.com/office/drawing/2014/main" id="{8A4FABC3-E32F-026E-10D8-028A5CE40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3DEAC3-0112-35D5-12BC-CF2C82C3C2CE}"/>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2620054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10C6-D6F4-E4B8-35D9-970628F0E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72281-841B-300F-B6F7-AA0D1786E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B5E78-F089-4375-E741-21A11269C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7C46A-552E-730E-080C-A051F7921FE2}"/>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6" name="Footer Placeholder 5">
            <a:extLst>
              <a:ext uri="{FF2B5EF4-FFF2-40B4-BE49-F238E27FC236}">
                <a16:creationId xmlns:a16="http://schemas.microsoft.com/office/drawing/2014/main" id="{C25E8F29-38BD-FF67-9F9B-901B6356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44B1BC-9693-A389-B062-E9FADE725A6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139744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7A1D-1F3E-120F-846A-B1643A929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3C8AD8-DD92-733B-C248-40C283103A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E7D11-E868-52D3-2841-3D974D48E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AE216-B40A-7567-4405-7F55D457B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CCC48-0E24-CD92-46F7-0976D460A8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81E6D-DF08-FF99-FCCB-65CA28494D00}"/>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8" name="Footer Placeholder 7">
            <a:extLst>
              <a:ext uri="{FF2B5EF4-FFF2-40B4-BE49-F238E27FC236}">
                <a16:creationId xmlns:a16="http://schemas.microsoft.com/office/drawing/2014/main" id="{4B3926EB-7C79-7788-C1C0-C87EFCE2C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2D9A1F5-8A6E-CCFD-B0A8-B416481D84C0}"/>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23410500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8250-FF89-81DA-ED26-31897C6E3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306662-4393-449A-707D-9E16D7CE0F44}"/>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4" name="Footer Placeholder 3">
            <a:extLst>
              <a:ext uri="{FF2B5EF4-FFF2-40B4-BE49-F238E27FC236}">
                <a16:creationId xmlns:a16="http://schemas.microsoft.com/office/drawing/2014/main" id="{DBB346CD-C77F-3F33-DA33-8D5FB283D8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01B3E6-E2AF-CA1B-35BE-A76914FEEFEC}"/>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0404887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7F38E-5B42-564C-DA52-B8D76E661B36}"/>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3" name="Footer Placeholder 2">
            <a:extLst>
              <a:ext uri="{FF2B5EF4-FFF2-40B4-BE49-F238E27FC236}">
                <a16:creationId xmlns:a16="http://schemas.microsoft.com/office/drawing/2014/main" id="{8A4FABC3-E32F-026E-10D8-028A5CE402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3DEAC3-0112-35D5-12BC-CF2C82C3C2CE}"/>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5941990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3DF3-8C6E-88C1-4415-6FA08356E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BC8B-E71A-D24D-CDD5-F6FF5060C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8EB40-1640-F8C2-1EA4-6B7FA138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B84A-8700-FC8E-954D-535F424FED22}"/>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6" name="Footer Placeholder 5">
            <a:extLst>
              <a:ext uri="{FF2B5EF4-FFF2-40B4-BE49-F238E27FC236}">
                <a16:creationId xmlns:a16="http://schemas.microsoft.com/office/drawing/2014/main" id="{7B6ADED3-669F-4E19-6799-BD584FAE1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C9DE-8350-754E-A090-9169407E1EE6}"/>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17706804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8328-06A8-5FF6-7C40-BC9621162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7E7BB-E5B4-9A43-AC2A-9E4C9B87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95CDA-560C-4C17-834D-9F983CF27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E032-4ADA-46C8-7CD8-96B6A7BFBB76}"/>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6" name="Footer Placeholder 5">
            <a:extLst>
              <a:ext uri="{FF2B5EF4-FFF2-40B4-BE49-F238E27FC236}">
                <a16:creationId xmlns:a16="http://schemas.microsoft.com/office/drawing/2014/main" id="{B713025D-80C0-DBB7-EBCE-1030AD896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9EDE2A-99E9-F504-1673-EEB7D1F8F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9046955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EF77-1450-66A0-6B16-1F7916C36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8777A8-A2AC-EAEA-B22A-52035A44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A4C91-3409-4030-651D-7A544EC8734B}"/>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46C876A2-8D7A-8EA1-1CC8-E95E2974A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7822B6-54E3-96AB-ED8F-8F985618B342}"/>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1650800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92F9F-32EC-9620-12BC-285118FE0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D93A73-5F95-0BED-53C8-D39C992DC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C0A12-3369-8964-182E-0943C77706C0}"/>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D0EFE04F-E239-5F02-F328-7D194AA39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FF4BE-E92B-53D8-BA0B-812E10B080B7}"/>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4227377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cxnSp>
        <p:nvCxnSpPr>
          <p:cNvPr id="9" name="Straight Connector 8"/>
          <p:cNvCxnSpPr/>
          <p:nvPr userDrawn="1"/>
        </p:nvCxnSpPr>
        <p:spPr>
          <a:xfrm>
            <a:off x="-14748" y="6798253"/>
            <a:ext cx="12223845" cy="0"/>
          </a:xfrm>
          <a:prstGeom prst="line">
            <a:avLst/>
          </a:prstGeom>
          <a:ln w="146050">
            <a:solidFill>
              <a:srgbClr val="FDB913"/>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A9D3F271-1326-42D8-A173-3ACC96EA601F}"/>
              </a:ext>
            </a:extLst>
          </p:cNvPr>
          <p:cNvSpPr>
            <a:spLocks noGrp="1"/>
          </p:cNvSpPr>
          <p:nvPr>
            <p:ph type="title"/>
          </p:nvPr>
        </p:nvSpPr>
        <p:spPr>
          <a:xfrm>
            <a:off x="481007" y="365125"/>
            <a:ext cx="10515600" cy="1325563"/>
          </a:xfrm>
        </p:spPr>
        <p:txBody>
          <a:bodyPr/>
          <a:lstStyle>
            <a:lvl1pPr>
              <a:defRPr>
                <a:solidFill>
                  <a:srgbClr val="1A3661"/>
                </a:solidFill>
                <a:latin typeface="Segoe UI" panose="020B0502040204020203" pitchFamily="34" charset="0"/>
                <a:cs typeface="Segoe UI" panose="020B0502040204020203"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1D95406D-7DC7-40F9-B6B1-0053D2653A86}"/>
              </a:ext>
            </a:extLst>
          </p:cNvPr>
          <p:cNvCxnSpPr/>
          <p:nvPr userDrawn="1"/>
        </p:nvCxnSpPr>
        <p:spPr>
          <a:xfrm>
            <a:off x="566735" y="1343033"/>
            <a:ext cx="10515600" cy="0"/>
          </a:xfrm>
          <a:prstGeom prst="line">
            <a:avLst/>
          </a:prstGeom>
          <a:ln w="44450">
            <a:gradFill flip="none" rotWithShape="1">
              <a:gsLst>
                <a:gs pos="100000">
                  <a:srgbClr val="FDB913"/>
                </a:gs>
                <a:gs pos="0">
                  <a:srgbClr val="FDB913">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7" name="Content Placeholder 2">
            <a:extLst>
              <a:ext uri="{FF2B5EF4-FFF2-40B4-BE49-F238E27FC236}">
                <a16:creationId xmlns:a16="http://schemas.microsoft.com/office/drawing/2014/main" id="{C8A71299-FD9F-42EF-8843-604100D5D860}"/>
              </a:ext>
            </a:extLst>
          </p:cNvPr>
          <p:cNvSpPr>
            <a:spLocks noGrp="1"/>
          </p:cNvSpPr>
          <p:nvPr>
            <p:ph idx="1"/>
          </p:nvPr>
        </p:nvSpPr>
        <p:spPr>
          <a:xfrm>
            <a:off x="481007" y="1825625"/>
            <a:ext cx="10515600" cy="4054174"/>
          </a:xfrm>
        </p:spPr>
        <p:txBody>
          <a:bodyPr/>
          <a:lstStyle>
            <a:lvl1pPr>
              <a:defRPr>
                <a:solidFill>
                  <a:srgbClr val="1A3661"/>
                </a:solidFill>
                <a:latin typeface="Segoe UI" panose="020B0502040204020203" pitchFamily="34" charset="0"/>
                <a:cs typeface="Segoe UI" panose="020B0502040204020203" pitchFamily="34" charset="0"/>
              </a:defRPr>
            </a:lvl1pPr>
            <a:lvl2pPr>
              <a:defRPr>
                <a:solidFill>
                  <a:srgbClr val="1A3661"/>
                </a:solidFill>
                <a:latin typeface="Segoe UI" panose="020B0502040204020203" pitchFamily="34" charset="0"/>
                <a:cs typeface="Segoe UI" panose="020B0502040204020203" pitchFamily="34" charset="0"/>
              </a:defRPr>
            </a:lvl2pPr>
            <a:lvl3pPr>
              <a:defRPr>
                <a:solidFill>
                  <a:srgbClr val="1A3661"/>
                </a:solidFill>
                <a:latin typeface="Segoe UI" panose="020B0502040204020203" pitchFamily="34" charset="0"/>
                <a:cs typeface="Segoe UI" panose="020B0502040204020203" pitchFamily="34" charset="0"/>
              </a:defRPr>
            </a:lvl3pPr>
            <a:lvl4pPr>
              <a:defRPr>
                <a:solidFill>
                  <a:srgbClr val="1A3661"/>
                </a:solidFill>
                <a:latin typeface="Segoe UI" panose="020B0502040204020203" pitchFamily="34" charset="0"/>
                <a:cs typeface="Segoe UI" panose="020B0502040204020203" pitchFamily="34" charset="0"/>
              </a:defRPr>
            </a:lvl4pPr>
            <a:lvl5pPr>
              <a:defRPr>
                <a:solidFill>
                  <a:srgbClr val="1A3661"/>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sign&#10;&#10;Description automatically generated">
            <a:extLst>
              <a:ext uri="{FF2B5EF4-FFF2-40B4-BE49-F238E27FC236}">
                <a16:creationId xmlns:a16="http://schemas.microsoft.com/office/drawing/2014/main" id="{31606FA5-E1C2-4210-822F-674A10B300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39636" y="5879417"/>
            <a:ext cx="3176132" cy="562175"/>
          </a:xfrm>
          <a:prstGeom prst="rect">
            <a:avLst/>
          </a:prstGeom>
        </p:spPr>
      </p:pic>
    </p:spTree>
    <p:extLst>
      <p:ext uri="{BB962C8B-B14F-4D97-AF65-F5344CB8AC3E}">
        <p14:creationId xmlns:p14="http://schemas.microsoft.com/office/powerpoint/2010/main" val="9327590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and Eyebrow Only">
    <p:spTree>
      <p:nvGrpSpPr>
        <p:cNvPr id="1" name=""/>
        <p:cNvGrpSpPr/>
        <p:nvPr/>
      </p:nvGrpSpPr>
      <p:grpSpPr>
        <a:xfrm>
          <a:off x="0" y="0"/>
          <a:ext cx="0" cy="0"/>
          <a:chOff x="0" y="0"/>
          <a:chExt cx="0" cy="0"/>
        </a:xfrm>
      </p:grpSpPr>
      <p:sp>
        <p:nvSpPr>
          <p:cNvPr id="6" name="Eyebrow placeholder">
            <a:extLst>
              <a:ext uri="{FF2B5EF4-FFF2-40B4-BE49-F238E27FC236}">
                <a16:creationId xmlns:a16="http://schemas.microsoft.com/office/drawing/2014/main" id="{48B9C26C-7246-D5C5-B758-D000638734BF}"/>
              </a:ext>
            </a:extLst>
          </p:cNvPr>
          <p:cNvSpPr>
            <a:spLocks noGrp="1"/>
          </p:cNvSpPr>
          <p:nvPr>
            <p:ph type="body" sz="quarter" idx="10"/>
          </p:nvPr>
        </p:nvSpPr>
        <p:spPr>
          <a:xfrm>
            <a:off x="574816" y="246888"/>
            <a:ext cx="11018838" cy="246221"/>
          </a:xfrm>
        </p:spPr>
        <p:txBody>
          <a:bodyPr/>
          <a:lstStyle>
            <a:lvl1pPr marL="0" indent="0">
              <a:buNone/>
              <a:defRPr sz="1600">
                <a:solidFill>
                  <a:schemeClr val="accent1"/>
                </a:solidFill>
                <a:latin typeface="+mj-lt"/>
              </a:defRPr>
            </a:lvl1pPr>
          </a:lstStyle>
          <a:p>
            <a:pPr lvl="0"/>
            <a:r>
              <a:rPr lang="en-US"/>
              <a:t>Click to edit Master text styles</a:t>
            </a:r>
          </a:p>
        </p:txBody>
      </p:sp>
      <p:sp>
        <p:nvSpPr>
          <p:cNvPr id="2" name="Title 1">
            <a:extLst>
              <a:ext uri="{FF2B5EF4-FFF2-40B4-BE49-F238E27FC236}">
                <a16:creationId xmlns:a16="http://schemas.microsoft.com/office/drawing/2014/main" id="{75C45BD7-3F2C-830D-5256-48E37AFC511B}"/>
              </a:ext>
            </a:extLst>
          </p:cNvPr>
          <p:cNvSpPr>
            <a:spLocks noGrp="1"/>
          </p:cNvSpPr>
          <p:nvPr>
            <p:ph type="title"/>
          </p:nvPr>
        </p:nvSpPr>
        <p:spPr>
          <a:xfrm>
            <a:off x="574816" y="510988"/>
            <a:ext cx="11018520" cy="430887"/>
          </a:xfrm>
        </p:spPr>
        <p:txBody>
          <a:bodyPr/>
          <a:lstStyle/>
          <a:p>
            <a:r>
              <a:rPr lang="en-US"/>
              <a:t>Click to edit Master title style</a:t>
            </a:r>
          </a:p>
        </p:txBody>
      </p:sp>
    </p:spTree>
    <p:extLst>
      <p:ext uri="{BB962C8B-B14F-4D97-AF65-F5344CB8AC3E}">
        <p14:creationId xmlns:p14="http://schemas.microsoft.com/office/powerpoint/2010/main" val="147248097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3DF3-8C6E-88C1-4415-6FA08356E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DBC8B-E71A-D24D-CDD5-F6FF5060C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8EB40-1640-F8C2-1EA4-6B7FA1382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B84A-8700-FC8E-954D-535F424FED22}"/>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6" name="Footer Placeholder 5">
            <a:extLst>
              <a:ext uri="{FF2B5EF4-FFF2-40B4-BE49-F238E27FC236}">
                <a16:creationId xmlns:a16="http://schemas.microsoft.com/office/drawing/2014/main" id="{7B6ADED3-669F-4E19-6799-BD584FAE11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C9DE-8350-754E-A090-9169407E1EE6}"/>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42602221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66FD-758C-4310-84AE-1AFD3D035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39E76-3CC3-83D6-8ADF-9201EAF37150}"/>
              </a:ext>
            </a:extLst>
          </p:cNvPr>
          <p:cNvSpPr>
            <a:spLocks noGrp="1"/>
          </p:cNvSpPr>
          <p:nvPr>
            <p:ph type="subTitle" idx="1"/>
          </p:nvPr>
        </p:nvSpPr>
        <p:spPr>
          <a:xfrm>
            <a:off x="1524000" y="3739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AFB-28A7-C68C-C5C7-A897BDD8D7CF}"/>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5" name="Footer Placeholder 4">
            <a:extLst>
              <a:ext uri="{FF2B5EF4-FFF2-40B4-BE49-F238E27FC236}">
                <a16:creationId xmlns:a16="http://schemas.microsoft.com/office/drawing/2014/main" id="{97851694-8B44-7EB5-E893-4479822A3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F03BF0-5865-02CE-2A11-5834D6E21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3596202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8328-06A8-5FF6-7C40-BC9621162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7E7BB-E5B4-9A43-AC2A-9E4C9B872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95CDA-560C-4C17-834D-9F983CF27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E032-4ADA-46C8-7CD8-96B6A7BFBB76}"/>
              </a:ext>
            </a:extLst>
          </p:cNvPr>
          <p:cNvSpPr>
            <a:spLocks noGrp="1"/>
          </p:cNvSpPr>
          <p:nvPr>
            <p:ph type="dt" sz="half" idx="10"/>
          </p:nvPr>
        </p:nvSpPr>
        <p:spPr/>
        <p:txBody>
          <a:bodyPr/>
          <a:lstStyle/>
          <a:p>
            <a:fld id="{2EC9EE6D-2114-4940-9135-24202A0097F3}" type="datetimeFigureOut">
              <a:rPr lang="en-US" smtClean="0"/>
              <a:t>5/2/2025</a:t>
            </a:fld>
            <a:endParaRPr lang="en-US"/>
          </a:p>
        </p:txBody>
      </p:sp>
      <p:sp>
        <p:nvSpPr>
          <p:cNvPr id="6" name="Footer Placeholder 5">
            <a:extLst>
              <a:ext uri="{FF2B5EF4-FFF2-40B4-BE49-F238E27FC236}">
                <a16:creationId xmlns:a16="http://schemas.microsoft.com/office/drawing/2014/main" id="{B713025D-80C0-DBB7-EBCE-1030AD896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9EDE2A-99E9-F504-1673-EEB7D1F8F1CD}"/>
              </a:ext>
            </a:extLst>
          </p:cNvPr>
          <p:cNvSpPr>
            <a:spLocks noGrp="1"/>
          </p:cNvSpPr>
          <p:nvPr>
            <p:ph type="sldNum" sz="quarter" idx="12"/>
          </p:nvPr>
        </p:nvSpPr>
        <p:spPr/>
        <p:txBody>
          <a:bodyPr/>
          <a:lstStyle/>
          <a:p>
            <a:fld id="{34554F73-7373-4DD9-B17E-BF891112A6B2}" type="slidenum">
              <a:rPr lang="en-US" smtClean="0"/>
              <a:t>‹#›</a:t>
            </a:fld>
            <a:endParaRPr lang="en-US"/>
          </a:p>
        </p:txBody>
      </p:sp>
    </p:spTree>
    <p:extLst>
      <p:ext uri="{BB962C8B-B14F-4D97-AF65-F5344CB8AC3E}">
        <p14:creationId xmlns:p14="http://schemas.microsoft.com/office/powerpoint/2010/main" val="693339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7.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8.xml"/><Relationship Id="rId1"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81D96"/>
                </a:solidFill>
                <a:latin typeface="Manrope Light" pitchFamily="2" charset="0"/>
              </a:defRPr>
            </a:lvl1pPr>
          </a:lstStyle>
          <a:p>
            <a:fld id="{2EC9EE6D-2114-4940-9135-24202A0097F3}" type="datetimeFigureOut">
              <a:rPr lang="en-US" smtClean="0"/>
              <a:pPr/>
              <a:t>5/2/2025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1D96"/>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1D96"/>
                </a:solidFill>
                <a:latin typeface="Manrope Light" pitchFamily="2" charset="0"/>
              </a:defRPr>
            </a:lvl1pPr>
          </a:lstStyle>
          <a:p>
            <a:fld id="{34554F73-7373-4DD9-B17E-BF891112A6B2}" type="slidenum">
              <a:rPr lang="en-US" smtClean="0"/>
              <a:pPr/>
              <a:t>‹#›</a:t>
            </a:fld>
            <a:endParaRPr lang="en-US"/>
          </a:p>
        </p:txBody>
      </p:sp>
      <p:pic>
        <p:nvPicPr>
          <p:cNvPr id="7" name="Picture 6">
            <a:extLst>
              <a:ext uri="{FF2B5EF4-FFF2-40B4-BE49-F238E27FC236}">
                <a16:creationId xmlns:a16="http://schemas.microsoft.com/office/drawing/2014/main" id="{50400CAA-650A-B59B-8EB1-4617C5199C9E}"/>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260818" y="6108260"/>
            <a:ext cx="322506" cy="644745"/>
          </a:xfrm>
          <a:prstGeom prst="rect">
            <a:avLst/>
          </a:prstGeom>
        </p:spPr>
      </p:pic>
    </p:spTree>
    <p:extLst>
      <p:ext uri="{BB962C8B-B14F-4D97-AF65-F5344CB8AC3E}">
        <p14:creationId xmlns:p14="http://schemas.microsoft.com/office/powerpoint/2010/main" val="1317729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rgbClr val="381D96"/>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bg1"/>
            </a:gs>
            <a:gs pos="0">
              <a:schemeClr val="bg2"/>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81D96"/>
                </a:solidFill>
                <a:latin typeface="Manrope Light" pitchFamily="2" charset="0"/>
              </a:defRPr>
            </a:lvl1pPr>
          </a:lstStyle>
          <a:p>
            <a:fld id="{2EC9EE6D-2114-4940-9135-24202A0097F3}" type="datetimeFigureOut">
              <a:rPr lang="en-US" smtClean="0"/>
              <a:pPr/>
              <a:t>5/2/2025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1D96"/>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1D96"/>
                </a:solidFill>
                <a:latin typeface="Manrope Light" pitchFamily="2" charset="0"/>
              </a:defRPr>
            </a:lvl1pPr>
          </a:lstStyle>
          <a:p>
            <a:fld id="{34554F73-7373-4DD9-B17E-BF891112A6B2}" type="slidenum">
              <a:rPr lang="en-US" smtClean="0"/>
              <a:pPr/>
              <a:t>‹#›</a:t>
            </a:fld>
            <a:endParaRPr lang="en-US"/>
          </a:p>
        </p:txBody>
      </p:sp>
      <p:pic>
        <p:nvPicPr>
          <p:cNvPr id="7" name="Picture 6">
            <a:extLst>
              <a:ext uri="{FF2B5EF4-FFF2-40B4-BE49-F238E27FC236}">
                <a16:creationId xmlns:a16="http://schemas.microsoft.com/office/drawing/2014/main" id="{8151E6E5-993E-8A8E-33DF-B4CAB8DB681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260818" y="6108260"/>
            <a:ext cx="322506" cy="644745"/>
          </a:xfrm>
          <a:prstGeom prst="rect">
            <a:avLst/>
          </a:prstGeom>
        </p:spPr>
      </p:pic>
    </p:spTree>
    <p:extLst>
      <p:ext uri="{BB962C8B-B14F-4D97-AF65-F5344CB8AC3E}">
        <p14:creationId xmlns:p14="http://schemas.microsoft.com/office/powerpoint/2010/main" val="389323222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rgbClr val="381D96"/>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2">
                <a:alpha val="20000"/>
              </a:schemeClr>
            </a:gs>
            <a:gs pos="0">
              <a:schemeClr val="tx2">
                <a:alpha val="20000"/>
              </a:schemeClr>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81D96"/>
                </a:solidFill>
                <a:latin typeface="Manrope Light" pitchFamily="2" charset="0"/>
              </a:defRPr>
            </a:lvl1pPr>
          </a:lstStyle>
          <a:p>
            <a:fld id="{2EC9EE6D-2114-4940-9135-24202A0097F3}" type="datetimeFigureOut">
              <a:rPr lang="en-US" smtClean="0"/>
              <a:pPr/>
              <a:t>5/2/2025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1D96"/>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1D96"/>
                </a:solidFill>
                <a:latin typeface="Manrope Light" pitchFamily="2" charset="0"/>
              </a:defRPr>
            </a:lvl1pPr>
          </a:lstStyle>
          <a:p>
            <a:fld id="{34554F73-7373-4DD9-B17E-BF891112A6B2}" type="slidenum">
              <a:rPr lang="en-US" smtClean="0"/>
              <a:pPr/>
              <a:t>‹#›</a:t>
            </a:fld>
            <a:endParaRPr lang="en-US"/>
          </a:p>
        </p:txBody>
      </p:sp>
      <p:pic>
        <p:nvPicPr>
          <p:cNvPr id="9" name="Picture 8">
            <a:extLst>
              <a:ext uri="{FF2B5EF4-FFF2-40B4-BE49-F238E27FC236}">
                <a16:creationId xmlns:a16="http://schemas.microsoft.com/office/drawing/2014/main" id="{8A8696AC-4627-BBBB-71F0-346B8DDD41C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56656" y="6312042"/>
            <a:ext cx="448686" cy="448686"/>
          </a:xfrm>
          <a:prstGeom prst="rect">
            <a:avLst/>
          </a:prstGeom>
        </p:spPr>
      </p:pic>
    </p:spTree>
    <p:extLst>
      <p:ext uri="{BB962C8B-B14F-4D97-AF65-F5344CB8AC3E}">
        <p14:creationId xmlns:p14="http://schemas.microsoft.com/office/powerpoint/2010/main" val="2985703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rgbClr val="381D96"/>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6">
                <a:alpha val="20000"/>
              </a:schemeClr>
            </a:gs>
            <a:gs pos="0">
              <a:srgbClr val="B2F3C6">
                <a:alpha val="20000"/>
              </a:srgbClr>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662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662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81D96"/>
                </a:solidFill>
                <a:latin typeface="Manrope Light" pitchFamily="2" charset="0"/>
              </a:defRPr>
            </a:lvl1pPr>
          </a:lstStyle>
          <a:p>
            <a:fld id="{2EC9EE6D-2114-4940-9135-24202A0097F3}" type="datetimeFigureOut">
              <a:rPr lang="en-US" smtClean="0"/>
              <a:pPr/>
              <a:t>5/2/2025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1D96"/>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1D96"/>
                </a:solidFill>
                <a:latin typeface="Manrope Light" pitchFamily="2" charset="0"/>
              </a:defRPr>
            </a:lvl1pPr>
          </a:lstStyle>
          <a:p>
            <a:fld id="{34554F73-7373-4DD9-B17E-BF891112A6B2}" type="slidenum">
              <a:rPr lang="en-US" smtClean="0"/>
              <a:pPr/>
              <a:t>‹#›</a:t>
            </a:fld>
            <a:endParaRPr lang="en-US"/>
          </a:p>
        </p:txBody>
      </p:sp>
      <p:pic>
        <p:nvPicPr>
          <p:cNvPr id="8" name="Picture 7" descr="A logo of a medical service&#10;&#10;Description automatically generated">
            <a:extLst>
              <a:ext uri="{FF2B5EF4-FFF2-40B4-BE49-F238E27FC236}">
                <a16:creationId xmlns:a16="http://schemas.microsoft.com/office/drawing/2014/main" id="{1ADC32D7-033E-2108-2B64-FEA56195E6F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6656" y="6311882"/>
            <a:ext cx="448687" cy="449008"/>
          </a:xfrm>
          <a:prstGeom prst="rect">
            <a:avLst/>
          </a:prstGeom>
        </p:spPr>
      </p:pic>
    </p:spTree>
    <p:extLst>
      <p:ext uri="{BB962C8B-B14F-4D97-AF65-F5344CB8AC3E}">
        <p14:creationId xmlns:p14="http://schemas.microsoft.com/office/powerpoint/2010/main" val="8584713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rgbClr val="108847"/>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6">
                <a:alpha val="20000"/>
              </a:schemeClr>
            </a:gs>
            <a:gs pos="0">
              <a:srgbClr val="F09908">
                <a:alpha val="20000"/>
              </a:srgbClr>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662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662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81D96"/>
                </a:solidFill>
                <a:latin typeface="Manrope Light" pitchFamily="2" charset="0"/>
              </a:defRPr>
            </a:lvl1pPr>
          </a:lstStyle>
          <a:p>
            <a:fld id="{2EC9EE6D-2114-4940-9135-24202A0097F3}" type="datetimeFigureOut">
              <a:rPr lang="en-US" smtClean="0"/>
              <a:pPr/>
              <a:t>5/2/2025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1D96"/>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1D96"/>
                </a:solidFill>
                <a:latin typeface="Manrope Light" pitchFamily="2" charset="0"/>
              </a:defRPr>
            </a:lvl1pPr>
          </a:lstStyle>
          <a:p>
            <a:fld id="{34554F73-7373-4DD9-B17E-BF891112A6B2}" type="slidenum">
              <a:rPr lang="en-US" smtClean="0"/>
              <a:pPr/>
              <a:t>‹#›</a:t>
            </a:fld>
            <a:endParaRPr lang="en-US"/>
          </a:p>
        </p:txBody>
      </p:sp>
      <p:pic>
        <p:nvPicPr>
          <p:cNvPr id="8" name="Picture 7">
            <a:extLst>
              <a:ext uri="{FF2B5EF4-FFF2-40B4-BE49-F238E27FC236}">
                <a16:creationId xmlns:a16="http://schemas.microsoft.com/office/drawing/2014/main" id="{1ADC32D7-033E-2108-2B64-FEA56195E6F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56656" y="6311882"/>
            <a:ext cx="448687" cy="449007"/>
          </a:xfrm>
          <a:prstGeom prst="rect">
            <a:avLst/>
          </a:prstGeom>
        </p:spPr>
      </p:pic>
    </p:spTree>
    <p:extLst>
      <p:ext uri="{BB962C8B-B14F-4D97-AF65-F5344CB8AC3E}">
        <p14:creationId xmlns:p14="http://schemas.microsoft.com/office/powerpoint/2010/main" val="34204991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rgbClr val="D26E02"/>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2">
                <a:alpha val="20000"/>
              </a:schemeClr>
            </a:gs>
            <a:gs pos="0">
              <a:schemeClr val="accent5">
                <a:alpha val="20000"/>
              </a:schemeClr>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662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662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81D96"/>
                </a:solidFill>
                <a:latin typeface="Manrope Light" pitchFamily="2" charset="0"/>
              </a:defRPr>
            </a:lvl1pPr>
          </a:lstStyle>
          <a:p>
            <a:fld id="{2EC9EE6D-2114-4940-9135-24202A0097F3}" type="datetimeFigureOut">
              <a:rPr lang="en-US" smtClean="0"/>
              <a:pPr/>
              <a:t>5/2/2025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1D96"/>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1D96"/>
                </a:solidFill>
                <a:latin typeface="Manrope Light" pitchFamily="2" charset="0"/>
              </a:defRPr>
            </a:lvl1pPr>
          </a:lstStyle>
          <a:p>
            <a:fld id="{34554F73-7373-4DD9-B17E-BF891112A6B2}" type="slidenum">
              <a:rPr lang="en-US" smtClean="0"/>
              <a:pPr/>
              <a:t>‹#›</a:t>
            </a:fld>
            <a:endParaRPr lang="en-US"/>
          </a:p>
        </p:txBody>
      </p:sp>
      <p:pic>
        <p:nvPicPr>
          <p:cNvPr id="8" name="Picture 7">
            <a:extLst>
              <a:ext uri="{FF2B5EF4-FFF2-40B4-BE49-F238E27FC236}">
                <a16:creationId xmlns:a16="http://schemas.microsoft.com/office/drawing/2014/main" id="{1ADC32D7-033E-2108-2B64-FEA56195E6F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56656" y="6311882"/>
            <a:ext cx="448686" cy="449007"/>
          </a:xfrm>
          <a:prstGeom prst="rect">
            <a:avLst/>
          </a:prstGeom>
        </p:spPr>
      </p:pic>
    </p:spTree>
    <p:extLst>
      <p:ext uri="{BB962C8B-B14F-4D97-AF65-F5344CB8AC3E}">
        <p14:creationId xmlns:p14="http://schemas.microsoft.com/office/powerpoint/2010/main" val="9926522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rgbClr val="214792"/>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2">
                <a:alpha val="20000"/>
              </a:schemeClr>
            </a:gs>
            <a:gs pos="0">
              <a:srgbClr val="9470CA">
                <a:alpha val="20000"/>
              </a:srgbClr>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662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662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81D96"/>
                </a:solidFill>
                <a:latin typeface="Manrope Light" pitchFamily="2" charset="0"/>
              </a:defRPr>
            </a:lvl1pPr>
          </a:lstStyle>
          <a:p>
            <a:fld id="{2EC9EE6D-2114-4940-9135-24202A0097F3}" type="datetimeFigureOut">
              <a:rPr lang="en-US" smtClean="0"/>
              <a:pPr/>
              <a:t>5/2/2025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81D96"/>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81D96"/>
                </a:solidFill>
                <a:latin typeface="Manrope Light" pitchFamily="2" charset="0"/>
              </a:defRPr>
            </a:lvl1pPr>
          </a:lstStyle>
          <a:p>
            <a:fld id="{34554F73-7373-4DD9-B17E-BF891112A6B2}" type="slidenum">
              <a:rPr lang="en-US" smtClean="0"/>
              <a:pPr/>
              <a:t>‹#›</a:t>
            </a:fld>
            <a:endParaRPr lang="en-US"/>
          </a:p>
        </p:txBody>
      </p:sp>
      <p:pic>
        <p:nvPicPr>
          <p:cNvPr id="8" name="Picture 7">
            <a:extLst>
              <a:ext uri="{FF2B5EF4-FFF2-40B4-BE49-F238E27FC236}">
                <a16:creationId xmlns:a16="http://schemas.microsoft.com/office/drawing/2014/main" id="{1ADC32D7-033E-2108-2B64-FEA56195E6F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56656" y="6311882"/>
            <a:ext cx="448686" cy="449006"/>
          </a:xfrm>
          <a:prstGeom prst="rect">
            <a:avLst/>
          </a:prstGeom>
        </p:spPr>
      </p:pic>
    </p:spTree>
    <p:extLst>
      <p:ext uri="{BB962C8B-B14F-4D97-AF65-F5344CB8AC3E}">
        <p14:creationId xmlns:p14="http://schemas.microsoft.com/office/powerpoint/2010/main" val="41337528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44" r:id="rId12"/>
    <p:sldLayoutId id="2147483745" r:id="rId13"/>
  </p:sldLayoutIdLst>
  <p:txStyles>
    <p:titleStyle>
      <a:lvl1pPr algn="l" defTabSz="914400" rtl="0" eaLnBrk="1" latinLnBrk="0" hangingPunct="1">
        <a:lnSpc>
          <a:spcPct val="90000"/>
        </a:lnSpc>
        <a:spcBef>
          <a:spcPct val="0"/>
        </a:spcBef>
        <a:buNone/>
        <a:defRPr sz="4400" kern="1200">
          <a:solidFill>
            <a:srgbClr val="9470CA"/>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14F"/>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4778"/>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14F"/>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4778"/>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14F"/>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175B9-AFD0-5B55-DEC9-1E804A8461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D5C63-499C-92B7-A531-E7DABD160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88D1D-889E-A766-F1BE-9BBB7B857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Manrope Light" pitchFamily="2" charset="0"/>
              </a:defRPr>
            </a:lvl1pPr>
          </a:lstStyle>
          <a:p>
            <a:fld id="{2EC9EE6D-2114-4940-9135-24202A0097F3}" type="datetimeFigureOut">
              <a:rPr lang="en-US" smtClean="0"/>
              <a:pPr/>
              <a:t>5/2/2025</a:t>
            </a:fld>
            <a:endParaRPr lang="en-US"/>
          </a:p>
        </p:txBody>
      </p:sp>
      <p:sp>
        <p:nvSpPr>
          <p:cNvPr id="5" name="Footer Placeholder 4">
            <a:extLst>
              <a:ext uri="{FF2B5EF4-FFF2-40B4-BE49-F238E27FC236}">
                <a16:creationId xmlns:a16="http://schemas.microsoft.com/office/drawing/2014/main" id="{E38BD3DB-6FDE-9982-6BD4-4626F04CB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Manrope Light" pitchFamily="2" charset="0"/>
              </a:defRPr>
            </a:lvl1pPr>
          </a:lstStyle>
          <a:p>
            <a:endParaRPr lang="en-US"/>
          </a:p>
        </p:txBody>
      </p:sp>
      <p:sp>
        <p:nvSpPr>
          <p:cNvPr id="6" name="Slide Number Placeholder 5">
            <a:extLst>
              <a:ext uri="{FF2B5EF4-FFF2-40B4-BE49-F238E27FC236}">
                <a16:creationId xmlns:a16="http://schemas.microsoft.com/office/drawing/2014/main" id="{DE44DC07-DFD0-FAD3-FBAD-72F79A030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Manrope Light" pitchFamily="2" charset="0"/>
              </a:defRPr>
            </a:lvl1pPr>
          </a:lstStyle>
          <a:p>
            <a:fld id="{34554F73-7373-4DD9-B17E-BF891112A6B2}" type="slidenum">
              <a:rPr lang="en-US" smtClean="0"/>
              <a:pPr/>
              <a:t>‹#›</a:t>
            </a:fld>
            <a:endParaRPr lang="en-US"/>
          </a:p>
        </p:txBody>
      </p:sp>
    </p:spTree>
    <p:extLst>
      <p:ext uri="{BB962C8B-B14F-4D97-AF65-F5344CB8AC3E}">
        <p14:creationId xmlns:p14="http://schemas.microsoft.com/office/powerpoint/2010/main" val="165652172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bg1"/>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anrope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anrope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svg"/><Relationship Id="rId2" Type="http://schemas.openxmlformats.org/officeDocument/2006/relationships/notesSlide" Target="../notesSlides/notesSlide11.xml"/><Relationship Id="rId1" Type="http://schemas.openxmlformats.org/officeDocument/2006/relationships/slideLayout" Target="../slideLayouts/slideLayout73.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8.xml"/><Relationship Id="rId4" Type="http://schemas.openxmlformats.org/officeDocument/2006/relationships/image" Target="../media/image43.emf"/></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78.xml"/><Relationship Id="rId4" Type="http://schemas.openxmlformats.org/officeDocument/2006/relationships/image" Target="../media/image43.emf"/></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78.xml"/><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15.xml"/><Relationship Id="rId1" Type="http://schemas.openxmlformats.org/officeDocument/2006/relationships/slideLayout" Target="../slideLayouts/slideLayout73.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hyperlink" Target="https://pxhere.com/en/photo/496595" TargetMode="External"/><Relationship Id="rId2" Type="http://schemas.openxmlformats.org/officeDocument/2006/relationships/image" Target="../media/image58.jp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68.xml"/><Relationship Id="rId4" Type="http://schemas.openxmlformats.org/officeDocument/2006/relationships/image" Target="../media/image60.svg"/></Relationships>
</file>

<file path=ppt/slides/_rels/slide2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68.xml"/><Relationship Id="rId4" Type="http://schemas.openxmlformats.org/officeDocument/2006/relationships/image" Target="../media/image64.svg"/></Relationships>
</file>

<file path=ppt/slides/_rels/slide2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notesSlide" Target="../notesSlides/notesSlide25.xml"/><Relationship Id="rId1" Type="http://schemas.openxmlformats.org/officeDocument/2006/relationships/slideLayout" Target="../slideLayouts/slideLayout79.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png"/><Relationship Id="rId9" Type="http://schemas.openxmlformats.org/officeDocument/2006/relationships/image" Target="../media/image77.png"/></Relationships>
</file>

<file path=ppt/slides/_rels/slide38.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3.png"/><Relationship Id="rId3" Type="http://schemas.openxmlformats.org/officeDocument/2006/relationships/image" Target="../media/image8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notesSlide" Target="../notesSlides/notesSlide26.xml"/><Relationship Id="rId1" Type="http://schemas.openxmlformats.org/officeDocument/2006/relationships/slideLayout" Target="../slideLayouts/slideLayout79.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82.svg"/><Relationship Id="rId9" Type="http://schemas.openxmlformats.org/officeDocument/2006/relationships/image" Target="../media/image7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70.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svg"/></Relationships>
</file>

<file path=ppt/slides/_rels/slide40.xml.rels><?xml version="1.0" encoding="UTF-8" standalone="yes"?>
<Relationships xmlns="http://schemas.openxmlformats.org/package/2006/relationships"><Relationship Id="rId2" Type="http://schemas.openxmlformats.org/officeDocument/2006/relationships/hyperlink" Target="mailto:sales@binarystream.com" TargetMode="Externa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7.xml"/><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8.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7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DD902-6E59-6946-BA53-606417021F82}"/>
              </a:ext>
            </a:extLst>
          </p:cNvPr>
          <p:cNvSpPr>
            <a:spLocks noGrp="1"/>
          </p:cNvSpPr>
          <p:nvPr>
            <p:ph type="ctrTitle"/>
          </p:nvPr>
        </p:nvSpPr>
        <p:spPr>
          <a:xfrm>
            <a:off x="917022" y="2158139"/>
            <a:ext cx="10371087" cy="2387600"/>
          </a:xfrm>
        </p:spPr>
        <p:txBody>
          <a:bodyPr>
            <a:normAutofit/>
          </a:bodyPr>
          <a:lstStyle/>
          <a:p>
            <a:pPr algn="l">
              <a:lnSpc>
                <a:spcPct val="85000"/>
              </a:lnSpc>
            </a:pPr>
            <a:r>
              <a:rPr lang="en-US">
                <a:latin typeface="Manrope ExtraBold"/>
              </a:rPr>
              <a:t>Dynamic solutions for Microsoft ERP customers.</a:t>
            </a:r>
            <a:endParaRPr lang="en-US">
              <a:solidFill>
                <a:srgbClr val="FFFFFF"/>
              </a:solidFill>
              <a:latin typeface="Manrope ExtraBold"/>
            </a:endParaRPr>
          </a:p>
        </p:txBody>
      </p:sp>
      <p:sp>
        <p:nvSpPr>
          <p:cNvPr id="3" name="Subtitle 2">
            <a:extLst>
              <a:ext uri="{FF2B5EF4-FFF2-40B4-BE49-F238E27FC236}">
                <a16:creationId xmlns:a16="http://schemas.microsoft.com/office/drawing/2014/main" id="{228DCFBE-98F8-96E8-886E-C9E3569590DF}"/>
              </a:ext>
            </a:extLst>
          </p:cNvPr>
          <p:cNvSpPr>
            <a:spLocks noGrp="1"/>
          </p:cNvSpPr>
          <p:nvPr>
            <p:ph type="subTitle" idx="1"/>
          </p:nvPr>
        </p:nvSpPr>
        <p:spPr>
          <a:xfrm>
            <a:off x="917021" y="4774974"/>
            <a:ext cx="10099321" cy="1655762"/>
          </a:xfrm>
        </p:spPr>
        <p:txBody>
          <a:bodyPr vert="horz" lIns="91440" tIns="45720" rIns="91440" bIns="45720" rtlCol="0" anchor="t">
            <a:normAutofit/>
          </a:bodyPr>
          <a:lstStyle/>
          <a:p>
            <a:pPr algn="l">
              <a:lnSpc>
                <a:spcPct val="120000"/>
              </a:lnSpc>
            </a:pPr>
            <a:r>
              <a:rPr lang="en-US">
                <a:solidFill>
                  <a:schemeClr val="accent2"/>
                </a:solidFill>
                <a:latin typeface="Manrope SemiBold"/>
              </a:rPr>
              <a:t>We help businesses using Microsoft ERP solve complex financial and operational challenges. </a:t>
            </a:r>
            <a:endParaRPr lang="en-US">
              <a:solidFill>
                <a:schemeClr val="accent2"/>
              </a:solidFill>
            </a:endParaRPr>
          </a:p>
        </p:txBody>
      </p:sp>
      <p:pic>
        <p:nvPicPr>
          <p:cNvPr id="5" name="Picture 4" descr="A black background with white text&#10;&#10;Description automatically generated">
            <a:extLst>
              <a:ext uri="{FF2B5EF4-FFF2-40B4-BE49-F238E27FC236}">
                <a16:creationId xmlns:a16="http://schemas.microsoft.com/office/drawing/2014/main" id="{7523DB01-3E5C-A92A-6863-F7F050E3B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13" y="726951"/>
            <a:ext cx="3499062" cy="1052178"/>
          </a:xfrm>
          <a:prstGeom prst="rect">
            <a:avLst/>
          </a:prstGeom>
        </p:spPr>
      </p:pic>
    </p:spTree>
    <p:extLst>
      <p:ext uri="{BB962C8B-B14F-4D97-AF65-F5344CB8AC3E}">
        <p14:creationId xmlns:p14="http://schemas.microsoft.com/office/powerpoint/2010/main" val="1617203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B5744043-2AE6-117B-FA4E-60ECB79A33FC}"/>
              </a:ext>
              <a:ext uri="{C183D7F6-B498-43B3-948B-1728B52AA6E4}">
                <adec:decorative xmlns:adec="http://schemas.microsoft.com/office/drawing/2017/decorative" val="1"/>
              </a:ext>
            </a:extLst>
          </p:cNvPr>
          <p:cNvSpPr>
            <a:spLocks/>
          </p:cNvSpPr>
          <p:nvPr/>
        </p:nvSpPr>
        <p:spPr bwMode="auto">
          <a:xfrm>
            <a:off x="254000" y="794657"/>
            <a:ext cx="4864099" cy="4686981"/>
          </a:xfrm>
          <a:prstGeom prst="roundRect">
            <a:avLst>
              <a:gd name="adj" fmla="val 2522"/>
            </a:avLst>
          </a:prstGeom>
          <a:gradFill>
            <a:gsLst>
              <a:gs pos="0">
                <a:srgbClr val="F4FDF9"/>
              </a:gs>
              <a:gs pos="100000">
                <a:srgbClr val="F1F4FD"/>
              </a:gs>
            </a:gsLst>
            <a:lin ang="5400000" scaled="1"/>
          </a:gradFill>
          <a:ln w="28575">
            <a:gradFill>
              <a:gsLst>
                <a:gs pos="0">
                  <a:srgbClr val="C498E9"/>
                </a:gs>
                <a:gs pos="100000">
                  <a:srgbClr val="DF8ACD"/>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err="1"/>
          </a:p>
        </p:txBody>
      </p:sp>
      <p:sp>
        <p:nvSpPr>
          <p:cNvPr id="2" name="Title 47">
            <a:extLst>
              <a:ext uri="{FF2B5EF4-FFF2-40B4-BE49-F238E27FC236}">
                <a16:creationId xmlns:a16="http://schemas.microsoft.com/office/drawing/2014/main" id="{401E411C-E8A7-4D5A-FCD3-BAE91D7688C0}"/>
              </a:ext>
            </a:extLst>
          </p:cNvPr>
          <p:cNvSpPr txBox="1">
            <a:spLocks/>
          </p:cNvSpPr>
          <p:nvPr/>
        </p:nvSpPr>
        <p:spPr>
          <a:xfrm>
            <a:off x="588265" y="1153006"/>
            <a:ext cx="4047152" cy="2154436"/>
          </a:xfrm>
          <a:prstGeom prst="rect">
            <a:avLst/>
          </a:prstGeom>
        </p:spPr>
        <p:txBody>
          <a:bodyPr lIns="0">
            <a:normAutofit/>
          </a:bodyPr>
          <a:lstStyle>
            <a:lvl1pPr algn="l" defTabSz="914400" rtl="0" eaLnBrk="1" latinLnBrk="0" hangingPunct="1">
              <a:lnSpc>
                <a:spcPct val="90000"/>
              </a:lnSpc>
              <a:spcBef>
                <a:spcPct val="0"/>
              </a:spcBef>
              <a:buNone/>
              <a:defRPr sz="4400" kern="1200">
                <a:solidFill>
                  <a:srgbClr val="9470CA"/>
                </a:solidFill>
                <a:latin typeface="Manrope ExtraBold" pitchFamily="2" charset="0"/>
                <a:ea typeface="+mj-ea"/>
                <a:cs typeface="+mj-cs"/>
              </a:defRPr>
            </a:lvl1pPr>
          </a:lstStyle>
          <a:p>
            <a:r>
              <a:rPr lang="en-US" sz="2800"/>
              <a:t>Lease Accounting Administration.</a:t>
            </a:r>
          </a:p>
        </p:txBody>
      </p:sp>
      <p:sp>
        <p:nvSpPr>
          <p:cNvPr id="7" name="TextBox 6">
            <a:extLst>
              <a:ext uri="{FF2B5EF4-FFF2-40B4-BE49-F238E27FC236}">
                <a16:creationId xmlns:a16="http://schemas.microsoft.com/office/drawing/2014/main" id="{3199ABC2-3A39-F5D5-0303-4403AEC20494}"/>
              </a:ext>
            </a:extLst>
          </p:cNvPr>
          <p:cNvSpPr txBox="1"/>
          <p:nvPr/>
        </p:nvSpPr>
        <p:spPr>
          <a:xfrm>
            <a:off x="588262" y="2405657"/>
            <a:ext cx="3954709" cy="29341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nSpc>
                <a:spcPct val="115000"/>
              </a:lnSpc>
              <a:spcBef>
                <a:spcPts val="0"/>
              </a:spcBef>
              <a:spcAft>
                <a:spcPts val="800"/>
              </a:spcAft>
              <a:buNone/>
            </a:pPr>
            <a:r>
              <a:rPr lang="en-US" sz="1600" kern="100" dirty="0">
                <a:solidFill>
                  <a:srgbClr val="1A3661"/>
                </a:solidFill>
                <a:effectLst/>
                <a:latin typeface="Manrope" pitchFamily="2" charset="0"/>
                <a:ea typeface="Aptos" panose="020B0004020202020204" pitchFamily="34" charset="0"/>
                <a:cs typeface="Segoe UI Semibold" panose="020B0702040204020203" pitchFamily="34" charset="0"/>
              </a:rPr>
              <a:t>Managing complex charges and allocating them properly is the most common point of error when managing multiple leases. Using its powerful automation engine, P&amp;LM eliminates the complexity of managing charges and offers a flexible set of tools for managing charges based on metering, percentages, square footage, or index that streamline the end-to-end lease process</a:t>
            </a:r>
          </a:p>
        </p:txBody>
      </p:sp>
      <p:sp>
        <p:nvSpPr>
          <p:cNvPr id="12" name="TextBox 11">
            <a:extLst>
              <a:ext uri="{FF2B5EF4-FFF2-40B4-BE49-F238E27FC236}">
                <a16:creationId xmlns:a16="http://schemas.microsoft.com/office/drawing/2014/main" id="{821D2DF1-2B14-7637-3C3B-B208497EAAF5}"/>
              </a:ext>
            </a:extLst>
          </p:cNvPr>
          <p:cNvSpPr txBox="1">
            <a:spLocks/>
          </p:cNvSpPr>
          <p:nvPr/>
        </p:nvSpPr>
        <p:spPr>
          <a:xfrm>
            <a:off x="6326263" y="642453"/>
            <a:ext cx="5865737" cy="480901"/>
          </a:xfrm>
          <a:prstGeom prst="rect">
            <a:avLst/>
          </a:prstGeom>
        </p:spPr>
        <p:txBody>
          <a:bodyPr wrap="square" lIns="0" tIns="0" rIns="0" bIns="0">
            <a:spAutoFit/>
          </a:bodyPr>
          <a:lstStyle>
            <a:defPPr>
              <a:defRPr lang="en-US"/>
            </a:defPPr>
            <a:lvl1pPr marR="0" indent="0" defTabSz="914165" fontAlgn="auto">
              <a:lnSpc>
                <a:spcPct val="100000"/>
              </a:lnSpc>
              <a:spcBef>
                <a:spcPts val="0"/>
              </a:spcBef>
              <a:spcAft>
                <a:spcPts val="0"/>
              </a:spcAft>
              <a:buClr>
                <a:srgbClr val="FFFFFF"/>
              </a:buClr>
              <a:buSzPts val="1600"/>
              <a:buFontTx/>
              <a:buNone/>
              <a:tabLst/>
              <a:defRPr sz="2000" spc="0" baseline="0">
                <a:ea typeface="+mj-ea"/>
                <a:cs typeface="Segoe Sans Display" pitchFamily="2"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15000"/>
              </a:lnSpc>
              <a:spcBef>
                <a:spcPts val="0"/>
              </a:spcBef>
              <a:spcAft>
                <a:spcPts val="800"/>
              </a:spcAft>
              <a:buSzPts val="1000"/>
              <a:tabLst>
                <a:tab pos="457200" algn="l"/>
              </a:tabLst>
            </a:pPr>
            <a:r>
              <a:rPr lang="en-US" sz="1400" kern="100" dirty="0">
                <a:effectLst/>
                <a:latin typeface="Manrope" pitchFamily="2" charset="0"/>
                <a:ea typeface="Aptos" panose="020B0004020202020204" pitchFamily="34" charset="0"/>
                <a:cs typeface="Segoe UI" panose="020B0502040204020203" pitchFamily="34" charset="0"/>
              </a:rPr>
              <a:t>Future-proof your lease portfolio with a streamlined term modification process</a:t>
            </a:r>
          </a:p>
        </p:txBody>
      </p:sp>
      <p:sp>
        <p:nvSpPr>
          <p:cNvPr id="13" name="TextBox 12">
            <a:extLst>
              <a:ext uri="{FF2B5EF4-FFF2-40B4-BE49-F238E27FC236}">
                <a16:creationId xmlns:a16="http://schemas.microsoft.com/office/drawing/2014/main" id="{0091F352-E36D-2D24-E6B7-D083ECAE10E9}"/>
              </a:ext>
            </a:extLst>
          </p:cNvPr>
          <p:cNvSpPr txBox="1">
            <a:spLocks/>
          </p:cNvSpPr>
          <p:nvPr/>
        </p:nvSpPr>
        <p:spPr>
          <a:xfrm>
            <a:off x="6326263" y="1805618"/>
            <a:ext cx="5865737" cy="480901"/>
          </a:xfrm>
          <a:prstGeom prst="rect">
            <a:avLst/>
          </a:prstGeom>
        </p:spPr>
        <p:txBody>
          <a:bodyPr wrap="square" lIns="0" tIns="0" rIns="0" bIns="0">
            <a:spAutoFit/>
          </a:bodyPr>
          <a:lstStyle>
            <a:defPPr>
              <a:defRPr lang="en-US"/>
            </a:defPPr>
            <a:lvl1pPr marR="0" indent="0" defTabSz="914165" fontAlgn="auto">
              <a:lnSpc>
                <a:spcPct val="100000"/>
              </a:lnSpc>
              <a:spcBef>
                <a:spcPts val="0"/>
              </a:spcBef>
              <a:spcAft>
                <a:spcPts val="0"/>
              </a:spcAft>
              <a:buClr>
                <a:srgbClr val="FFFFFF"/>
              </a:buClr>
              <a:buSzPts val="1600"/>
              <a:buFontTx/>
              <a:buNone/>
              <a:tabLst/>
              <a:defRPr sz="2000" spc="0" baseline="0">
                <a:ea typeface="+mj-ea"/>
                <a:cs typeface="Segoe Sans Display" pitchFamily="2"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15000"/>
              </a:lnSpc>
              <a:spcBef>
                <a:spcPts val="0"/>
              </a:spcBef>
              <a:spcAft>
                <a:spcPts val="800"/>
              </a:spcAft>
              <a:buSzPts val="1000"/>
              <a:tabLst>
                <a:tab pos="457200" algn="l"/>
              </a:tabLst>
            </a:pPr>
            <a:r>
              <a:rPr lang="en-US" sz="1400" kern="100">
                <a:effectLst/>
                <a:latin typeface="Manrope" pitchFamily="2" charset="0"/>
                <a:ea typeface="Aptos" panose="020B0004020202020204" pitchFamily="34" charset="0"/>
                <a:cs typeface="Segoe UI" panose="020B0502040204020203" pitchFamily="34" charset="0"/>
              </a:rPr>
              <a:t>Set up and manage lease terms, terminations, and renewals with flexibility</a:t>
            </a:r>
          </a:p>
        </p:txBody>
      </p:sp>
      <p:sp>
        <p:nvSpPr>
          <p:cNvPr id="14" name="TextBox 13">
            <a:extLst>
              <a:ext uri="{FF2B5EF4-FFF2-40B4-BE49-F238E27FC236}">
                <a16:creationId xmlns:a16="http://schemas.microsoft.com/office/drawing/2014/main" id="{042F8672-3C7B-E3F9-236A-2BB7BCA6DD52}"/>
              </a:ext>
            </a:extLst>
          </p:cNvPr>
          <p:cNvSpPr txBox="1">
            <a:spLocks/>
          </p:cNvSpPr>
          <p:nvPr/>
        </p:nvSpPr>
        <p:spPr>
          <a:xfrm>
            <a:off x="6326263" y="2968783"/>
            <a:ext cx="5865737" cy="233141"/>
          </a:xfrm>
          <a:prstGeom prst="rect">
            <a:avLst/>
          </a:prstGeom>
        </p:spPr>
        <p:txBody>
          <a:bodyPr wrap="square" lIns="0" tIns="0" rIns="0" bIns="0">
            <a:spAutoFit/>
          </a:bodyPr>
          <a:lstStyle>
            <a:defPPr>
              <a:defRPr lang="en-US"/>
            </a:defPPr>
            <a:lvl1pPr marR="0" indent="0" defTabSz="914165" fontAlgn="auto">
              <a:lnSpc>
                <a:spcPct val="100000"/>
              </a:lnSpc>
              <a:spcBef>
                <a:spcPts val="0"/>
              </a:spcBef>
              <a:spcAft>
                <a:spcPts val="0"/>
              </a:spcAft>
              <a:buClr>
                <a:srgbClr val="FFFFFF"/>
              </a:buClr>
              <a:buSzPts val="1600"/>
              <a:buFontTx/>
              <a:buNone/>
              <a:tabLst/>
              <a:defRPr sz="2000" spc="0" baseline="0">
                <a:ea typeface="+mj-ea"/>
                <a:cs typeface="Segoe Sans Display" pitchFamily="2"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15000"/>
              </a:lnSpc>
              <a:spcBef>
                <a:spcPts val="0"/>
              </a:spcBef>
              <a:spcAft>
                <a:spcPts val="800"/>
              </a:spcAft>
              <a:buSzPts val="1000"/>
              <a:tabLst>
                <a:tab pos="457200" algn="l"/>
              </a:tabLst>
            </a:pPr>
            <a:r>
              <a:rPr lang="en-US" sz="1400" kern="100">
                <a:effectLst/>
                <a:latin typeface="Manrope" pitchFamily="2" charset="0"/>
                <a:ea typeface="Aptos" panose="020B0004020202020204" pitchFamily="34" charset="0"/>
                <a:cs typeface="Segoe UI" panose="020B0502040204020203" pitchFamily="34" charset="0"/>
              </a:rPr>
              <a:t>Automated process of the lease space change and lease termination</a:t>
            </a:r>
          </a:p>
        </p:txBody>
      </p:sp>
      <p:sp>
        <p:nvSpPr>
          <p:cNvPr id="26" name="Oval 25">
            <a:extLst>
              <a:ext uri="{FF2B5EF4-FFF2-40B4-BE49-F238E27FC236}">
                <a16:creationId xmlns:a16="http://schemas.microsoft.com/office/drawing/2014/main" id="{B931BB32-76CA-825E-53DD-4D4847E5AD13}"/>
              </a:ext>
              <a:ext uri="{C183D7F6-B498-43B3-948B-1728B52AA6E4}">
                <adec:decorative xmlns:adec="http://schemas.microsoft.com/office/drawing/2017/decorative" val="1"/>
              </a:ext>
            </a:extLst>
          </p:cNvPr>
          <p:cNvSpPr/>
          <p:nvPr/>
        </p:nvSpPr>
        <p:spPr>
          <a:xfrm>
            <a:off x="5484650" y="622300"/>
            <a:ext cx="556140" cy="556134"/>
          </a:xfrm>
          <a:prstGeom prst="ellipse">
            <a:avLst/>
          </a:prstGeom>
          <a:gradFill>
            <a:gsLst>
              <a:gs pos="0">
                <a:schemeClr val="tx2"/>
              </a:gs>
              <a:gs pos="100000">
                <a:srgbClr val="9470CA"/>
              </a:gs>
            </a:gsLst>
            <a:lin ang="5400000" scaled="1"/>
          </a:gradFill>
          <a:ln>
            <a:gradFill>
              <a:gsLst>
                <a:gs pos="0">
                  <a:schemeClr val="tx2"/>
                </a:gs>
                <a:gs pos="100000">
                  <a:srgbClr val="9470CA"/>
                </a:gs>
              </a:gsLst>
              <a:lin ang="5400000" scaled="1"/>
            </a:gradFill>
          </a:ln>
          <a:effectLst>
            <a:outerShdw blurRad="635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3600">
              <a:solidFill>
                <a:srgbClr val="702573"/>
              </a:solidFill>
              <a:latin typeface="Segoe Sans Display Semibold"/>
              <a:cs typeface="Segoe UI" pitchFamily="34" charset="0"/>
            </a:endParaRPr>
          </a:p>
        </p:txBody>
      </p:sp>
      <p:sp>
        <p:nvSpPr>
          <p:cNvPr id="27" name="TextBox 26">
            <a:extLst>
              <a:ext uri="{FF2B5EF4-FFF2-40B4-BE49-F238E27FC236}">
                <a16:creationId xmlns:a16="http://schemas.microsoft.com/office/drawing/2014/main" id="{9AEAD3CF-6EEA-03E5-23F6-2D6D414FAAFC}"/>
              </a:ext>
            </a:extLst>
          </p:cNvPr>
          <p:cNvSpPr txBox="1">
            <a:spLocks/>
          </p:cNvSpPr>
          <p:nvPr/>
        </p:nvSpPr>
        <p:spPr>
          <a:xfrm>
            <a:off x="6326263" y="3884188"/>
            <a:ext cx="5865737" cy="233141"/>
          </a:xfrm>
          <a:prstGeom prst="rect">
            <a:avLst/>
          </a:prstGeom>
        </p:spPr>
        <p:txBody>
          <a:bodyPr wrap="square" lIns="0" tIns="0" rIns="0" bIns="0">
            <a:spAutoFit/>
          </a:bodyPr>
          <a:lstStyle>
            <a:defPPr>
              <a:defRPr lang="en-US"/>
            </a:defPPr>
            <a:lvl1pPr marR="0" indent="0" defTabSz="914165" fontAlgn="auto">
              <a:lnSpc>
                <a:spcPct val="100000"/>
              </a:lnSpc>
              <a:spcBef>
                <a:spcPts val="0"/>
              </a:spcBef>
              <a:spcAft>
                <a:spcPts val="0"/>
              </a:spcAft>
              <a:buClr>
                <a:srgbClr val="FFFFFF"/>
              </a:buClr>
              <a:buSzPts val="1600"/>
              <a:buFontTx/>
              <a:buNone/>
              <a:tabLst/>
              <a:defRPr sz="2000" spc="0" baseline="0">
                <a:ea typeface="+mj-ea"/>
                <a:cs typeface="Segoe Sans Display" pitchFamily="2"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15000"/>
              </a:lnSpc>
              <a:spcBef>
                <a:spcPts val="0"/>
              </a:spcBef>
              <a:spcAft>
                <a:spcPts val="800"/>
              </a:spcAft>
              <a:buSzPts val="1000"/>
              <a:tabLst>
                <a:tab pos="457200" algn="l"/>
              </a:tabLst>
            </a:pPr>
            <a:r>
              <a:rPr lang="en-US" sz="1400" kern="100">
                <a:effectLst/>
                <a:latin typeface="Manrope" pitchFamily="2" charset="0"/>
                <a:ea typeface="Aptos" panose="020B0004020202020204" pitchFamily="34" charset="0"/>
                <a:cs typeface="Segoe UI" panose="020B0502040204020203" pitchFamily="34" charset="0"/>
              </a:rPr>
              <a:t>Increase in charge automatically executed based on renewal terms</a:t>
            </a:r>
          </a:p>
        </p:txBody>
      </p:sp>
      <p:sp>
        <p:nvSpPr>
          <p:cNvPr id="28" name="TextBox 27">
            <a:extLst>
              <a:ext uri="{FF2B5EF4-FFF2-40B4-BE49-F238E27FC236}">
                <a16:creationId xmlns:a16="http://schemas.microsoft.com/office/drawing/2014/main" id="{4527FA37-27C7-8E99-A37D-918204C5477D}"/>
              </a:ext>
            </a:extLst>
          </p:cNvPr>
          <p:cNvSpPr txBox="1">
            <a:spLocks/>
          </p:cNvSpPr>
          <p:nvPr/>
        </p:nvSpPr>
        <p:spPr>
          <a:xfrm>
            <a:off x="6326263" y="4799593"/>
            <a:ext cx="5865737" cy="233141"/>
          </a:xfrm>
          <a:prstGeom prst="rect">
            <a:avLst/>
          </a:prstGeom>
        </p:spPr>
        <p:txBody>
          <a:bodyPr wrap="square" lIns="0" tIns="0" rIns="0" bIns="0">
            <a:spAutoFit/>
          </a:bodyPr>
          <a:lstStyle>
            <a:defPPr>
              <a:defRPr lang="en-US"/>
            </a:defPPr>
            <a:lvl1pPr marR="0" indent="0" defTabSz="914165" fontAlgn="auto">
              <a:lnSpc>
                <a:spcPct val="100000"/>
              </a:lnSpc>
              <a:spcBef>
                <a:spcPts val="0"/>
              </a:spcBef>
              <a:spcAft>
                <a:spcPts val="0"/>
              </a:spcAft>
              <a:buClr>
                <a:srgbClr val="FFFFFF"/>
              </a:buClr>
              <a:buSzPts val="1600"/>
              <a:buFontTx/>
              <a:buNone/>
              <a:tabLst/>
              <a:defRPr sz="2000" spc="0" baseline="0">
                <a:ea typeface="+mj-ea"/>
                <a:cs typeface="Segoe Sans Display" pitchFamily="2"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15000"/>
              </a:lnSpc>
              <a:spcBef>
                <a:spcPts val="0"/>
              </a:spcBef>
              <a:spcAft>
                <a:spcPts val="800"/>
              </a:spcAft>
              <a:buSzPts val="1000"/>
              <a:tabLst>
                <a:tab pos="457200" algn="l"/>
              </a:tabLst>
            </a:pPr>
            <a:r>
              <a:rPr lang="en-US" sz="1400" kern="100">
                <a:effectLst/>
                <a:latin typeface="Manrope" pitchFamily="2" charset="0"/>
                <a:ea typeface="Aptos" panose="020B0004020202020204" pitchFamily="34" charset="0"/>
                <a:cs typeface="Segoe UI" panose="020B0502040204020203" pitchFamily="34" charset="0"/>
              </a:rPr>
              <a:t>Create and modify leases with easy-to-use wizards</a:t>
            </a:r>
          </a:p>
        </p:txBody>
      </p:sp>
      <p:sp>
        <p:nvSpPr>
          <p:cNvPr id="29" name="TextBox 28">
            <a:extLst>
              <a:ext uri="{FF2B5EF4-FFF2-40B4-BE49-F238E27FC236}">
                <a16:creationId xmlns:a16="http://schemas.microsoft.com/office/drawing/2014/main" id="{E85BC4BD-DD8D-3C1A-4A53-E65FDCB07F40}"/>
              </a:ext>
            </a:extLst>
          </p:cNvPr>
          <p:cNvSpPr txBox="1">
            <a:spLocks/>
          </p:cNvSpPr>
          <p:nvPr/>
        </p:nvSpPr>
        <p:spPr>
          <a:xfrm>
            <a:off x="6326263" y="5715000"/>
            <a:ext cx="5865737" cy="233141"/>
          </a:xfrm>
          <a:prstGeom prst="rect">
            <a:avLst/>
          </a:prstGeom>
        </p:spPr>
        <p:txBody>
          <a:bodyPr wrap="square" lIns="0" tIns="0" rIns="0" bIns="0">
            <a:spAutoFit/>
          </a:bodyPr>
          <a:lstStyle>
            <a:defPPr>
              <a:defRPr lang="en-US"/>
            </a:defPPr>
            <a:lvl1pPr marR="0" indent="0" defTabSz="914165" fontAlgn="auto">
              <a:lnSpc>
                <a:spcPct val="100000"/>
              </a:lnSpc>
              <a:spcBef>
                <a:spcPts val="0"/>
              </a:spcBef>
              <a:spcAft>
                <a:spcPts val="0"/>
              </a:spcAft>
              <a:buClr>
                <a:srgbClr val="FFFFFF"/>
              </a:buClr>
              <a:buSzPts val="1600"/>
              <a:buFontTx/>
              <a:buNone/>
              <a:tabLst/>
              <a:defRPr sz="2000" spc="0" baseline="0">
                <a:ea typeface="+mj-ea"/>
                <a:cs typeface="Segoe Sans Display" pitchFamily="2"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nSpc>
                <a:spcPct val="115000"/>
              </a:lnSpc>
              <a:spcBef>
                <a:spcPts val="0"/>
              </a:spcBef>
              <a:spcAft>
                <a:spcPts val="800"/>
              </a:spcAft>
              <a:buSzPts val="1000"/>
              <a:tabLst>
                <a:tab pos="457200" algn="l"/>
              </a:tabLst>
            </a:pPr>
            <a:r>
              <a:rPr lang="en-US" sz="1400" kern="100">
                <a:effectLst/>
                <a:latin typeface="Manrope" pitchFamily="2" charset="0"/>
                <a:ea typeface="Aptos" panose="020B0004020202020204" pitchFamily="34" charset="0"/>
                <a:cs typeface="Segoe UI" panose="020B0502040204020203" pitchFamily="34" charset="0"/>
              </a:rPr>
              <a:t>Deposits at the lease level</a:t>
            </a:r>
          </a:p>
        </p:txBody>
      </p:sp>
      <p:sp>
        <p:nvSpPr>
          <p:cNvPr id="30" name="Graphic 36" descr="Icon of a chart made of vertical lines with a line tracing the top of each, turning into an arrow pointing up">
            <a:extLst>
              <a:ext uri="{FF2B5EF4-FFF2-40B4-BE49-F238E27FC236}">
                <a16:creationId xmlns:a16="http://schemas.microsoft.com/office/drawing/2014/main" id="{11C92C94-BBA3-0B83-51AD-59531A88885A}"/>
              </a:ext>
            </a:extLst>
          </p:cNvPr>
          <p:cNvSpPr>
            <a:spLocks/>
          </p:cNvSpPr>
          <p:nvPr/>
        </p:nvSpPr>
        <p:spPr>
          <a:xfrm>
            <a:off x="5641263" y="763423"/>
            <a:ext cx="242914" cy="255694"/>
          </a:xfrm>
          <a:custGeom>
            <a:avLst/>
            <a:gdLst>
              <a:gd name="connsiteX0" fmla="*/ 133350 w 180975"/>
              <a:gd name="connsiteY0" fmla="*/ 19050 h 190500"/>
              <a:gd name="connsiteX1" fmla="*/ 123825 w 180975"/>
              <a:gd name="connsiteY1" fmla="*/ 9525 h 190500"/>
              <a:gd name="connsiteX2" fmla="*/ 133350 w 180975"/>
              <a:gd name="connsiteY2" fmla="*/ 0 h 190500"/>
              <a:gd name="connsiteX3" fmla="*/ 171450 w 180975"/>
              <a:gd name="connsiteY3" fmla="*/ 0 h 190500"/>
              <a:gd name="connsiteX4" fmla="*/ 180975 w 180975"/>
              <a:gd name="connsiteY4" fmla="*/ 9525 h 190500"/>
              <a:gd name="connsiteX5" fmla="*/ 180975 w 180975"/>
              <a:gd name="connsiteY5" fmla="*/ 47625 h 190500"/>
              <a:gd name="connsiteX6" fmla="*/ 171450 w 180975"/>
              <a:gd name="connsiteY6" fmla="*/ 57150 h 190500"/>
              <a:gd name="connsiteX7" fmla="*/ 161925 w 180975"/>
              <a:gd name="connsiteY7" fmla="*/ 47625 h 190500"/>
              <a:gd name="connsiteX8" fmla="*/ 161925 w 180975"/>
              <a:gd name="connsiteY8" fmla="*/ 32518 h 190500"/>
              <a:gd name="connsiteX9" fmla="*/ 106747 w 180975"/>
              <a:gd name="connsiteY9" fmla="*/ 87697 h 190500"/>
              <a:gd name="connsiteX10" fmla="*/ 93278 w 180975"/>
              <a:gd name="connsiteY10" fmla="*/ 87697 h 190500"/>
              <a:gd name="connsiteX11" fmla="*/ 66675 w 180975"/>
              <a:gd name="connsiteY11" fmla="*/ 61093 h 190500"/>
              <a:gd name="connsiteX12" fmla="*/ 16259 w 180975"/>
              <a:gd name="connsiteY12" fmla="*/ 111509 h 190500"/>
              <a:gd name="connsiteX13" fmla="*/ 2791 w 180975"/>
              <a:gd name="connsiteY13" fmla="*/ 111275 h 190500"/>
              <a:gd name="connsiteX14" fmla="*/ 2791 w 180975"/>
              <a:gd name="connsiteY14" fmla="*/ 98041 h 190500"/>
              <a:gd name="connsiteX15" fmla="*/ 59941 w 180975"/>
              <a:gd name="connsiteY15" fmla="*/ 40891 h 190500"/>
              <a:gd name="connsiteX16" fmla="*/ 73409 w 180975"/>
              <a:gd name="connsiteY16" fmla="*/ 40891 h 190500"/>
              <a:gd name="connsiteX17" fmla="*/ 100013 w 180975"/>
              <a:gd name="connsiteY17" fmla="*/ 67494 h 190500"/>
              <a:gd name="connsiteX18" fmla="*/ 148457 w 180975"/>
              <a:gd name="connsiteY18" fmla="*/ 19050 h 190500"/>
              <a:gd name="connsiteX19" fmla="*/ 133350 w 180975"/>
              <a:gd name="connsiteY19" fmla="*/ 19050 h 190500"/>
              <a:gd name="connsiteX20" fmla="*/ 19050 w 180975"/>
              <a:gd name="connsiteY20" fmla="*/ 152400 h 190500"/>
              <a:gd name="connsiteX21" fmla="*/ 19050 w 180975"/>
              <a:gd name="connsiteY21" fmla="*/ 180975 h 190500"/>
              <a:gd name="connsiteX22" fmla="*/ 9525 w 180975"/>
              <a:gd name="connsiteY22" fmla="*/ 190500 h 190500"/>
              <a:gd name="connsiteX23" fmla="*/ 0 w 180975"/>
              <a:gd name="connsiteY23" fmla="*/ 180975 h 190500"/>
              <a:gd name="connsiteX24" fmla="*/ 0 w 180975"/>
              <a:gd name="connsiteY24" fmla="*/ 152400 h 190500"/>
              <a:gd name="connsiteX25" fmla="*/ 9525 w 180975"/>
              <a:gd name="connsiteY25" fmla="*/ 142875 h 190500"/>
              <a:gd name="connsiteX26" fmla="*/ 19050 w 180975"/>
              <a:gd name="connsiteY26" fmla="*/ 152400 h 190500"/>
              <a:gd name="connsiteX27" fmla="*/ 66675 w 180975"/>
              <a:gd name="connsiteY27" fmla="*/ 114300 h 190500"/>
              <a:gd name="connsiteX28" fmla="*/ 57150 w 180975"/>
              <a:gd name="connsiteY28" fmla="*/ 104775 h 190500"/>
              <a:gd name="connsiteX29" fmla="*/ 47625 w 180975"/>
              <a:gd name="connsiteY29" fmla="*/ 114300 h 190500"/>
              <a:gd name="connsiteX30" fmla="*/ 47625 w 180975"/>
              <a:gd name="connsiteY30" fmla="*/ 180975 h 190500"/>
              <a:gd name="connsiteX31" fmla="*/ 57150 w 180975"/>
              <a:gd name="connsiteY31" fmla="*/ 190500 h 190500"/>
              <a:gd name="connsiteX32" fmla="*/ 66675 w 180975"/>
              <a:gd name="connsiteY32" fmla="*/ 180975 h 190500"/>
              <a:gd name="connsiteX33" fmla="*/ 66675 w 180975"/>
              <a:gd name="connsiteY33" fmla="*/ 114300 h 190500"/>
              <a:gd name="connsiteX34" fmla="*/ 104775 w 180975"/>
              <a:gd name="connsiteY34" fmla="*/ 123825 h 190500"/>
              <a:gd name="connsiteX35" fmla="*/ 114300 w 180975"/>
              <a:gd name="connsiteY35" fmla="*/ 133350 h 190500"/>
              <a:gd name="connsiteX36" fmla="*/ 114300 w 180975"/>
              <a:gd name="connsiteY36" fmla="*/ 180975 h 190500"/>
              <a:gd name="connsiteX37" fmla="*/ 104775 w 180975"/>
              <a:gd name="connsiteY37" fmla="*/ 190500 h 190500"/>
              <a:gd name="connsiteX38" fmla="*/ 95250 w 180975"/>
              <a:gd name="connsiteY38" fmla="*/ 180975 h 190500"/>
              <a:gd name="connsiteX39" fmla="*/ 95250 w 180975"/>
              <a:gd name="connsiteY39" fmla="*/ 133350 h 190500"/>
              <a:gd name="connsiteX40" fmla="*/ 104775 w 180975"/>
              <a:gd name="connsiteY40" fmla="*/ 123825 h 190500"/>
              <a:gd name="connsiteX41" fmla="*/ 161925 w 180975"/>
              <a:gd name="connsiteY41" fmla="*/ 85725 h 190500"/>
              <a:gd name="connsiteX42" fmla="*/ 152400 w 180975"/>
              <a:gd name="connsiteY42" fmla="*/ 76200 h 190500"/>
              <a:gd name="connsiteX43" fmla="*/ 142875 w 180975"/>
              <a:gd name="connsiteY43" fmla="*/ 85725 h 190500"/>
              <a:gd name="connsiteX44" fmla="*/ 142875 w 180975"/>
              <a:gd name="connsiteY44" fmla="*/ 180975 h 190500"/>
              <a:gd name="connsiteX45" fmla="*/ 152400 w 180975"/>
              <a:gd name="connsiteY45" fmla="*/ 190500 h 190500"/>
              <a:gd name="connsiteX46" fmla="*/ 161925 w 180975"/>
              <a:gd name="connsiteY46" fmla="*/ 180975 h 190500"/>
              <a:gd name="connsiteX47" fmla="*/ 161925 w 180975"/>
              <a:gd name="connsiteY47" fmla="*/ 8572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0975" h="190500">
                <a:moveTo>
                  <a:pt x="133350" y="19050"/>
                </a:moveTo>
                <a:cubicBezTo>
                  <a:pt x="128089" y="19050"/>
                  <a:pt x="123825" y="14785"/>
                  <a:pt x="123825" y="9525"/>
                </a:cubicBezTo>
                <a:cubicBezTo>
                  <a:pt x="123825" y="4265"/>
                  <a:pt x="128089" y="0"/>
                  <a:pt x="133350" y="0"/>
                </a:cubicBezTo>
                <a:lnTo>
                  <a:pt x="171450" y="0"/>
                </a:lnTo>
                <a:cubicBezTo>
                  <a:pt x="176711" y="0"/>
                  <a:pt x="180975" y="4265"/>
                  <a:pt x="180975" y="9525"/>
                </a:cubicBezTo>
                <a:lnTo>
                  <a:pt x="180975" y="47625"/>
                </a:lnTo>
                <a:cubicBezTo>
                  <a:pt x="180975" y="52885"/>
                  <a:pt x="176711" y="57150"/>
                  <a:pt x="171450" y="57150"/>
                </a:cubicBezTo>
                <a:cubicBezTo>
                  <a:pt x="166189" y="57150"/>
                  <a:pt x="161925" y="52885"/>
                  <a:pt x="161925" y="47625"/>
                </a:cubicBezTo>
                <a:lnTo>
                  <a:pt x="161925" y="32518"/>
                </a:lnTo>
                <a:lnTo>
                  <a:pt x="106747" y="87697"/>
                </a:lnTo>
                <a:cubicBezTo>
                  <a:pt x="103027" y="91415"/>
                  <a:pt x="96998" y="91415"/>
                  <a:pt x="93278" y="87697"/>
                </a:cubicBezTo>
                <a:lnTo>
                  <a:pt x="66675" y="61093"/>
                </a:lnTo>
                <a:lnTo>
                  <a:pt x="16259" y="111509"/>
                </a:lnTo>
                <a:cubicBezTo>
                  <a:pt x="12475" y="115164"/>
                  <a:pt x="6445" y="115059"/>
                  <a:pt x="2791" y="111275"/>
                </a:cubicBezTo>
                <a:cubicBezTo>
                  <a:pt x="-774" y="107584"/>
                  <a:pt x="-774" y="101732"/>
                  <a:pt x="2791" y="98041"/>
                </a:cubicBezTo>
                <a:lnTo>
                  <a:pt x="59941" y="40891"/>
                </a:lnTo>
                <a:cubicBezTo>
                  <a:pt x="63660" y="37172"/>
                  <a:pt x="69690" y="37172"/>
                  <a:pt x="73409" y="40891"/>
                </a:cubicBezTo>
                <a:lnTo>
                  <a:pt x="100013" y="67494"/>
                </a:lnTo>
                <a:lnTo>
                  <a:pt x="148457" y="19050"/>
                </a:lnTo>
                <a:lnTo>
                  <a:pt x="133350" y="19050"/>
                </a:lnTo>
                <a:close/>
                <a:moveTo>
                  <a:pt x="19050" y="152400"/>
                </a:moveTo>
                <a:lnTo>
                  <a:pt x="19050" y="180975"/>
                </a:lnTo>
                <a:cubicBezTo>
                  <a:pt x="19050" y="186236"/>
                  <a:pt x="14785" y="190500"/>
                  <a:pt x="9525" y="190500"/>
                </a:cubicBezTo>
                <a:cubicBezTo>
                  <a:pt x="4265" y="190500"/>
                  <a:pt x="0" y="186236"/>
                  <a:pt x="0" y="180975"/>
                </a:cubicBezTo>
                <a:lnTo>
                  <a:pt x="0" y="152400"/>
                </a:lnTo>
                <a:cubicBezTo>
                  <a:pt x="0" y="147139"/>
                  <a:pt x="4265" y="142875"/>
                  <a:pt x="9525" y="142875"/>
                </a:cubicBezTo>
                <a:cubicBezTo>
                  <a:pt x="14785" y="142875"/>
                  <a:pt x="19050" y="147139"/>
                  <a:pt x="19050" y="152400"/>
                </a:cubicBezTo>
                <a:close/>
                <a:moveTo>
                  <a:pt x="66675" y="114300"/>
                </a:moveTo>
                <a:cubicBezTo>
                  <a:pt x="66675" y="109039"/>
                  <a:pt x="62411" y="104775"/>
                  <a:pt x="57150" y="104775"/>
                </a:cubicBezTo>
                <a:cubicBezTo>
                  <a:pt x="51889" y="104775"/>
                  <a:pt x="47625" y="109039"/>
                  <a:pt x="47625" y="114300"/>
                </a:cubicBezTo>
                <a:lnTo>
                  <a:pt x="47625" y="180975"/>
                </a:lnTo>
                <a:cubicBezTo>
                  <a:pt x="47625" y="186236"/>
                  <a:pt x="51889" y="190500"/>
                  <a:pt x="57150" y="190500"/>
                </a:cubicBezTo>
                <a:cubicBezTo>
                  <a:pt x="62411" y="190500"/>
                  <a:pt x="66675" y="186236"/>
                  <a:pt x="66675" y="180975"/>
                </a:cubicBezTo>
                <a:lnTo>
                  <a:pt x="66675" y="114300"/>
                </a:lnTo>
                <a:close/>
                <a:moveTo>
                  <a:pt x="104775" y="123825"/>
                </a:moveTo>
                <a:cubicBezTo>
                  <a:pt x="110036" y="123825"/>
                  <a:pt x="114300" y="128089"/>
                  <a:pt x="114300" y="133350"/>
                </a:cubicBezTo>
                <a:lnTo>
                  <a:pt x="114300" y="180975"/>
                </a:lnTo>
                <a:cubicBezTo>
                  <a:pt x="114300" y="186236"/>
                  <a:pt x="110036" y="190500"/>
                  <a:pt x="104775" y="190500"/>
                </a:cubicBezTo>
                <a:cubicBezTo>
                  <a:pt x="99514" y="190500"/>
                  <a:pt x="95250" y="186236"/>
                  <a:pt x="95250" y="180975"/>
                </a:cubicBezTo>
                <a:lnTo>
                  <a:pt x="95250" y="133350"/>
                </a:lnTo>
                <a:cubicBezTo>
                  <a:pt x="95250" y="128089"/>
                  <a:pt x="99514" y="123825"/>
                  <a:pt x="104775" y="123825"/>
                </a:cubicBezTo>
                <a:close/>
                <a:moveTo>
                  <a:pt x="161925" y="85725"/>
                </a:moveTo>
                <a:cubicBezTo>
                  <a:pt x="161925" y="80464"/>
                  <a:pt x="157661" y="76200"/>
                  <a:pt x="152400" y="76200"/>
                </a:cubicBezTo>
                <a:cubicBezTo>
                  <a:pt x="147139" y="76200"/>
                  <a:pt x="142875" y="80464"/>
                  <a:pt x="142875" y="85725"/>
                </a:cubicBezTo>
                <a:lnTo>
                  <a:pt x="142875" y="180975"/>
                </a:lnTo>
                <a:cubicBezTo>
                  <a:pt x="142875" y="186236"/>
                  <a:pt x="147139" y="190500"/>
                  <a:pt x="152400" y="190500"/>
                </a:cubicBezTo>
                <a:cubicBezTo>
                  <a:pt x="157661" y="190500"/>
                  <a:pt x="161925" y="186236"/>
                  <a:pt x="161925" y="180975"/>
                </a:cubicBezTo>
                <a:lnTo>
                  <a:pt x="161925" y="85725"/>
                </a:lnTo>
                <a:close/>
              </a:path>
            </a:pathLst>
          </a:custGeom>
          <a:solidFill>
            <a:schemeClr val="accent1"/>
          </a:solidFill>
          <a:ln w="15081" cap="flat">
            <a:noFill/>
            <a:prstDash val="solid"/>
            <a:miter/>
          </a:ln>
        </p:spPr>
        <p:txBody>
          <a:bodyPr rtlCol="0" anchor="ctr"/>
          <a:lstStyle/>
          <a:p>
            <a:endParaRPr lang="en-US"/>
          </a:p>
        </p:txBody>
      </p:sp>
      <p:sp>
        <p:nvSpPr>
          <p:cNvPr id="35" name="Oval 34">
            <a:extLst>
              <a:ext uri="{FF2B5EF4-FFF2-40B4-BE49-F238E27FC236}">
                <a16:creationId xmlns:a16="http://schemas.microsoft.com/office/drawing/2014/main" id="{8E3AA217-3923-DBDE-1CFE-A04570801963}"/>
              </a:ext>
              <a:ext uri="{C183D7F6-B498-43B3-948B-1728B52AA6E4}">
                <adec:decorative xmlns:adec="http://schemas.microsoft.com/office/drawing/2017/decorative" val="1"/>
              </a:ext>
            </a:extLst>
          </p:cNvPr>
          <p:cNvSpPr/>
          <p:nvPr/>
        </p:nvSpPr>
        <p:spPr>
          <a:xfrm>
            <a:off x="5484650" y="1651000"/>
            <a:ext cx="556140" cy="556134"/>
          </a:xfrm>
          <a:prstGeom prst="ellipse">
            <a:avLst/>
          </a:prstGeom>
          <a:gradFill>
            <a:gsLst>
              <a:gs pos="0">
                <a:schemeClr val="tx2"/>
              </a:gs>
              <a:gs pos="100000">
                <a:srgbClr val="9470CA"/>
              </a:gs>
            </a:gsLst>
            <a:lin ang="5400000" scaled="1"/>
          </a:gradFill>
          <a:ln>
            <a:gradFill>
              <a:gsLst>
                <a:gs pos="0">
                  <a:schemeClr val="tx2"/>
                </a:gs>
                <a:gs pos="100000">
                  <a:srgbClr val="9470CA"/>
                </a:gs>
              </a:gsLst>
              <a:lin ang="5400000" scaled="1"/>
            </a:gradFill>
          </a:ln>
          <a:effectLst>
            <a:outerShdw blurRad="635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3600">
              <a:solidFill>
                <a:srgbClr val="702573"/>
              </a:solidFill>
              <a:latin typeface="Segoe Sans Display Semibold"/>
              <a:cs typeface="Segoe UI" pitchFamily="34" charset="0"/>
            </a:endParaRPr>
          </a:p>
        </p:txBody>
      </p:sp>
      <p:sp>
        <p:nvSpPr>
          <p:cNvPr id="36" name="Graphic 36" descr="Icon of a chart made of vertical lines with a line tracing the top of each, turning into an arrow pointing up">
            <a:extLst>
              <a:ext uri="{FF2B5EF4-FFF2-40B4-BE49-F238E27FC236}">
                <a16:creationId xmlns:a16="http://schemas.microsoft.com/office/drawing/2014/main" id="{CBC62263-4A14-B4E5-ECD8-188C711B7DF6}"/>
              </a:ext>
            </a:extLst>
          </p:cNvPr>
          <p:cNvSpPr>
            <a:spLocks/>
          </p:cNvSpPr>
          <p:nvPr/>
        </p:nvSpPr>
        <p:spPr>
          <a:xfrm>
            <a:off x="5641263" y="1792123"/>
            <a:ext cx="242914" cy="255694"/>
          </a:xfrm>
          <a:custGeom>
            <a:avLst/>
            <a:gdLst>
              <a:gd name="connsiteX0" fmla="*/ 133350 w 180975"/>
              <a:gd name="connsiteY0" fmla="*/ 19050 h 190500"/>
              <a:gd name="connsiteX1" fmla="*/ 123825 w 180975"/>
              <a:gd name="connsiteY1" fmla="*/ 9525 h 190500"/>
              <a:gd name="connsiteX2" fmla="*/ 133350 w 180975"/>
              <a:gd name="connsiteY2" fmla="*/ 0 h 190500"/>
              <a:gd name="connsiteX3" fmla="*/ 171450 w 180975"/>
              <a:gd name="connsiteY3" fmla="*/ 0 h 190500"/>
              <a:gd name="connsiteX4" fmla="*/ 180975 w 180975"/>
              <a:gd name="connsiteY4" fmla="*/ 9525 h 190500"/>
              <a:gd name="connsiteX5" fmla="*/ 180975 w 180975"/>
              <a:gd name="connsiteY5" fmla="*/ 47625 h 190500"/>
              <a:gd name="connsiteX6" fmla="*/ 171450 w 180975"/>
              <a:gd name="connsiteY6" fmla="*/ 57150 h 190500"/>
              <a:gd name="connsiteX7" fmla="*/ 161925 w 180975"/>
              <a:gd name="connsiteY7" fmla="*/ 47625 h 190500"/>
              <a:gd name="connsiteX8" fmla="*/ 161925 w 180975"/>
              <a:gd name="connsiteY8" fmla="*/ 32518 h 190500"/>
              <a:gd name="connsiteX9" fmla="*/ 106747 w 180975"/>
              <a:gd name="connsiteY9" fmla="*/ 87697 h 190500"/>
              <a:gd name="connsiteX10" fmla="*/ 93278 w 180975"/>
              <a:gd name="connsiteY10" fmla="*/ 87697 h 190500"/>
              <a:gd name="connsiteX11" fmla="*/ 66675 w 180975"/>
              <a:gd name="connsiteY11" fmla="*/ 61093 h 190500"/>
              <a:gd name="connsiteX12" fmla="*/ 16259 w 180975"/>
              <a:gd name="connsiteY12" fmla="*/ 111509 h 190500"/>
              <a:gd name="connsiteX13" fmla="*/ 2791 w 180975"/>
              <a:gd name="connsiteY13" fmla="*/ 111275 h 190500"/>
              <a:gd name="connsiteX14" fmla="*/ 2791 w 180975"/>
              <a:gd name="connsiteY14" fmla="*/ 98041 h 190500"/>
              <a:gd name="connsiteX15" fmla="*/ 59941 w 180975"/>
              <a:gd name="connsiteY15" fmla="*/ 40891 h 190500"/>
              <a:gd name="connsiteX16" fmla="*/ 73409 w 180975"/>
              <a:gd name="connsiteY16" fmla="*/ 40891 h 190500"/>
              <a:gd name="connsiteX17" fmla="*/ 100013 w 180975"/>
              <a:gd name="connsiteY17" fmla="*/ 67494 h 190500"/>
              <a:gd name="connsiteX18" fmla="*/ 148457 w 180975"/>
              <a:gd name="connsiteY18" fmla="*/ 19050 h 190500"/>
              <a:gd name="connsiteX19" fmla="*/ 133350 w 180975"/>
              <a:gd name="connsiteY19" fmla="*/ 19050 h 190500"/>
              <a:gd name="connsiteX20" fmla="*/ 19050 w 180975"/>
              <a:gd name="connsiteY20" fmla="*/ 152400 h 190500"/>
              <a:gd name="connsiteX21" fmla="*/ 19050 w 180975"/>
              <a:gd name="connsiteY21" fmla="*/ 180975 h 190500"/>
              <a:gd name="connsiteX22" fmla="*/ 9525 w 180975"/>
              <a:gd name="connsiteY22" fmla="*/ 190500 h 190500"/>
              <a:gd name="connsiteX23" fmla="*/ 0 w 180975"/>
              <a:gd name="connsiteY23" fmla="*/ 180975 h 190500"/>
              <a:gd name="connsiteX24" fmla="*/ 0 w 180975"/>
              <a:gd name="connsiteY24" fmla="*/ 152400 h 190500"/>
              <a:gd name="connsiteX25" fmla="*/ 9525 w 180975"/>
              <a:gd name="connsiteY25" fmla="*/ 142875 h 190500"/>
              <a:gd name="connsiteX26" fmla="*/ 19050 w 180975"/>
              <a:gd name="connsiteY26" fmla="*/ 152400 h 190500"/>
              <a:gd name="connsiteX27" fmla="*/ 66675 w 180975"/>
              <a:gd name="connsiteY27" fmla="*/ 114300 h 190500"/>
              <a:gd name="connsiteX28" fmla="*/ 57150 w 180975"/>
              <a:gd name="connsiteY28" fmla="*/ 104775 h 190500"/>
              <a:gd name="connsiteX29" fmla="*/ 47625 w 180975"/>
              <a:gd name="connsiteY29" fmla="*/ 114300 h 190500"/>
              <a:gd name="connsiteX30" fmla="*/ 47625 w 180975"/>
              <a:gd name="connsiteY30" fmla="*/ 180975 h 190500"/>
              <a:gd name="connsiteX31" fmla="*/ 57150 w 180975"/>
              <a:gd name="connsiteY31" fmla="*/ 190500 h 190500"/>
              <a:gd name="connsiteX32" fmla="*/ 66675 w 180975"/>
              <a:gd name="connsiteY32" fmla="*/ 180975 h 190500"/>
              <a:gd name="connsiteX33" fmla="*/ 66675 w 180975"/>
              <a:gd name="connsiteY33" fmla="*/ 114300 h 190500"/>
              <a:gd name="connsiteX34" fmla="*/ 104775 w 180975"/>
              <a:gd name="connsiteY34" fmla="*/ 123825 h 190500"/>
              <a:gd name="connsiteX35" fmla="*/ 114300 w 180975"/>
              <a:gd name="connsiteY35" fmla="*/ 133350 h 190500"/>
              <a:gd name="connsiteX36" fmla="*/ 114300 w 180975"/>
              <a:gd name="connsiteY36" fmla="*/ 180975 h 190500"/>
              <a:gd name="connsiteX37" fmla="*/ 104775 w 180975"/>
              <a:gd name="connsiteY37" fmla="*/ 190500 h 190500"/>
              <a:gd name="connsiteX38" fmla="*/ 95250 w 180975"/>
              <a:gd name="connsiteY38" fmla="*/ 180975 h 190500"/>
              <a:gd name="connsiteX39" fmla="*/ 95250 w 180975"/>
              <a:gd name="connsiteY39" fmla="*/ 133350 h 190500"/>
              <a:gd name="connsiteX40" fmla="*/ 104775 w 180975"/>
              <a:gd name="connsiteY40" fmla="*/ 123825 h 190500"/>
              <a:gd name="connsiteX41" fmla="*/ 161925 w 180975"/>
              <a:gd name="connsiteY41" fmla="*/ 85725 h 190500"/>
              <a:gd name="connsiteX42" fmla="*/ 152400 w 180975"/>
              <a:gd name="connsiteY42" fmla="*/ 76200 h 190500"/>
              <a:gd name="connsiteX43" fmla="*/ 142875 w 180975"/>
              <a:gd name="connsiteY43" fmla="*/ 85725 h 190500"/>
              <a:gd name="connsiteX44" fmla="*/ 142875 w 180975"/>
              <a:gd name="connsiteY44" fmla="*/ 180975 h 190500"/>
              <a:gd name="connsiteX45" fmla="*/ 152400 w 180975"/>
              <a:gd name="connsiteY45" fmla="*/ 190500 h 190500"/>
              <a:gd name="connsiteX46" fmla="*/ 161925 w 180975"/>
              <a:gd name="connsiteY46" fmla="*/ 180975 h 190500"/>
              <a:gd name="connsiteX47" fmla="*/ 161925 w 180975"/>
              <a:gd name="connsiteY47" fmla="*/ 8572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0975" h="190500">
                <a:moveTo>
                  <a:pt x="133350" y="19050"/>
                </a:moveTo>
                <a:cubicBezTo>
                  <a:pt x="128089" y="19050"/>
                  <a:pt x="123825" y="14785"/>
                  <a:pt x="123825" y="9525"/>
                </a:cubicBezTo>
                <a:cubicBezTo>
                  <a:pt x="123825" y="4265"/>
                  <a:pt x="128089" y="0"/>
                  <a:pt x="133350" y="0"/>
                </a:cubicBezTo>
                <a:lnTo>
                  <a:pt x="171450" y="0"/>
                </a:lnTo>
                <a:cubicBezTo>
                  <a:pt x="176711" y="0"/>
                  <a:pt x="180975" y="4265"/>
                  <a:pt x="180975" y="9525"/>
                </a:cubicBezTo>
                <a:lnTo>
                  <a:pt x="180975" y="47625"/>
                </a:lnTo>
                <a:cubicBezTo>
                  <a:pt x="180975" y="52885"/>
                  <a:pt x="176711" y="57150"/>
                  <a:pt x="171450" y="57150"/>
                </a:cubicBezTo>
                <a:cubicBezTo>
                  <a:pt x="166189" y="57150"/>
                  <a:pt x="161925" y="52885"/>
                  <a:pt x="161925" y="47625"/>
                </a:cubicBezTo>
                <a:lnTo>
                  <a:pt x="161925" y="32518"/>
                </a:lnTo>
                <a:lnTo>
                  <a:pt x="106747" y="87697"/>
                </a:lnTo>
                <a:cubicBezTo>
                  <a:pt x="103027" y="91415"/>
                  <a:pt x="96998" y="91415"/>
                  <a:pt x="93278" y="87697"/>
                </a:cubicBezTo>
                <a:lnTo>
                  <a:pt x="66675" y="61093"/>
                </a:lnTo>
                <a:lnTo>
                  <a:pt x="16259" y="111509"/>
                </a:lnTo>
                <a:cubicBezTo>
                  <a:pt x="12475" y="115164"/>
                  <a:pt x="6445" y="115059"/>
                  <a:pt x="2791" y="111275"/>
                </a:cubicBezTo>
                <a:cubicBezTo>
                  <a:pt x="-774" y="107584"/>
                  <a:pt x="-774" y="101732"/>
                  <a:pt x="2791" y="98041"/>
                </a:cubicBezTo>
                <a:lnTo>
                  <a:pt x="59941" y="40891"/>
                </a:lnTo>
                <a:cubicBezTo>
                  <a:pt x="63660" y="37172"/>
                  <a:pt x="69690" y="37172"/>
                  <a:pt x="73409" y="40891"/>
                </a:cubicBezTo>
                <a:lnTo>
                  <a:pt x="100013" y="67494"/>
                </a:lnTo>
                <a:lnTo>
                  <a:pt x="148457" y="19050"/>
                </a:lnTo>
                <a:lnTo>
                  <a:pt x="133350" y="19050"/>
                </a:lnTo>
                <a:close/>
                <a:moveTo>
                  <a:pt x="19050" y="152400"/>
                </a:moveTo>
                <a:lnTo>
                  <a:pt x="19050" y="180975"/>
                </a:lnTo>
                <a:cubicBezTo>
                  <a:pt x="19050" y="186236"/>
                  <a:pt x="14785" y="190500"/>
                  <a:pt x="9525" y="190500"/>
                </a:cubicBezTo>
                <a:cubicBezTo>
                  <a:pt x="4265" y="190500"/>
                  <a:pt x="0" y="186236"/>
                  <a:pt x="0" y="180975"/>
                </a:cubicBezTo>
                <a:lnTo>
                  <a:pt x="0" y="152400"/>
                </a:lnTo>
                <a:cubicBezTo>
                  <a:pt x="0" y="147139"/>
                  <a:pt x="4265" y="142875"/>
                  <a:pt x="9525" y="142875"/>
                </a:cubicBezTo>
                <a:cubicBezTo>
                  <a:pt x="14785" y="142875"/>
                  <a:pt x="19050" y="147139"/>
                  <a:pt x="19050" y="152400"/>
                </a:cubicBezTo>
                <a:close/>
                <a:moveTo>
                  <a:pt x="66675" y="114300"/>
                </a:moveTo>
                <a:cubicBezTo>
                  <a:pt x="66675" y="109039"/>
                  <a:pt x="62411" y="104775"/>
                  <a:pt x="57150" y="104775"/>
                </a:cubicBezTo>
                <a:cubicBezTo>
                  <a:pt x="51889" y="104775"/>
                  <a:pt x="47625" y="109039"/>
                  <a:pt x="47625" y="114300"/>
                </a:cubicBezTo>
                <a:lnTo>
                  <a:pt x="47625" y="180975"/>
                </a:lnTo>
                <a:cubicBezTo>
                  <a:pt x="47625" y="186236"/>
                  <a:pt x="51889" y="190500"/>
                  <a:pt x="57150" y="190500"/>
                </a:cubicBezTo>
                <a:cubicBezTo>
                  <a:pt x="62411" y="190500"/>
                  <a:pt x="66675" y="186236"/>
                  <a:pt x="66675" y="180975"/>
                </a:cubicBezTo>
                <a:lnTo>
                  <a:pt x="66675" y="114300"/>
                </a:lnTo>
                <a:close/>
                <a:moveTo>
                  <a:pt x="104775" y="123825"/>
                </a:moveTo>
                <a:cubicBezTo>
                  <a:pt x="110036" y="123825"/>
                  <a:pt x="114300" y="128089"/>
                  <a:pt x="114300" y="133350"/>
                </a:cubicBezTo>
                <a:lnTo>
                  <a:pt x="114300" y="180975"/>
                </a:lnTo>
                <a:cubicBezTo>
                  <a:pt x="114300" y="186236"/>
                  <a:pt x="110036" y="190500"/>
                  <a:pt x="104775" y="190500"/>
                </a:cubicBezTo>
                <a:cubicBezTo>
                  <a:pt x="99514" y="190500"/>
                  <a:pt x="95250" y="186236"/>
                  <a:pt x="95250" y="180975"/>
                </a:cubicBezTo>
                <a:lnTo>
                  <a:pt x="95250" y="133350"/>
                </a:lnTo>
                <a:cubicBezTo>
                  <a:pt x="95250" y="128089"/>
                  <a:pt x="99514" y="123825"/>
                  <a:pt x="104775" y="123825"/>
                </a:cubicBezTo>
                <a:close/>
                <a:moveTo>
                  <a:pt x="161925" y="85725"/>
                </a:moveTo>
                <a:cubicBezTo>
                  <a:pt x="161925" y="80464"/>
                  <a:pt x="157661" y="76200"/>
                  <a:pt x="152400" y="76200"/>
                </a:cubicBezTo>
                <a:cubicBezTo>
                  <a:pt x="147139" y="76200"/>
                  <a:pt x="142875" y="80464"/>
                  <a:pt x="142875" y="85725"/>
                </a:cubicBezTo>
                <a:lnTo>
                  <a:pt x="142875" y="180975"/>
                </a:lnTo>
                <a:cubicBezTo>
                  <a:pt x="142875" y="186236"/>
                  <a:pt x="147139" y="190500"/>
                  <a:pt x="152400" y="190500"/>
                </a:cubicBezTo>
                <a:cubicBezTo>
                  <a:pt x="157661" y="190500"/>
                  <a:pt x="161925" y="186236"/>
                  <a:pt x="161925" y="180975"/>
                </a:cubicBezTo>
                <a:lnTo>
                  <a:pt x="161925" y="85725"/>
                </a:lnTo>
                <a:close/>
              </a:path>
            </a:pathLst>
          </a:custGeom>
          <a:solidFill>
            <a:schemeClr val="accent1"/>
          </a:solidFill>
          <a:ln w="15081" cap="flat">
            <a:noFill/>
            <a:prstDash val="solid"/>
            <a:miter/>
          </a:ln>
        </p:spPr>
        <p:txBody>
          <a:bodyPr rtlCol="0" anchor="ctr"/>
          <a:lstStyle/>
          <a:p>
            <a:endParaRPr lang="en-US"/>
          </a:p>
        </p:txBody>
      </p:sp>
      <p:sp>
        <p:nvSpPr>
          <p:cNvPr id="37" name="Oval 36">
            <a:extLst>
              <a:ext uri="{FF2B5EF4-FFF2-40B4-BE49-F238E27FC236}">
                <a16:creationId xmlns:a16="http://schemas.microsoft.com/office/drawing/2014/main" id="{D4746468-1834-1208-A816-B2046FEAC349}"/>
              </a:ext>
              <a:ext uri="{C183D7F6-B498-43B3-948B-1728B52AA6E4}">
                <adec:decorative xmlns:adec="http://schemas.microsoft.com/office/drawing/2017/decorative" val="1"/>
              </a:ext>
            </a:extLst>
          </p:cNvPr>
          <p:cNvSpPr/>
          <p:nvPr/>
        </p:nvSpPr>
        <p:spPr>
          <a:xfrm>
            <a:off x="5484650" y="2607559"/>
            <a:ext cx="556140" cy="556134"/>
          </a:xfrm>
          <a:prstGeom prst="ellipse">
            <a:avLst/>
          </a:prstGeom>
          <a:gradFill>
            <a:gsLst>
              <a:gs pos="0">
                <a:schemeClr val="tx2"/>
              </a:gs>
              <a:gs pos="100000">
                <a:srgbClr val="9470CA"/>
              </a:gs>
            </a:gsLst>
            <a:lin ang="5400000" scaled="1"/>
          </a:gradFill>
          <a:ln>
            <a:gradFill>
              <a:gsLst>
                <a:gs pos="0">
                  <a:schemeClr val="tx2"/>
                </a:gs>
                <a:gs pos="100000">
                  <a:srgbClr val="9470CA"/>
                </a:gs>
              </a:gsLst>
              <a:lin ang="5400000" scaled="1"/>
            </a:gradFill>
          </a:ln>
          <a:effectLst>
            <a:outerShdw blurRad="635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3600">
              <a:solidFill>
                <a:srgbClr val="702573"/>
              </a:solidFill>
              <a:latin typeface="Segoe Sans Display Semibold"/>
              <a:cs typeface="Segoe UI" pitchFamily="34" charset="0"/>
            </a:endParaRPr>
          </a:p>
        </p:txBody>
      </p:sp>
      <p:sp>
        <p:nvSpPr>
          <p:cNvPr id="38" name="Graphic 36" descr="Icon of a chart made of vertical lines with a line tracing the top of each, turning into an arrow pointing up">
            <a:extLst>
              <a:ext uri="{FF2B5EF4-FFF2-40B4-BE49-F238E27FC236}">
                <a16:creationId xmlns:a16="http://schemas.microsoft.com/office/drawing/2014/main" id="{E7AFDED4-990F-228D-3CFC-A2DB2E615EB7}"/>
              </a:ext>
            </a:extLst>
          </p:cNvPr>
          <p:cNvSpPr>
            <a:spLocks/>
          </p:cNvSpPr>
          <p:nvPr/>
        </p:nvSpPr>
        <p:spPr>
          <a:xfrm>
            <a:off x="5641263" y="2748682"/>
            <a:ext cx="242914" cy="255694"/>
          </a:xfrm>
          <a:custGeom>
            <a:avLst/>
            <a:gdLst>
              <a:gd name="connsiteX0" fmla="*/ 133350 w 180975"/>
              <a:gd name="connsiteY0" fmla="*/ 19050 h 190500"/>
              <a:gd name="connsiteX1" fmla="*/ 123825 w 180975"/>
              <a:gd name="connsiteY1" fmla="*/ 9525 h 190500"/>
              <a:gd name="connsiteX2" fmla="*/ 133350 w 180975"/>
              <a:gd name="connsiteY2" fmla="*/ 0 h 190500"/>
              <a:gd name="connsiteX3" fmla="*/ 171450 w 180975"/>
              <a:gd name="connsiteY3" fmla="*/ 0 h 190500"/>
              <a:gd name="connsiteX4" fmla="*/ 180975 w 180975"/>
              <a:gd name="connsiteY4" fmla="*/ 9525 h 190500"/>
              <a:gd name="connsiteX5" fmla="*/ 180975 w 180975"/>
              <a:gd name="connsiteY5" fmla="*/ 47625 h 190500"/>
              <a:gd name="connsiteX6" fmla="*/ 171450 w 180975"/>
              <a:gd name="connsiteY6" fmla="*/ 57150 h 190500"/>
              <a:gd name="connsiteX7" fmla="*/ 161925 w 180975"/>
              <a:gd name="connsiteY7" fmla="*/ 47625 h 190500"/>
              <a:gd name="connsiteX8" fmla="*/ 161925 w 180975"/>
              <a:gd name="connsiteY8" fmla="*/ 32518 h 190500"/>
              <a:gd name="connsiteX9" fmla="*/ 106747 w 180975"/>
              <a:gd name="connsiteY9" fmla="*/ 87697 h 190500"/>
              <a:gd name="connsiteX10" fmla="*/ 93278 w 180975"/>
              <a:gd name="connsiteY10" fmla="*/ 87697 h 190500"/>
              <a:gd name="connsiteX11" fmla="*/ 66675 w 180975"/>
              <a:gd name="connsiteY11" fmla="*/ 61093 h 190500"/>
              <a:gd name="connsiteX12" fmla="*/ 16259 w 180975"/>
              <a:gd name="connsiteY12" fmla="*/ 111509 h 190500"/>
              <a:gd name="connsiteX13" fmla="*/ 2791 w 180975"/>
              <a:gd name="connsiteY13" fmla="*/ 111275 h 190500"/>
              <a:gd name="connsiteX14" fmla="*/ 2791 w 180975"/>
              <a:gd name="connsiteY14" fmla="*/ 98041 h 190500"/>
              <a:gd name="connsiteX15" fmla="*/ 59941 w 180975"/>
              <a:gd name="connsiteY15" fmla="*/ 40891 h 190500"/>
              <a:gd name="connsiteX16" fmla="*/ 73409 w 180975"/>
              <a:gd name="connsiteY16" fmla="*/ 40891 h 190500"/>
              <a:gd name="connsiteX17" fmla="*/ 100013 w 180975"/>
              <a:gd name="connsiteY17" fmla="*/ 67494 h 190500"/>
              <a:gd name="connsiteX18" fmla="*/ 148457 w 180975"/>
              <a:gd name="connsiteY18" fmla="*/ 19050 h 190500"/>
              <a:gd name="connsiteX19" fmla="*/ 133350 w 180975"/>
              <a:gd name="connsiteY19" fmla="*/ 19050 h 190500"/>
              <a:gd name="connsiteX20" fmla="*/ 19050 w 180975"/>
              <a:gd name="connsiteY20" fmla="*/ 152400 h 190500"/>
              <a:gd name="connsiteX21" fmla="*/ 19050 w 180975"/>
              <a:gd name="connsiteY21" fmla="*/ 180975 h 190500"/>
              <a:gd name="connsiteX22" fmla="*/ 9525 w 180975"/>
              <a:gd name="connsiteY22" fmla="*/ 190500 h 190500"/>
              <a:gd name="connsiteX23" fmla="*/ 0 w 180975"/>
              <a:gd name="connsiteY23" fmla="*/ 180975 h 190500"/>
              <a:gd name="connsiteX24" fmla="*/ 0 w 180975"/>
              <a:gd name="connsiteY24" fmla="*/ 152400 h 190500"/>
              <a:gd name="connsiteX25" fmla="*/ 9525 w 180975"/>
              <a:gd name="connsiteY25" fmla="*/ 142875 h 190500"/>
              <a:gd name="connsiteX26" fmla="*/ 19050 w 180975"/>
              <a:gd name="connsiteY26" fmla="*/ 152400 h 190500"/>
              <a:gd name="connsiteX27" fmla="*/ 66675 w 180975"/>
              <a:gd name="connsiteY27" fmla="*/ 114300 h 190500"/>
              <a:gd name="connsiteX28" fmla="*/ 57150 w 180975"/>
              <a:gd name="connsiteY28" fmla="*/ 104775 h 190500"/>
              <a:gd name="connsiteX29" fmla="*/ 47625 w 180975"/>
              <a:gd name="connsiteY29" fmla="*/ 114300 h 190500"/>
              <a:gd name="connsiteX30" fmla="*/ 47625 w 180975"/>
              <a:gd name="connsiteY30" fmla="*/ 180975 h 190500"/>
              <a:gd name="connsiteX31" fmla="*/ 57150 w 180975"/>
              <a:gd name="connsiteY31" fmla="*/ 190500 h 190500"/>
              <a:gd name="connsiteX32" fmla="*/ 66675 w 180975"/>
              <a:gd name="connsiteY32" fmla="*/ 180975 h 190500"/>
              <a:gd name="connsiteX33" fmla="*/ 66675 w 180975"/>
              <a:gd name="connsiteY33" fmla="*/ 114300 h 190500"/>
              <a:gd name="connsiteX34" fmla="*/ 104775 w 180975"/>
              <a:gd name="connsiteY34" fmla="*/ 123825 h 190500"/>
              <a:gd name="connsiteX35" fmla="*/ 114300 w 180975"/>
              <a:gd name="connsiteY35" fmla="*/ 133350 h 190500"/>
              <a:gd name="connsiteX36" fmla="*/ 114300 w 180975"/>
              <a:gd name="connsiteY36" fmla="*/ 180975 h 190500"/>
              <a:gd name="connsiteX37" fmla="*/ 104775 w 180975"/>
              <a:gd name="connsiteY37" fmla="*/ 190500 h 190500"/>
              <a:gd name="connsiteX38" fmla="*/ 95250 w 180975"/>
              <a:gd name="connsiteY38" fmla="*/ 180975 h 190500"/>
              <a:gd name="connsiteX39" fmla="*/ 95250 w 180975"/>
              <a:gd name="connsiteY39" fmla="*/ 133350 h 190500"/>
              <a:gd name="connsiteX40" fmla="*/ 104775 w 180975"/>
              <a:gd name="connsiteY40" fmla="*/ 123825 h 190500"/>
              <a:gd name="connsiteX41" fmla="*/ 161925 w 180975"/>
              <a:gd name="connsiteY41" fmla="*/ 85725 h 190500"/>
              <a:gd name="connsiteX42" fmla="*/ 152400 w 180975"/>
              <a:gd name="connsiteY42" fmla="*/ 76200 h 190500"/>
              <a:gd name="connsiteX43" fmla="*/ 142875 w 180975"/>
              <a:gd name="connsiteY43" fmla="*/ 85725 h 190500"/>
              <a:gd name="connsiteX44" fmla="*/ 142875 w 180975"/>
              <a:gd name="connsiteY44" fmla="*/ 180975 h 190500"/>
              <a:gd name="connsiteX45" fmla="*/ 152400 w 180975"/>
              <a:gd name="connsiteY45" fmla="*/ 190500 h 190500"/>
              <a:gd name="connsiteX46" fmla="*/ 161925 w 180975"/>
              <a:gd name="connsiteY46" fmla="*/ 180975 h 190500"/>
              <a:gd name="connsiteX47" fmla="*/ 161925 w 180975"/>
              <a:gd name="connsiteY47" fmla="*/ 8572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0975" h="190500">
                <a:moveTo>
                  <a:pt x="133350" y="19050"/>
                </a:moveTo>
                <a:cubicBezTo>
                  <a:pt x="128089" y="19050"/>
                  <a:pt x="123825" y="14785"/>
                  <a:pt x="123825" y="9525"/>
                </a:cubicBezTo>
                <a:cubicBezTo>
                  <a:pt x="123825" y="4265"/>
                  <a:pt x="128089" y="0"/>
                  <a:pt x="133350" y="0"/>
                </a:cubicBezTo>
                <a:lnTo>
                  <a:pt x="171450" y="0"/>
                </a:lnTo>
                <a:cubicBezTo>
                  <a:pt x="176711" y="0"/>
                  <a:pt x="180975" y="4265"/>
                  <a:pt x="180975" y="9525"/>
                </a:cubicBezTo>
                <a:lnTo>
                  <a:pt x="180975" y="47625"/>
                </a:lnTo>
                <a:cubicBezTo>
                  <a:pt x="180975" y="52885"/>
                  <a:pt x="176711" y="57150"/>
                  <a:pt x="171450" y="57150"/>
                </a:cubicBezTo>
                <a:cubicBezTo>
                  <a:pt x="166189" y="57150"/>
                  <a:pt x="161925" y="52885"/>
                  <a:pt x="161925" y="47625"/>
                </a:cubicBezTo>
                <a:lnTo>
                  <a:pt x="161925" y="32518"/>
                </a:lnTo>
                <a:lnTo>
                  <a:pt x="106747" y="87697"/>
                </a:lnTo>
                <a:cubicBezTo>
                  <a:pt x="103027" y="91415"/>
                  <a:pt x="96998" y="91415"/>
                  <a:pt x="93278" y="87697"/>
                </a:cubicBezTo>
                <a:lnTo>
                  <a:pt x="66675" y="61093"/>
                </a:lnTo>
                <a:lnTo>
                  <a:pt x="16259" y="111509"/>
                </a:lnTo>
                <a:cubicBezTo>
                  <a:pt x="12475" y="115164"/>
                  <a:pt x="6445" y="115059"/>
                  <a:pt x="2791" y="111275"/>
                </a:cubicBezTo>
                <a:cubicBezTo>
                  <a:pt x="-774" y="107584"/>
                  <a:pt x="-774" y="101732"/>
                  <a:pt x="2791" y="98041"/>
                </a:cubicBezTo>
                <a:lnTo>
                  <a:pt x="59941" y="40891"/>
                </a:lnTo>
                <a:cubicBezTo>
                  <a:pt x="63660" y="37172"/>
                  <a:pt x="69690" y="37172"/>
                  <a:pt x="73409" y="40891"/>
                </a:cubicBezTo>
                <a:lnTo>
                  <a:pt x="100013" y="67494"/>
                </a:lnTo>
                <a:lnTo>
                  <a:pt x="148457" y="19050"/>
                </a:lnTo>
                <a:lnTo>
                  <a:pt x="133350" y="19050"/>
                </a:lnTo>
                <a:close/>
                <a:moveTo>
                  <a:pt x="19050" y="152400"/>
                </a:moveTo>
                <a:lnTo>
                  <a:pt x="19050" y="180975"/>
                </a:lnTo>
                <a:cubicBezTo>
                  <a:pt x="19050" y="186236"/>
                  <a:pt x="14785" y="190500"/>
                  <a:pt x="9525" y="190500"/>
                </a:cubicBezTo>
                <a:cubicBezTo>
                  <a:pt x="4265" y="190500"/>
                  <a:pt x="0" y="186236"/>
                  <a:pt x="0" y="180975"/>
                </a:cubicBezTo>
                <a:lnTo>
                  <a:pt x="0" y="152400"/>
                </a:lnTo>
                <a:cubicBezTo>
                  <a:pt x="0" y="147139"/>
                  <a:pt x="4265" y="142875"/>
                  <a:pt x="9525" y="142875"/>
                </a:cubicBezTo>
                <a:cubicBezTo>
                  <a:pt x="14785" y="142875"/>
                  <a:pt x="19050" y="147139"/>
                  <a:pt x="19050" y="152400"/>
                </a:cubicBezTo>
                <a:close/>
                <a:moveTo>
                  <a:pt x="66675" y="114300"/>
                </a:moveTo>
                <a:cubicBezTo>
                  <a:pt x="66675" y="109039"/>
                  <a:pt x="62411" y="104775"/>
                  <a:pt x="57150" y="104775"/>
                </a:cubicBezTo>
                <a:cubicBezTo>
                  <a:pt x="51889" y="104775"/>
                  <a:pt x="47625" y="109039"/>
                  <a:pt x="47625" y="114300"/>
                </a:cubicBezTo>
                <a:lnTo>
                  <a:pt x="47625" y="180975"/>
                </a:lnTo>
                <a:cubicBezTo>
                  <a:pt x="47625" y="186236"/>
                  <a:pt x="51889" y="190500"/>
                  <a:pt x="57150" y="190500"/>
                </a:cubicBezTo>
                <a:cubicBezTo>
                  <a:pt x="62411" y="190500"/>
                  <a:pt x="66675" y="186236"/>
                  <a:pt x="66675" y="180975"/>
                </a:cubicBezTo>
                <a:lnTo>
                  <a:pt x="66675" y="114300"/>
                </a:lnTo>
                <a:close/>
                <a:moveTo>
                  <a:pt x="104775" y="123825"/>
                </a:moveTo>
                <a:cubicBezTo>
                  <a:pt x="110036" y="123825"/>
                  <a:pt x="114300" y="128089"/>
                  <a:pt x="114300" y="133350"/>
                </a:cubicBezTo>
                <a:lnTo>
                  <a:pt x="114300" y="180975"/>
                </a:lnTo>
                <a:cubicBezTo>
                  <a:pt x="114300" y="186236"/>
                  <a:pt x="110036" y="190500"/>
                  <a:pt x="104775" y="190500"/>
                </a:cubicBezTo>
                <a:cubicBezTo>
                  <a:pt x="99514" y="190500"/>
                  <a:pt x="95250" y="186236"/>
                  <a:pt x="95250" y="180975"/>
                </a:cubicBezTo>
                <a:lnTo>
                  <a:pt x="95250" y="133350"/>
                </a:lnTo>
                <a:cubicBezTo>
                  <a:pt x="95250" y="128089"/>
                  <a:pt x="99514" y="123825"/>
                  <a:pt x="104775" y="123825"/>
                </a:cubicBezTo>
                <a:close/>
                <a:moveTo>
                  <a:pt x="161925" y="85725"/>
                </a:moveTo>
                <a:cubicBezTo>
                  <a:pt x="161925" y="80464"/>
                  <a:pt x="157661" y="76200"/>
                  <a:pt x="152400" y="76200"/>
                </a:cubicBezTo>
                <a:cubicBezTo>
                  <a:pt x="147139" y="76200"/>
                  <a:pt x="142875" y="80464"/>
                  <a:pt x="142875" y="85725"/>
                </a:cubicBezTo>
                <a:lnTo>
                  <a:pt x="142875" y="180975"/>
                </a:lnTo>
                <a:cubicBezTo>
                  <a:pt x="142875" y="186236"/>
                  <a:pt x="147139" y="190500"/>
                  <a:pt x="152400" y="190500"/>
                </a:cubicBezTo>
                <a:cubicBezTo>
                  <a:pt x="157661" y="190500"/>
                  <a:pt x="161925" y="186236"/>
                  <a:pt x="161925" y="180975"/>
                </a:cubicBezTo>
                <a:lnTo>
                  <a:pt x="161925" y="85725"/>
                </a:lnTo>
                <a:close/>
              </a:path>
            </a:pathLst>
          </a:custGeom>
          <a:solidFill>
            <a:schemeClr val="accent1"/>
          </a:solidFill>
          <a:ln w="15081" cap="flat">
            <a:noFill/>
            <a:prstDash val="solid"/>
            <a:miter/>
          </a:ln>
        </p:spPr>
        <p:txBody>
          <a:bodyPr rtlCol="0" anchor="ctr"/>
          <a:lstStyle/>
          <a:p>
            <a:endParaRPr lang="en-US"/>
          </a:p>
        </p:txBody>
      </p:sp>
      <p:sp>
        <p:nvSpPr>
          <p:cNvPr id="39" name="Oval 38">
            <a:extLst>
              <a:ext uri="{FF2B5EF4-FFF2-40B4-BE49-F238E27FC236}">
                <a16:creationId xmlns:a16="http://schemas.microsoft.com/office/drawing/2014/main" id="{DE130B63-2F31-7402-7C96-E9DCFECFDDEF}"/>
              </a:ext>
              <a:ext uri="{C183D7F6-B498-43B3-948B-1728B52AA6E4}">
                <adec:decorative xmlns:adec="http://schemas.microsoft.com/office/drawing/2017/decorative" val="1"/>
              </a:ext>
            </a:extLst>
          </p:cNvPr>
          <p:cNvSpPr/>
          <p:nvPr/>
        </p:nvSpPr>
        <p:spPr>
          <a:xfrm>
            <a:off x="5484650" y="3494857"/>
            <a:ext cx="556140" cy="556134"/>
          </a:xfrm>
          <a:prstGeom prst="ellipse">
            <a:avLst/>
          </a:prstGeom>
          <a:gradFill>
            <a:gsLst>
              <a:gs pos="0">
                <a:schemeClr val="tx2"/>
              </a:gs>
              <a:gs pos="100000">
                <a:srgbClr val="9470CA"/>
              </a:gs>
            </a:gsLst>
            <a:lin ang="5400000" scaled="1"/>
          </a:gradFill>
          <a:ln>
            <a:gradFill>
              <a:gsLst>
                <a:gs pos="0">
                  <a:schemeClr val="tx2"/>
                </a:gs>
                <a:gs pos="100000">
                  <a:srgbClr val="9470CA"/>
                </a:gs>
              </a:gsLst>
              <a:lin ang="5400000" scaled="1"/>
            </a:gradFill>
          </a:ln>
          <a:effectLst>
            <a:outerShdw blurRad="635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3600">
              <a:solidFill>
                <a:srgbClr val="702573"/>
              </a:solidFill>
              <a:latin typeface="Segoe Sans Display Semibold"/>
              <a:cs typeface="Segoe UI" pitchFamily="34" charset="0"/>
            </a:endParaRPr>
          </a:p>
        </p:txBody>
      </p:sp>
      <p:sp>
        <p:nvSpPr>
          <p:cNvPr id="40" name="Graphic 36" descr="Icon of a chart made of vertical lines with a line tracing the top of each, turning into an arrow pointing up">
            <a:extLst>
              <a:ext uri="{FF2B5EF4-FFF2-40B4-BE49-F238E27FC236}">
                <a16:creationId xmlns:a16="http://schemas.microsoft.com/office/drawing/2014/main" id="{4946A726-FFF0-A483-742C-65A87707B82D}"/>
              </a:ext>
            </a:extLst>
          </p:cNvPr>
          <p:cNvSpPr>
            <a:spLocks/>
          </p:cNvSpPr>
          <p:nvPr/>
        </p:nvSpPr>
        <p:spPr>
          <a:xfrm>
            <a:off x="5641263" y="3635980"/>
            <a:ext cx="242914" cy="255694"/>
          </a:xfrm>
          <a:custGeom>
            <a:avLst/>
            <a:gdLst>
              <a:gd name="connsiteX0" fmla="*/ 133350 w 180975"/>
              <a:gd name="connsiteY0" fmla="*/ 19050 h 190500"/>
              <a:gd name="connsiteX1" fmla="*/ 123825 w 180975"/>
              <a:gd name="connsiteY1" fmla="*/ 9525 h 190500"/>
              <a:gd name="connsiteX2" fmla="*/ 133350 w 180975"/>
              <a:gd name="connsiteY2" fmla="*/ 0 h 190500"/>
              <a:gd name="connsiteX3" fmla="*/ 171450 w 180975"/>
              <a:gd name="connsiteY3" fmla="*/ 0 h 190500"/>
              <a:gd name="connsiteX4" fmla="*/ 180975 w 180975"/>
              <a:gd name="connsiteY4" fmla="*/ 9525 h 190500"/>
              <a:gd name="connsiteX5" fmla="*/ 180975 w 180975"/>
              <a:gd name="connsiteY5" fmla="*/ 47625 h 190500"/>
              <a:gd name="connsiteX6" fmla="*/ 171450 w 180975"/>
              <a:gd name="connsiteY6" fmla="*/ 57150 h 190500"/>
              <a:gd name="connsiteX7" fmla="*/ 161925 w 180975"/>
              <a:gd name="connsiteY7" fmla="*/ 47625 h 190500"/>
              <a:gd name="connsiteX8" fmla="*/ 161925 w 180975"/>
              <a:gd name="connsiteY8" fmla="*/ 32518 h 190500"/>
              <a:gd name="connsiteX9" fmla="*/ 106747 w 180975"/>
              <a:gd name="connsiteY9" fmla="*/ 87697 h 190500"/>
              <a:gd name="connsiteX10" fmla="*/ 93278 w 180975"/>
              <a:gd name="connsiteY10" fmla="*/ 87697 h 190500"/>
              <a:gd name="connsiteX11" fmla="*/ 66675 w 180975"/>
              <a:gd name="connsiteY11" fmla="*/ 61093 h 190500"/>
              <a:gd name="connsiteX12" fmla="*/ 16259 w 180975"/>
              <a:gd name="connsiteY12" fmla="*/ 111509 h 190500"/>
              <a:gd name="connsiteX13" fmla="*/ 2791 w 180975"/>
              <a:gd name="connsiteY13" fmla="*/ 111275 h 190500"/>
              <a:gd name="connsiteX14" fmla="*/ 2791 w 180975"/>
              <a:gd name="connsiteY14" fmla="*/ 98041 h 190500"/>
              <a:gd name="connsiteX15" fmla="*/ 59941 w 180975"/>
              <a:gd name="connsiteY15" fmla="*/ 40891 h 190500"/>
              <a:gd name="connsiteX16" fmla="*/ 73409 w 180975"/>
              <a:gd name="connsiteY16" fmla="*/ 40891 h 190500"/>
              <a:gd name="connsiteX17" fmla="*/ 100013 w 180975"/>
              <a:gd name="connsiteY17" fmla="*/ 67494 h 190500"/>
              <a:gd name="connsiteX18" fmla="*/ 148457 w 180975"/>
              <a:gd name="connsiteY18" fmla="*/ 19050 h 190500"/>
              <a:gd name="connsiteX19" fmla="*/ 133350 w 180975"/>
              <a:gd name="connsiteY19" fmla="*/ 19050 h 190500"/>
              <a:gd name="connsiteX20" fmla="*/ 19050 w 180975"/>
              <a:gd name="connsiteY20" fmla="*/ 152400 h 190500"/>
              <a:gd name="connsiteX21" fmla="*/ 19050 w 180975"/>
              <a:gd name="connsiteY21" fmla="*/ 180975 h 190500"/>
              <a:gd name="connsiteX22" fmla="*/ 9525 w 180975"/>
              <a:gd name="connsiteY22" fmla="*/ 190500 h 190500"/>
              <a:gd name="connsiteX23" fmla="*/ 0 w 180975"/>
              <a:gd name="connsiteY23" fmla="*/ 180975 h 190500"/>
              <a:gd name="connsiteX24" fmla="*/ 0 w 180975"/>
              <a:gd name="connsiteY24" fmla="*/ 152400 h 190500"/>
              <a:gd name="connsiteX25" fmla="*/ 9525 w 180975"/>
              <a:gd name="connsiteY25" fmla="*/ 142875 h 190500"/>
              <a:gd name="connsiteX26" fmla="*/ 19050 w 180975"/>
              <a:gd name="connsiteY26" fmla="*/ 152400 h 190500"/>
              <a:gd name="connsiteX27" fmla="*/ 66675 w 180975"/>
              <a:gd name="connsiteY27" fmla="*/ 114300 h 190500"/>
              <a:gd name="connsiteX28" fmla="*/ 57150 w 180975"/>
              <a:gd name="connsiteY28" fmla="*/ 104775 h 190500"/>
              <a:gd name="connsiteX29" fmla="*/ 47625 w 180975"/>
              <a:gd name="connsiteY29" fmla="*/ 114300 h 190500"/>
              <a:gd name="connsiteX30" fmla="*/ 47625 w 180975"/>
              <a:gd name="connsiteY30" fmla="*/ 180975 h 190500"/>
              <a:gd name="connsiteX31" fmla="*/ 57150 w 180975"/>
              <a:gd name="connsiteY31" fmla="*/ 190500 h 190500"/>
              <a:gd name="connsiteX32" fmla="*/ 66675 w 180975"/>
              <a:gd name="connsiteY32" fmla="*/ 180975 h 190500"/>
              <a:gd name="connsiteX33" fmla="*/ 66675 w 180975"/>
              <a:gd name="connsiteY33" fmla="*/ 114300 h 190500"/>
              <a:gd name="connsiteX34" fmla="*/ 104775 w 180975"/>
              <a:gd name="connsiteY34" fmla="*/ 123825 h 190500"/>
              <a:gd name="connsiteX35" fmla="*/ 114300 w 180975"/>
              <a:gd name="connsiteY35" fmla="*/ 133350 h 190500"/>
              <a:gd name="connsiteX36" fmla="*/ 114300 w 180975"/>
              <a:gd name="connsiteY36" fmla="*/ 180975 h 190500"/>
              <a:gd name="connsiteX37" fmla="*/ 104775 w 180975"/>
              <a:gd name="connsiteY37" fmla="*/ 190500 h 190500"/>
              <a:gd name="connsiteX38" fmla="*/ 95250 w 180975"/>
              <a:gd name="connsiteY38" fmla="*/ 180975 h 190500"/>
              <a:gd name="connsiteX39" fmla="*/ 95250 w 180975"/>
              <a:gd name="connsiteY39" fmla="*/ 133350 h 190500"/>
              <a:gd name="connsiteX40" fmla="*/ 104775 w 180975"/>
              <a:gd name="connsiteY40" fmla="*/ 123825 h 190500"/>
              <a:gd name="connsiteX41" fmla="*/ 161925 w 180975"/>
              <a:gd name="connsiteY41" fmla="*/ 85725 h 190500"/>
              <a:gd name="connsiteX42" fmla="*/ 152400 w 180975"/>
              <a:gd name="connsiteY42" fmla="*/ 76200 h 190500"/>
              <a:gd name="connsiteX43" fmla="*/ 142875 w 180975"/>
              <a:gd name="connsiteY43" fmla="*/ 85725 h 190500"/>
              <a:gd name="connsiteX44" fmla="*/ 142875 w 180975"/>
              <a:gd name="connsiteY44" fmla="*/ 180975 h 190500"/>
              <a:gd name="connsiteX45" fmla="*/ 152400 w 180975"/>
              <a:gd name="connsiteY45" fmla="*/ 190500 h 190500"/>
              <a:gd name="connsiteX46" fmla="*/ 161925 w 180975"/>
              <a:gd name="connsiteY46" fmla="*/ 180975 h 190500"/>
              <a:gd name="connsiteX47" fmla="*/ 161925 w 180975"/>
              <a:gd name="connsiteY47" fmla="*/ 8572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0975" h="190500">
                <a:moveTo>
                  <a:pt x="133350" y="19050"/>
                </a:moveTo>
                <a:cubicBezTo>
                  <a:pt x="128089" y="19050"/>
                  <a:pt x="123825" y="14785"/>
                  <a:pt x="123825" y="9525"/>
                </a:cubicBezTo>
                <a:cubicBezTo>
                  <a:pt x="123825" y="4265"/>
                  <a:pt x="128089" y="0"/>
                  <a:pt x="133350" y="0"/>
                </a:cubicBezTo>
                <a:lnTo>
                  <a:pt x="171450" y="0"/>
                </a:lnTo>
                <a:cubicBezTo>
                  <a:pt x="176711" y="0"/>
                  <a:pt x="180975" y="4265"/>
                  <a:pt x="180975" y="9525"/>
                </a:cubicBezTo>
                <a:lnTo>
                  <a:pt x="180975" y="47625"/>
                </a:lnTo>
                <a:cubicBezTo>
                  <a:pt x="180975" y="52885"/>
                  <a:pt x="176711" y="57150"/>
                  <a:pt x="171450" y="57150"/>
                </a:cubicBezTo>
                <a:cubicBezTo>
                  <a:pt x="166189" y="57150"/>
                  <a:pt x="161925" y="52885"/>
                  <a:pt x="161925" y="47625"/>
                </a:cubicBezTo>
                <a:lnTo>
                  <a:pt x="161925" y="32518"/>
                </a:lnTo>
                <a:lnTo>
                  <a:pt x="106747" y="87697"/>
                </a:lnTo>
                <a:cubicBezTo>
                  <a:pt x="103027" y="91415"/>
                  <a:pt x="96998" y="91415"/>
                  <a:pt x="93278" y="87697"/>
                </a:cubicBezTo>
                <a:lnTo>
                  <a:pt x="66675" y="61093"/>
                </a:lnTo>
                <a:lnTo>
                  <a:pt x="16259" y="111509"/>
                </a:lnTo>
                <a:cubicBezTo>
                  <a:pt x="12475" y="115164"/>
                  <a:pt x="6445" y="115059"/>
                  <a:pt x="2791" y="111275"/>
                </a:cubicBezTo>
                <a:cubicBezTo>
                  <a:pt x="-774" y="107584"/>
                  <a:pt x="-774" y="101732"/>
                  <a:pt x="2791" y="98041"/>
                </a:cubicBezTo>
                <a:lnTo>
                  <a:pt x="59941" y="40891"/>
                </a:lnTo>
                <a:cubicBezTo>
                  <a:pt x="63660" y="37172"/>
                  <a:pt x="69690" y="37172"/>
                  <a:pt x="73409" y="40891"/>
                </a:cubicBezTo>
                <a:lnTo>
                  <a:pt x="100013" y="67494"/>
                </a:lnTo>
                <a:lnTo>
                  <a:pt x="148457" y="19050"/>
                </a:lnTo>
                <a:lnTo>
                  <a:pt x="133350" y="19050"/>
                </a:lnTo>
                <a:close/>
                <a:moveTo>
                  <a:pt x="19050" y="152400"/>
                </a:moveTo>
                <a:lnTo>
                  <a:pt x="19050" y="180975"/>
                </a:lnTo>
                <a:cubicBezTo>
                  <a:pt x="19050" y="186236"/>
                  <a:pt x="14785" y="190500"/>
                  <a:pt x="9525" y="190500"/>
                </a:cubicBezTo>
                <a:cubicBezTo>
                  <a:pt x="4265" y="190500"/>
                  <a:pt x="0" y="186236"/>
                  <a:pt x="0" y="180975"/>
                </a:cubicBezTo>
                <a:lnTo>
                  <a:pt x="0" y="152400"/>
                </a:lnTo>
                <a:cubicBezTo>
                  <a:pt x="0" y="147139"/>
                  <a:pt x="4265" y="142875"/>
                  <a:pt x="9525" y="142875"/>
                </a:cubicBezTo>
                <a:cubicBezTo>
                  <a:pt x="14785" y="142875"/>
                  <a:pt x="19050" y="147139"/>
                  <a:pt x="19050" y="152400"/>
                </a:cubicBezTo>
                <a:close/>
                <a:moveTo>
                  <a:pt x="66675" y="114300"/>
                </a:moveTo>
                <a:cubicBezTo>
                  <a:pt x="66675" y="109039"/>
                  <a:pt x="62411" y="104775"/>
                  <a:pt x="57150" y="104775"/>
                </a:cubicBezTo>
                <a:cubicBezTo>
                  <a:pt x="51889" y="104775"/>
                  <a:pt x="47625" y="109039"/>
                  <a:pt x="47625" y="114300"/>
                </a:cubicBezTo>
                <a:lnTo>
                  <a:pt x="47625" y="180975"/>
                </a:lnTo>
                <a:cubicBezTo>
                  <a:pt x="47625" y="186236"/>
                  <a:pt x="51889" y="190500"/>
                  <a:pt x="57150" y="190500"/>
                </a:cubicBezTo>
                <a:cubicBezTo>
                  <a:pt x="62411" y="190500"/>
                  <a:pt x="66675" y="186236"/>
                  <a:pt x="66675" y="180975"/>
                </a:cubicBezTo>
                <a:lnTo>
                  <a:pt x="66675" y="114300"/>
                </a:lnTo>
                <a:close/>
                <a:moveTo>
                  <a:pt x="104775" y="123825"/>
                </a:moveTo>
                <a:cubicBezTo>
                  <a:pt x="110036" y="123825"/>
                  <a:pt x="114300" y="128089"/>
                  <a:pt x="114300" y="133350"/>
                </a:cubicBezTo>
                <a:lnTo>
                  <a:pt x="114300" y="180975"/>
                </a:lnTo>
                <a:cubicBezTo>
                  <a:pt x="114300" y="186236"/>
                  <a:pt x="110036" y="190500"/>
                  <a:pt x="104775" y="190500"/>
                </a:cubicBezTo>
                <a:cubicBezTo>
                  <a:pt x="99514" y="190500"/>
                  <a:pt x="95250" y="186236"/>
                  <a:pt x="95250" y="180975"/>
                </a:cubicBezTo>
                <a:lnTo>
                  <a:pt x="95250" y="133350"/>
                </a:lnTo>
                <a:cubicBezTo>
                  <a:pt x="95250" y="128089"/>
                  <a:pt x="99514" y="123825"/>
                  <a:pt x="104775" y="123825"/>
                </a:cubicBezTo>
                <a:close/>
                <a:moveTo>
                  <a:pt x="161925" y="85725"/>
                </a:moveTo>
                <a:cubicBezTo>
                  <a:pt x="161925" y="80464"/>
                  <a:pt x="157661" y="76200"/>
                  <a:pt x="152400" y="76200"/>
                </a:cubicBezTo>
                <a:cubicBezTo>
                  <a:pt x="147139" y="76200"/>
                  <a:pt x="142875" y="80464"/>
                  <a:pt x="142875" y="85725"/>
                </a:cubicBezTo>
                <a:lnTo>
                  <a:pt x="142875" y="180975"/>
                </a:lnTo>
                <a:cubicBezTo>
                  <a:pt x="142875" y="186236"/>
                  <a:pt x="147139" y="190500"/>
                  <a:pt x="152400" y="190500"/>
                </a:cubicBezTo>
                <a:cubicBezTo>
                  <a:pt x="157661" y="190500"/>
                  <a:pt x="161925" y="186236"/>
                  <a:pt x="161925" y="180975"/>
                </a:cubicBezTo>
                <a:lnTo>
                  <a:pt x="161925" y="85725"/>
                </a:lnTo>
                <a:close/>
              </a:path>
            </a:pathLst>
          </a:custGeom>
          <a:solidFill>
            <a:schemeClr val="accent1"/>
          </a:solidFill>
          <a:ln w="15081" cap="flat">
            <a:noFill/>
            <a:prstDash val="solid"/>
            <a:miter/>
          </a:ln>
        </p:spPr>
        <p:txBody>
          <a:bodyPr rtlCol="0" anchor="ctr"/>
          <a:lstStyle/>
          <a:p>
            <a:endParaRPr lang="en-US"/>
          </a:p>
        </p:txBody>
      </p:sp>
      <p:sp>
        <p:nvSpPr>
          <p:cNvPr id="41" name="Oval 40">
            <a:extLst>
              <a:ext uri="{FF2B5EF4-FFF2-40B4-BE49-F238E27FC236}">
                <a16:creationId xmlns:a16="http://schemas.microsoft.com/office/drawing/2014/main" id="{8FE08755-DA18-6C7A-E028-536795C784CA}"/>
              </a:ext>
              <a:ext uri="{C183D7F6-B498-43B3-948B-1728B52AA6E4}">
                <adec:decorative xmlns:adec="http://schemas.microsoft.com/office/drawing/2017/decorative" val="1"/>
              </a:ext>
            </a:extLst>
          </p:cNvPr>
          <p:cNvSpPr/>
          <p:nvPr/>
        </p:nvSpPr>
        <p:spPr>
          <a:xfrm>
            <a:off x="5484650" y="4510202"/>
            <a:ext cx="556140" cy="556134"/>
          </a:xfrm>
          <a:prstGeom prst="ellipse">
            <a:avLst/>
          </a:prstGeom>
          <a:gradFill>
            <a:gsLst>
              <a:gs pos="0">
                <a:schemeClr val="tx2"/>
              </a:gs>
              <a:gs pos="100000">
                <a:srgbClr val="9470CA"/>
              </a:gs>
            </a:gsLst>
            <a:lin ang="5400000" scaled="1"/>
          </a:gradFill>
          <a:ln>
            <a:gradFill>
              <a:gsLst>
                <a:gs pos="0">
                  <a:schemeClr val="tx2"/>
                </a:gs>
                <a:gs pos="100000">
                  <a:srgbClr val="9470CA"/>
                </a:gs>
              </a:gsLst>
              <a:lin ang="5400000" scaled="1"/>
            </a:gradFill>
          </a:ln>
          <a:effectLst>
            <a:outerShdw blurRad="635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3600">
              <a:solidFill>
                <a:srgbClr val="702573"/>
              </a:solidFill>
              <a:latin typeface="Segoe Sans Display Semibold"/>
              <a:cs typeface="Segoe UI" pitchFamily="34" charset="0"/>
            </a:endParaRPr>
          </a:p>
        </p:txBody>
      </p:sp>
      <p:sp>
        <p:nvSpPr>
          <p:cNvPr id="42" name="Graphic 36" descr="Icon of a chart made of vertical lines with a line tracing the top of each, turning into an arrow pointing up">
            <a:extLst>
              <a:ext uri="{FF2B5EF4-FFF2-40B4-BE49-F238E27FC236}">
                <a16:creationId xmlns:a16="http://schemas.microsoft.com/office/drawing/2014/main" id="{FE9AE7DD-A376-C538-76E7-78C17F9E4C01}"/>
              </a:ext>
            </a:extLst>
          </p:cNvPr>
          <p:cNvSpPr>
            <a:spLocks/>
          </p:cNvSpPr>
          <p:nvPr/>
        </p:nvSpPr>
        <p:spPr>
          <a:xfrm>
            <a:off x="5641263" y="4651325"/>
            <a:ext cx="242914" cy="255694"/>
          </a:xfrm>
          <a:custGeom>
            <a:avLst/>
            <a:gdLst>
              <a:gd name="connsiteX0" fmla="*/ 133350 w 180975"/>
              <a:gd name="connsiteY0" fmla="*/ 19050 h 190500"/>
              <a:gd name="connsiteX1" fmla="*/ 123825 w 180975"/>
              <a:gd name="connsiteY1" fmla="*/ 9525 h 190500"/>
              <a:gd name="connsiteX2" fmla="*/ 133350 w 180975"/>
              <a:gd name="connsiteY2" fmla="*/ 0 h 190500"/>
              <a:gd name="connsiteX3" fmla="*/ 171450 w 180975"/>
              <a:gd name="connsiteY3" fmla="*/ 0 h 190500"/>
              <a:gd name="connsiteX4" fmla="*/ 180975 w 180975"/>
              <a:gd name="connsiteY4" fmla="*/ 9525 h 190500"/>
              <a:gd name="connsiteX5" fmla="*/ 180975 w 180975"/>
              <a:gd name="connsiteY5" fmla="*/ 47625 h 190500"/>
              <a:gd name="connsiteX6" fmla="*/ 171450 w 180975"/>
              <a:gd name="connsiteY6" fmla="*/ 57150 h 190500"/>
              <a:gd name="connsiteX7" fmla="*/ 161925 w 180975"/>
              <a:gd name="connsiteY7" fmla="*/ 47625 h 190500"/>
              <a:gd name="connsiteX8" fmla="*/ 161925 w 180975"/>
              <a:gd name="connsiteY8" fmla="*/ 32518 h 190500"/>
              <a:gd name="connsiteX9" fmla="*/ 106747 w 180975"/>
              <a:gd name="connsiteY9" fmla="*/ 87697 h 190500"/>
              <a:gd name="connsiteX10" fmla="*/ 93278 w 180975"/>
              <a:gd name="connsiteY10" fmla="*/ 87697 h 190500"/>
              <a:gd name="connsiteX11" fmla="*/ 66675 w 180975"/>
              <a:gd name="connsiteY11" fmla="*/ 61093 h 190500"/>
              <a:gd name="connsiteX12" fmla="*/ 16259 w 180975"/>
              <a:gd name="connsiteY12" fmla="*/ 111509 h 190500"/>
              <a:gd name="connsiteX13" fmla="*/ 2791 w 180975"/>
              <a:gd name="connsiteY13" fmla="*/ 111275 h 190500"/>
              <a:gd name="connsiteX14" fmla="*/ 2791 w 180975"/>
              <a:gd name="connsiteY14" fmla="*/ 98041 h 190500"/>
              <a:gd name="connsiteX15" fmla="*/ 59941 w 180975"/>
              <a:gd name="connsiteY15" fmla="*/ 40891 h 190500"/>
              <a:gd name="connsiteX16" fmla="*/ 73409 w 180975"/>
              <a:gd name="connsiteY16" fmla="*/ 40891 h 190500"/>
              <a:gd name="connsiteX17" fmla="*/ 100013 w 180975"/>
              <a:gd name="connsiteY17" fmla="*/ 67494 h 190500"/>
              <a:gd name="connsiteX18" fmla="*/ 148457 w 180975"/>
              <a:gd name="connsiteY18" fmla="*/ 19050 h 190500"/>
              <a:gd name="connsiteX19" fmla="*/ 133350 w 180975"/>
              <a:gd name="connsiteY19" fmla="*/ 19050 h 190500"/>
              <a:gd name="connsiteX20" fmla="*/ 19050 w 180975"/>
              <a:gd name="connsiteY20" fmla="*/ 152400 h 190500"/>
              <a:gd name="connsiteX21" fmla="*/ 19050 w 180975"/>
              <a:gd name="connsiteY21" fmla="*/ 180975 h 190500"/>
              <a:gd name="connsiteX22" fmla="*/ 9525 w 180975"/>
              <a:gd name="connsiteY22" fmla="*/ 190500 h 190500"/>
              <a:gd name="connsiteX23" fmla="*/ 0 w 180975"/>
              <a:gd name="connsiteY23" fmla="*/ 180975 h 190500"/>
              <a:gd name="connsiteX24" fmla="*/ 0 w 180975"/>
              <a:gd name="connsiteY24" fmla="*/ 152400 h 190500"/>
              <a:gd name="connsiteX25" fmla="*/ 9525 w 180975"/>
              <a:gd name="connsiteY25" fmla="*/ 142875 h 190500"/>
              <a:gd name="connsiteX26" fmla="*/ 19050 w 180975"/>
              <a:gd name="connsiteY26" fmla="*/ 152400 h 190500"/>
              <a:gd name="connsiteX27" fmla="*/ 66675 w 180975"/>
              <a:gd name="connsiteY27" fmla="*/ 114300 h 190500"/>
              <a:gd name="connsiteX28" fmla="*/ 57150 w 180975"/>
              <a:gd name="connsiteY28" fmla="*/ 104775 h 190500"/>
              <a:gd name="connsiteX29" fmla="*/ 47625 w 180975"/>
              <a:gd name="connsiteY29" fmla="*/ 114300 h 190500"/>
              <a:gd name="connsiteX30" fmla="*/ 47625 w 180975"/>
              <a:gd name="connsiteY30" fmla="*/ 180975 h 190500"/>
              <a:gd name="connsiteX31" fmla="*/ 57150 w 180975"/>
              <a:gd name="connsiteY31" fmla="*/ 190500 h 190500"/>
              <a:gd name="connsiteX32" fmla="*/ 66675 w 180975"/>
              <a:gd name="connsiteY32" fmla="*/ 180975 h 190500"/>
              <a:gd name="connsiteX33" fmla="*/ 66675 w 180975"/>
              <a:gd name="connsiteY33" fmla="*/ 114300 h 190500"/>
              <a:gd name="connsiteX34" fmla="*/ 104775 w 180975"/>
              <a:gd name="connsiteY34" fmla="*/ 123825 h 190500"/>
              <a:gd name="connsiteX35" fmla="*/ 114300 w 180975"/>
              <a:gd name="connsiteY35" fmla="*/ 133350 h 190500"/>
              <a:gd name="connsiteX36" fmla="*/ 114300 w 180975"/>
              <a:gd name="connsiteY36" fmla="*/ 180975 h 190500"/>
              <a:gd name="connsiteX37" fmla="*/ 104775 w 180975"/>
              <a:gd name="connsiteY37" fmla="*/ 190500 h 190500"/>
              <a:gd name="connsiteX38" fmla="*/ 95250 w 180975"/>
              <a:gd name="connsiteY38" fmla="*/ 180975 h 190500"/>
              <a:gd name="connsiteX39" fmla="*/ 95250 w 180975"/>
              <a:gd name="connsiteY39" fmla="*/ 133350 h 190500"/>
              <a:gd name="connsiteX40" fmla="*/ 104775 w 180975"/>
              <a:gd name="connsiteY40" fmla="*/ 123825 h 190500"/>
              <a:gd name="connsiteX41" fmla="*/ 161925 w 180975"/>
              <a:gd name="connsiteY41" fmla="*/ 85725 h 190500"/>
              <a:gd name="connsiteX42" fmla="*/ 152400 w 180975"/>
              <a:gd name="connsiteY42" fmla="*/ 76200 h 190500"/>
              <a:gd name="connsiteX43" fmla="*/ 142875 w 180975"/>
              <a:gd name="connsiteY43" fmla="*/ 85725 h 190500"/>
              <a:gd name="connsiteX44" fmla="*/ 142875 w 180975"/>
              <a:gd name="connsiteY44" fmla="*/ 180975 h 190500"/>
              <a:gd name="connsiteX45" fmla="*/ 152400 w 180975"/>
              <a:gd name="connsiteY45" fmla="*/ 190500 h 190500"/>
              <a:gd name="connsiteX46" fmla="*/ 161925 w 180975"/>
              <a:gd name="connsiteY46" fmla="*/ 180975 h 190500"/>
              <a:gd name="connsiteX47" fmla="*/ 161925 w 180975"/>
              <a:gd name="connsiteY47" fmla="*/ 8572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0975" h="190500">
                <a:moveTo>
                  <a:pt x="133350" y="19050"/>
                </a:moveTo>
                <a:cubicBezTo>
                  <a:pt x="128089" y="19050"/>
                  <a:pt x="123825" y="14785"/>
                  <a:pt x="123825" y="9525"/>
                </a:cubicBezTo>
                <a:cubicBezTo>
                  <a:pt x="123825" y="4265"/>
                  <a:pt x="128089" y="0"/>
                  <a:pt x="133350" y="0"/>
                </a:cubicBezTo>
                <a:lnTo>
                  <a:pt x="171450" y="0"/>
                </a:lnTo>
                <a:cubicBezTo>
                  <a:pt x="176711" y="0"/>
                  <a:pt x="180975" y="4265"/>
                  <a:pt x="180975" y="9525"/>
                </a:cubicBezTo>
                <a:lnTo>
                  <a:pt x="180975" y="47625"/>
                </a:lnTo>
                <a:cubicBezTo>
                  <a:pt x="180975" y="52885"/>
                  <a:pt x="176711" y="57150"/>
                  <a:pt x="171450" y="57150"/>
                </a:cubicBezTo>
                <a:cubicBezTo>
                  <a:pt x="166189" y="57150"/>
                  <a:pt x="161925" y="52885"/>
                  <a:pt x="161925" y="47625"/>
                </a:cubicBezTo>
                <a:lnTo>
                  <a:pt x="161925" y="32518"/>
                </a:lnTo>
                <a:lnTo>
                  <a:pt x="106747" y="87697"/>
                </a:lnTo>
                <a:cubicBezTo>
                  <a:pt x="103027" y="91415"/>
                  <a:pt x="96998" y="91415"/>
                  <a:pt x="93278" y="87697"/>
                </a:cubicBezTo>
                <a:lnTo>
                  <a:pt x="66675" y="61093"/>
                </a:lnTo>
                <a:lnTo>
                  <a:pt x="16259" y="111509"/>
                </a:lnTo>
                <a:cubicBezTo>
                  <a:pt x="12475" y="115164"/>
                  <a:pt x="6445" y="115059"/>
                  <a:pt x="2791" y="111275"/>
                </a:cubicBezTo>
                <a:cubicBezTo>
                  <a:pt x="-774" y="107584"/>
                  <a:pt x="-774" y="101732"/>
                  <a:pt x="2791" y="98041"/>
                </a:cubicBezTo>
                <a:lnTo>
                  <a:pt x="59941" y="40891"/>
                </a:lnTo>
                <a:cubicBezTo>
                  <a:pt x="63660" y="37172"/>
                  <a:pt x="69690" y="37172"/>
                  <a:pt x="73409" y="40891"/>
                </a:cubicBezTo>
                <a:lnTo>
                  <a:pt x="100013" y="67494"/>
                </a:lnTo>
                <a:lnTo>
                  <a:pt x="148457" y="19050"/>
                </a:lnTo>
                <a:lnTo>
                  <a:pt x="133350" y="19050"/>
                </a:lnTo>
                <a:close/>
                <a:moveTo>
                  <a:pt x="19050" y="152400"/>
                </a:moveTo>
                <a:lnTo>
                  <a:pt x="19050" y="180975"/>
                </a:lnTo>
                <a:cubicBezTo>
                  <a:pt x="19050" y="186236"/>
                  <a:pt x="14785" y="190500"/>
                  <a:pt x="9525" y="190500"/>
                </a:cubicBezTo>
                <a:cubicBezTo>
                  <a:pt x="4265" y="190500"/>
                  <a:pt x="0" y="186236"/>
                  <a:pt x="0" y="180975"/>
                </a:cubicBezTo>
                <a:lnTo>
                  <a:pt x="0" y="152400"/>
                </a:lnTo>
                <a:cubicBezTo>
                  <a:pt x="0" y="147139"/>
                  <a:pt x="4265" y="142875"/>
                  <a:pt x="9525" y="142875"/>
                </a:cubicBezTo>
                <a:cubicBezTo>
                  <a:pt x="14785" y="142875"/>
                  <a:pt x="19050" y="147139"/>
                  <a:pt x="19050" y="152400"/>
                </a:cubicBezTo>
                <a:close/>
                <a:moveTo>
                  <a:pt x="66675" y="114300"/>
                </a:moveTo>
                <a:cubicBezTo>
                  <a:pt x="66675" y="109039"/>
                  <a:pt x="62411" y="104775"/>
                  <a:pt x="57150" y="104775"/>
                </a:cubicBezTo>
                <a:cubicBezTo>
                  <a:pt x="51889" y="104775"/>
                  <a:pt x="47625" y="109039"/>
                  <a:pt x="47625" y="114300"/>
                </a:cubicBezTo>
                <a:lnTo>
                  <a:pt x="47625" y="180975"/>
                </a:lnTo>
                <a:cubicBezTo>
                  <a:pt x="47625" y="186236"/>
                  <a:pt x="51889" y="190500"/>
                  <a:pt x="57150" y="190500"/>
                </a:cubicBezTo>
                <a:cubicBezTo>
                  <a:pt x="62411" y="190500"/>
                  <a:pt x="66675" y="186236"/>
                  <a:pt x="66675" y="180975"/>
                </a:cubicBezTo>
                <a:lnTo>
                  <a:pt x="66675" y="114300"/>
                </a:lnTo>
                <a:close/>
                <a:moveTo>
                  <a:pt x="104775" y="123825"/>
                </a:moveTo>
                <a:cubicBezTo>
                  <a:pt x="110036" y="123825"/>
                  <a:pt x="114300" y="128089"/>
                  <a:pt x="114300" y="133350"/>
                </a:cubicBezTo>
                <a:lnTo>
                  <a:pt x="114300" y="180975"/>
                </a:lnTo>
                <a:cubicBezTo>
                  <a:pt x="114300" y="186236"/>
                  <a:pt x="110036" y="190500"/>
                  <a:pt x="104775" y="190500"/>
                </a:cubicBezTo>
                <a:cubicBezTo>
                  <a:pt x="99514" y="190500"/>
                  <a:pt x="95250" y="186236"/>
                  <a:pt x="95250" y="180975"/>
                </a:cubicBezTo>
                <a:lnTo>
                  <a:pt x="95250" y="133350"/>
                </a:lnTo>
                <a:cubicBezTo>
                  <a:pt x="95250" y="128089"/>
                  <a:pt x="99514" y="123825"/>
                  <a:pt x="104775" y="123825"/>
                </a:cubicBezTo>
                <a:close/>
                <a:moveTo>
                  <a:pt x="161925" y="85725"/>
                </a:moveTo>
                <a:cubicBezTo>
                  <a:pt x="161925" y="80464"/>
                  <a:pt x="157661" y="76200"/>
                  <a:pt x="152400" y="76200"/>
                </a:cubicBezTo>
                <a:cubicBezTo>
                  <a:pt x="147139" y="76200"/>
                  <a:pt x="142875" y="80464"/>
                  <a:pt x="142875" y="85725"/>
                </a:cubicBezTo>
                <a:lnTo>
                  <a:pt x="142875" y="180975"/>
                </a:lnTo>
                <a:cubicBezTo>
                  <a:pt x="142875" y="186236"/>
                  <a:pt x="147139" y="190500"/>
                  <a:pt x="152400" y="190500"/>
                </a:cubicBezTo>
                <a:cubicBezTo>
                  <a:pt x="157661" y="190500"/>
                  <a:pt x="161925" y="186236"/>
                  <a:pt x="161925" y="180975"/>
                </a:cubicBezTo>
                <a:lnTo>
                  <a:pt x="161925" y="85725"/>
                </a:lnTo>
                <a:close/>
              </a:path>
            </a:pathLst>
          </a:custGeom>
          <a:solidFill>
            <a:schemeClr val="accent1"/>
          </a:solidFill>
          <a:ln w="15081" cap="flat">
            <a:noFill/>
            <a:prstDash val="solid"/>
            <a:miter/>
          </a:ln>
        </p:spPr>
        <p:txBody>
          <a:bodyPr rtlCol="0" anchor="ctr"/>
          <a:lstStyle/>
          <a:p>
            <a:endParaRPr lang="en-US"/>
          </a:p>
        </p:txBody>
      </p:sp>
      <p:sp>
        <p:nvSpPr>
          <p:cNvPr id="43" name="Oval 42">
            <a:extLst>
              <a:ext uri="{FF2B5EF4-FFF2-40B4-BE49-F238E27FC236}">
                <a16:creationId xmlns:a16="http://schemas.microsoft.com/office/drawing/2014/main" id="{D43E37D3-38E4-6029-20C2-0E488BB75394}"/>
              </a:ext>
              <a:ext uri="{C183D7F6-B498-43B3-948B-1728B52AA6E4}">
                <adec:decorative xmlns:adec="http://schemas.microsoft.com/office/drawing/2017/decorative" val="1"/>
              </a:ext>
            </a:extLst>
          </p:cNvPr>
          <p:cNvSpPr/>
          <p:nvPr/>
        </p:nvSpPr>
        <p:spPr>
          <a:xfrm>
            <a:off x="5484650" y="5397500"/>
            <a:ext cx="556140" cy="556134"/>
          </a:xfrm>
          <a:prstGeom prst="ellipse">
            <a:avLst/>
          </a:prstGeom>
          <a:gradFill>
            <a:gsLst>
              <a:gs pos="0">
                <a:schemeClr val="tx2"/>
              </a:gs>
              <a:gs pos="100000">
                <a:srgbClr val="9470CA"/>
              </a:gs>
            </a:gsLst>
            <a:lin ang="5400000" scaled="1"/>
          </a:gradFill>
          <a:ln>
            <a:gradFill>
              <a:gsLst>
                <a:gs pos="0">
                  <a:schemeClr val="tx2"/>
                </a:gs>
                <a:gs pos="100000">
                  <a:srgbClr val="9470CA"/>
                </a:gs>
              </a:gsLst>
              <a:lin ang="5400000" scaled="1"/>
            </a:gradFill>
          </a:ln>
          <a:effectLst>
            <a:outerShdw blurRad="635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3600">
              <a:solidFill>
                <a:srgbClr val="702573"/>
              </a:solidFill>
              <a:latin typeface="Segoe Sans Display Semibold"/>
              <a:cs typeface="Segoe UI" pitchFamily="34" charset="0"/>
            </a:endParaRPr>
          </a:p>
        </p:txBody>
      </p:sp>
      <p:sp>
        <p:nvSpPr>
          <p:cNvPr id="44" name="Graphic 36" descr="Icon of a chart made of vertical lines with a line tracing the top of each, turning into an arrow pointing up">
            <a:extLst>
              <a:ext uri="{FF2B5EF4-FFF2-40B4-BE49-F238E27FC236}">
                <a16:creationId xmlns:a16="http://schemas.microsoft.com/office/drawing/2014/main" id="{1B7A6308-613E-6806-0712-3486D9A7C64D}"/>
              </a:ext>
            </a:extLst>
          </p:cNvPr>
          <p:cNvSpPr>
            <a:spLocks/>
          </p:cNvSpPr>
          <p:nvPr/>
        </p:nvSpPr>
        <p:spPr>
          <a:xfrm>
            <a:off x="5641263" y="5538623"/>
            <a:ext cx="242914" cy="255694"/>
          </a:xfrm>
          <a:custGeom>
            <a:avLst/>
            <a:gdLst>
              <a:gd name="connsiteX0" fmla="*/ 133350 w 180975"/>
              <a:gd name="connsiteY0" fmla="*/ 19050 h 190500"/>
              <a:gd name="connsiteX1" fmla="*/ 123825 w 180975"/>
              <a:gd name="connsiteY1" fmla="*/ 9525 h 190500"/>
              <a:gd name="connsiteX2" fmla="*/ 133350 w 180975"/>
              <a:gd name="connsiteY2" fmla="*/ 0 h 190500"/>
              <a:gd name="connsiteX3" fmla="*/ 171450 w 180975"/>
              <a:gd name="connsiteY3" fmla="*/ 0 h 190500"/>
              <a:gd name="connsiteX4" fmla="*/ 180975 w 180975"/>
              <a:gd name="connsiteY4" fmla="*/ 9525 h 190500"/>
              <a:gd name="connsiteX5" fmla="*/ 180975 w 180975"/>
              <a:gd name="connsiteY5" fmla="*/ 47625 h 190500"/>
              <a:gd name="connsiteX6" fmla="*/ 171450 w 180975"/>
              <a:gd name="connsiteY6" fmla="*/ 57150 h 190500"/>
              <a:gd name="connsiteX7" fmla="*/ 161925 w 180975"/>
              <a:gd name="connsiteY7" fmla="*/ 47625 h 190500"/>
              <a:gd name="connsiteX8" fmla="*/ 161925 w 180975"/>
              <a:gd name="connsiteY8" fmla="*/ 32518 h 190500"/>
              <a:gd name="connsiteX9" fmla="*/ 106747 w 180975"/>
              <a:gd name="connsiteY9" fmla="*/ 87697 h 190500"/>
              <a:gd name="connsiteX10" fmla="*/ 93278 w 180975"/>
              <a:gd name="connsiteY10" fmla="*/ 87697 h 190500"/>
              <a:gd name="connsiteX11" fmla="*/ 66675 w 180975"/>
              <a:gd name="connsiteY11" fmla="*/ 61093 h 190500"/>
              <a:gd name="connsiteX12" fmla="*/ 16259 w 180975"/>
              <a:gd name="connsiteY12" fmla="*/ 111509 h 190500"/>
              <a:gd name="connsiteX13" fmla="*/ 2791 w 180975"/>
              <a:gd name="connsiteY13" fmla="*/ 111275 h 190500"/>
              <a:gd name="connsiteX14" fmla="*/ 2791 w 180975"/>
              <a:gd name="connsiteY14" fmla="*/ 98041 h 190500"/>
              <a:gd name="connsiteX15" fmla="*/ 59941 w 180975"/>
              <a:gd name="connsiteY15" fmla="*/ 40891 h 190500"/>
              <a:gd name="connsiteX16" fmla="*/ 73409 w 180975"/>
              <a:gd name="connsiteY16" fmla="*/ 40891 h 190500"/>
              <a:gd name="connsiteX17" fmla="*/ 100013 w 180975"/>
              <a:gd name="connsiteY17" fmla="*/ 67494 h 190500"/>
              <a:gd name="connsiteX18" fmla="*/ 148457 w 180975"/>
              <a:gd name="connsiteY18" fmla="*/ 19050 h 190500"/>
              <a:gd name="connsiteX19" fmla="*/ 133350 w 180975"/>
              <a:gd name="connsiteY19" fmla="*/ 19050 h 190500"/>
              <a:gd name="connsiteX20" fmla="*/ 19050 w 180975"/>
              <a:gd name="connsiteY20" fmla="*/ 152400 h 190500"/>
              <a:gd name="connsiteX21" fmla="*/ 19050 w 180975"/>
              <a:gd name="connsiteY21" fmla="*/ 180975 h 190500"/>
              <a:gd name="connsiteX22" fmla="*/ 9525 w 180975"/>
              <a:gd name="connsiteY22" fmla="*/ 190500 h 190500"/>
              <a:gd name="connsiteX23" fmla="*/ 0 w 180975"/>
              <a:gd name="connsiteY23" fmla="*/ 180975 h 190500"/>
              <a:gd name="connsiteX24" fmla="*/ 0 w 180975"/>
              <a:gd name="connsiteY24" fmla="*/ 152400 h 190500"/>
              <a:gd name="connsiteX25" fmla="*/ 9525 w 180975"/>
              <a:gd name="connsiteY25" fmla="*/ 142875 h 190500"/>
              <a:gd name="connsiteX26" fmla="*/ 19050 w 180975"/>
              <a:gd name="connsiteY26" fmla="*/ 152400 h 190500"/>
              <a:gd name="connsiteX27" fmla="*/ 66675 w 180975"/>
              <a:gd name="connsiteY27" fmla="*/ 114300 h 190500"/>
              <a:gd name="connsiteX28" fmla="*/ 57150 w 180975"/>
              <a:gd name="connsiteY28" fmla="*/ 104775 h 190500"/>
              <a:gd name="connsiteX29" fmla="*/ 47625 w 180975"/>
              <a:gd name="connsiteY29" fmla="*/ 114300 h 190500"/>
              <a:gd name="connsiteX30" fmla="*/ 47625 w 180975"/>
              <a:gd name="connsiteY30" fmla="*/ 180975 h 190500"/>
              <a:gd name="connsiteX31" fmla="*/ 57150 w 180975"/>
              <a:gd name="connsiteY31" fmla="*/ 190500 h 190500"/>
              <a:gd name="connsiteX32" fmla="*/ 66675 w 180975"/>
              <a:gd name="connsiteY32" fmla="*/ 180975 h 190500"/>
              <a:gd name="connsiteX33" fmla="*/ 66675 w 180975"/>
              <a:gd name="connsiteY33" fmla="*/ 114300 h 190500"/>
              <a:gd name="connsiteX34" fmla="*/ 104775 w 180975"/>
              <a:gd name="connsiteY34" fmla="*/ 123825 h 190500"/>
              <a:gd name="connsiteX35" fmla="*/ 114300 w 180975"/>
              <a:gd name="connsiteY35" fmla="*/ 133350 h 190500"/>
              <a:gd name="connsiteX36" fmla="*/ 114300 w 180975"/>
              <a:gd name="connsiteY36" fmla="*/ 180975 h 190500"/>
              <a:gd name="connsiteX37" fmla="*/ 104775 w 180975"/>
              <a:gd name="connsiteY37" fmla="*/ 190500 h 190500"/>
              <a:gd name="connsiteX38" fmla="*/ 95250 w 180975"/>
              <a:gd name="connsiteY38" fmla="*/ 180975 h 190500"/>
              <a:gd name="connsiteX39" fmla="*/ 95250 w 180975"/>
              <a:gd name="connsiteY39" fmla="*/ 133350 h 190500"/>
              <a:gd name="connsiteX40" fmla="*/ 104775 w 180975"/>
              <a:gd name="connsiteY40" fmla="*/ 123825 h 190500"/>
              <a:gd name="connsiteX41" fmla="*/ 161925 w 180975"/>
              <a:gd name="connsiteY41" fmla="*/ 85725 h 190500"/>
              <a:gd name="connsiteX42" fmla="*/ 152400 w 180975"/>
              <a:gd name="connsiteY42" fmla="*/ 76200 h 190500"/>
              <a:gd name="connsiteX43" fmla="*/ 142875 w 180975"/>
              <a:gd name="connsiteY43" fmla="*/ 85725 h 190500"/>
              <a:gd name="connsiteX44" fmla="*/ 142875 w 180975"/>
              <a:gd name="connsiteY44" fmla="*/ 180975 h 190500"/>
              <a:gd name="connsiteX45" fmla="*/ 152400 w 180975"/>
              <a:gd name="connsiteY45" fmla="*/ 190500 h 190500"/>
              <a:gd name="connsiteX46" fmla="*/ 161925 w 180975"/>
              <a:gd name="connsiteY46" fmla="*/ 180975 h 190500"/>
              <a:gd name="connsiteX47" fmla="*/ 161925 w 180975"/>
              <a:gd name="connsiteY47" fmla="*/ 8572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0975" h="190500">
                <a:moveTo>
                  <a:pt x="133350" y="19050"/>
                </a:moveTo>
                <a:cubicBezTo>
                  <a:pt x="128089" y="19050"/>
                  <a:pt x="123825" y="14785"/>
                  <a:pt x="123825" y="9525"/>
                </a:cubicBezTo>
                <a:cubicBezTo>
                  <a:pt x="123825" y="4265"/>
                  <a:pt x="128089" y="0"/>
                  <a:pt x="133350" y="0"/>
                </a:cubicBezTo>
                <a:lnTo>
                  <a:pt x="171450" y="0"/>
                </a:lnTo>
                <a:cubicBezTo>
                  <a:pt x="176711" y="0"/>
                  <a:pt x="180975" y="4265"/>
                  <a:pt x="180975" y="9525"/>
                </a:cubicBezTo>
                <a:lnTo>
                  <a:pt x="180975" y="47625"/>
                </a:lnTo>
                <a:cubicBezTo>
                  <a:pt x="180975" y="52885"/>
                  <a:pt x="176711" y="57150"/>
                  <a:pt x="171450" y="57150"/>
                </a:cubicBezTo>
                <a:cubicBezTo>
                  <a:pt x="166189" y="57150"/>
                  <a:pt x="161925" y="52885"/>
                  <a:pt x="161925" y="47625"/>
                </a:cubicBezTo>
                <a:lnTo>
                  <a:pt x="161925" y="32518"/>
                </a:lnTo>
                <a:lnTo>
                  <a:pt x="106747" y="87697"/>
                </a:lnTo>
                <a:cubicBezTo>
                  <a:pt x="103027" y="91415"/>
                  <a:pt x="96998" y="91415"/>
                  <a:pt x="93278" y="87697"/>
                </a:cubicBezTo>
                <a:lnTo>
                  <a:pt x="66675" y="61093"/>
                </a:lnTo>
                <a:lnTo>
                  <a:pt x="16259" y="111509"/>
                </a:lnTo>
                <a:cubicBezTo>
                  <a:pt x="12475" y="115164"/>
                  <a:pt x="6445" y="115059"/>
                  <a:pt x="2791" y="111275"/>
                </a:cubicBezTo>
                <a:cubicBezTo>
                  <a:pt x="-774" y="107584"/>
                  <a:pt x="-774" y="101732"/>
                  <a:pt x="2791" y="98041"/>
                </a:cubicBezTo>
                <a:lnTo>
                  <a:pt x="59941" y="40891"/>
                </a:lnTo>
                <a:cubicBezTo>
                  <a:pt x="63660" y="37172"/>
                  <a:pt x="69690" y="37172"/>
                  <a:pt x="73409" y="40891"/>
                </a:cubicBezTo>
                <a:lnTo>
                  <a:pt x="100013" y="67494"/>
                </a:lnTo>
                <a:lnTo>
                  <a:pt x="148457" y="19050"/>
                </a:lnTo>
                <a:lnTo>
                  <a:pt x="133350" y="19050"/>
                </a:lnTo>
                <a:close/>
                <a:moveTo>
                  <a:pt x="19050" y="152400"/>
                </a:moveTo>
                <a:lnTo>
                  <a:pt x="19050" y="180975"/>
                </a:lnTo>
                <a:cubicBezTo>
                  <a:pt x="19050" y="186236"/>
                  <a:pt x="14785" y="190500"/>
                  <a:pt x="9525" y="190500"/>
                </a:cubicBezTo>
                <a:cubicBezTo>
                  <a:pt x="4265" y="190500"/>
                  <a:pt x="0" y="186236"/>
                  <a:pt x="0" y="180975"/>
                </a:cubicBezTo>
                <a:lnTo>
                  <a:pt x="0" y="152400"/>
                </a:lnTo>
                <a:cubicBezTo>
                  <a:pt x="0" y="147139"/>
                  <a:pt x="4265" y="142875"/>
                  <a:pt x="9525" y="142875"/>
                </a:cubicBezTo>
                <a:cubicBezTo>
                  <a:pt x="14785" y="142875"/>
                  <a:pt x="19050" y="147139"/>
                  <a:pt x="19050" y="152400"/>
                </a:cubicBezTo>
                <a:close/>
                <a:moveTo>
                  <a:pt x="66675" y="114300"/>
                </a:moveTo>
                <a:cubicBezTo>
                  <a:pt x="66675" y="109039"/>
                  <a:pt x="62411" y="104775"/>
                  <a:pt x="57150" y="104775"/>
                </a:cubicBezTo>
                <a:cubicBezTo>
                  <a:pt x="51889" y="104775"/>
                  <a:pt x="47625" y="109039"/>
                  <a:pt x="47625" y="114300"/>
                </a:cubicBezTo>
                <a:lnTo>
                  <a:pt x="47625" y="180975"/>
                </a:lnTo>
                <a:cubicBezTo>
                  <a:pt x="47625" y="186236"/>
                  <a:pt x="51889" y="190500"/>
                  <a:pt x="57150" y="190500"/>
                </a:cubicBezTo>
                <a:cubicBezTo>
                  <a:pt x="62411" y="190500"/>
                  <a:pt x="66675" y="186236"/>
                  <a:pt x="66675" y="180975"/>
                </a:cubicBezTo>
                <a:lnTo>
                  <a:pt x="66675" y="114300"/>
                </a:lnTo>
                <a:close/>
                <a:moveTo>
                  <a:pt x="104775" y="123825"/>
                </a:moveTo>
                <a:cubicBezTo>
                  <a:pt x="110036" y="123825"/>
                  <a:pt x="114300" y="128089"/>
                  <a:pt x="114300" y="133350"/>
                </a:cubicBezTo>
                <a:lnTo>
                  <a:pt x="114300" y="180975"/>
                </a:lnTo>
                <a:cubicBezTo>
                  <a:pt x="114300" y="186236"/>
                  <a:pt x="110036" y="190500"/>
                  <a:pt x="104775" y="190500"/>
                </a:cubicBezTo>
                <a:cubicBezTo>
                  <a:pt x="99514" y="190500"/>
                  <a:pt x="95250" y="186236"/>
                  <a:pt x="95250" y="180975"/>
                </a:cubicBezTo>
                <a:lnTo>
                  <a:pt x="95250" y="133350"/>
                </a:lnTo>
                <a:cubicBezTo>
                  <a:pt x="95250" y="128089"/>
                  <a:pt x="99514" y="123825"/>
                  <a:pt x="104775" y="123825"/>
                </a:cubicBezTo>
                <a:close/>
                <a:moveTo>
                  <a:pt x="161925" y="85725"/>
                </a:moveTo>
                <a:cubicBezTo>
                  <a:pt x="161925" y="80464"/>
                  <a:pt x="157661" y="76200"/>
                  <a:pt x="152400" y="76200"/>
                </a:cubicBezTo>
                <a:cubicBezTo>
                  <a:pt x="147139" y="76200"/>
                  <a:pt x="142875" y="80464"/>
                  <a:pt x="142875" y="85725"/>
                </a:cubicBezTo>
                <a:lnTo>
                  <a:pt x="142875" y="180975"/>
                </a:lnTo>
                <a:cubicBezTo>
                  <a:pt x="142875" y="186236"/>
                  <a:pt x="147139" y="190500"/>
                  <a:pt x="152400" y="190500"/>
                </a:cubicBezTo>
                <a:cubicBezTo>
                  <a:pt x="157661" y="190500"/>
                  <a:pt x="161925" y="186236"/>
                  <a:pt x="161925" y="180975"/>
                </a:cubicBezTo>
                <a:lnTo>
                  <a:pt x="161925" y="85725"/>
                </a:lnTo>
                <a:close/>
              </a:path>
            </a:pathLst>
          </a:custGeom>
          <a:solidFill>
            <a:schemeClr val="accent1"/>
          </a:solidFill>
          <a:ln w="15081" cap="flat">
            <a:noFill/>
            <a:prstDash val="solid"/>
            <a:miter/>
          </a:ln>
        </p:spPr>
        <p:txBody>
          <a:bodyPr rtlCol="0" anchor="ctr"/>
          <a:lstStyle/>
          <a:p>
            <a:endParaRPr lang="en-US"/>
          </a:p>
        </p:txBody>
      </p:sp>
      <p:cxnSp>
        <p:nvCxnSpPr>
          <p:cNvPr id="46" name="Straight Connector 45">
            <a:extLst>
              <a:ext uri="{FF2B5EF4-FFF2-40B4-BE49-F238E27FC236}">
                <a16:creationId xmlns:a16="http://schemas.microsoft.com/office/drawing/2014/main" id="{2284F291-64EC-3BC1-8F0A-2E2D3503BCD3}"/>
              </a:ext>
              <a:ext uri="{C183D7F6-B498-43B3-948B-1728B52AA6E4}">
                <adec:decorative xmlns:adec="http://schemas.microsoft.com/office/drawing/2017/decorative" val="1"/>
              </a:ext>
            </a:extLst>
          </p:cNvPr>
          <p:cNvCxnSpPr>
            <a:cxnSpLocks/>
          </p:cNvCxnSpPr>
          <p:nvPr/>
        </p:nvCxnSpPr>
        <p:spPr>
          <a:xfrm>
            <a:off x="7073900" y="1464486"/>
            <a:ext cx="4078308" cy="0"/>
          </a:xfrm>
          <a:prstGeom prst="line">
            <a:avLst/>
          </a:prstGeom>
          <a:ln w="6350">
            <a:gradFill>
              <a:gsLst>
                <a:gs pos="0">
                  <a:srgbClr val="C498E9"/>
                </a:gs>
                <a:gs pos="100000">
                  <a:schemeClr val="accent1">
                    <a:lumMod val="30000"/>
                    <a:lumOff val="70000"/>
                  </a:schemeClr>
                </a:gs>
              </a:gsLst>
              <a:lin ang="5400000" scaled="1"/>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556B3CA-0F45-4D80-0657-1BAD7342A5AB}"/>
              </a:ext>
              <a:ext uri="{C183D7F6-B498-43B3-948B-1728B52AA6E4}">
                <adec:decorative xmlns:adec="http://schemas.microsoft.com/office/drawing/2017/decorative" val="1"/>
              </a:ext>
            </a:extLst>
          </p:cNvPr>
          <p:cNvCxnSpPr>
            <a:cxnSpLocks/>
          </p:cNvCxnSpPr>
          <p:nvPr/>
        </p:nvCxnSpPr>
        <p:spPr>
          <a:xfrm>
            <a:off x="7073900" y="2627651"/>
            <a:ext cx="4078308" cy="0"/>
          </a:xfrm>
          <a:prstGeom prst="line">
            <a:avLst/>
          </a:prstGeom>
          <a:ln w="6350">
            <a:gradFill>
              <a:gsLst>
                <a:gs pos="0">
                  <a:srgbClr val="C498E9"/>
                </a:gs>
                <a:gs pos="100000">
                  <a:schemeClr val="accent1">
                    <a:lumMod val="30000"/>
                    <a:lumOff val="70000"/>
                  </a:schemeClr>
                </a:gs>
              </a:gsLst>
              <a:lin ang="5400000" scaled="1"/>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45C34F-104A-6DBE-B533-365780875E72}"/>
              </a:ext>
              <a:ext uri="{C183D7F6-B498-43B3-948B-1728B52AA6E4}">
                <adec:decorative xmlns:adec="http://schemas.microsoft.com/office/drawing/2017/decorative" val="1"/>
              </a:ext>
            </a:extLst>
          </p:cNvPr>
          <p:cNvCxnSpPr>
            <a:cxnSpLocks/>
          </p:cNvCxnSpPr>
          <p:nvPr/>
        </p:nvCxnSpPr>
        <p:spPr>
          <a:xfrm>
            <a:off x="7073900" y="3543056"/>
            <a:ext cx="4078308" cy="0"/>
          </a:xfrm>
          <a:prstGeom prst="line">
            <a:avLst/>
          </a:prstGeom>
          <a:ln w="6350">
            <a:gradFill>
              <a:gsLst>
                <a:gs pos="0">
                  <a:srgbClr val="C498E9"/>
                </a:gs>
                <a:gs pos="100000">
                  <a:schemeClr val="accent1">
                    <a:lumMod val="30000"/>
                    <a:lumOff val="70000"/>
                  </a:schemeClr>
                </a:gs>
              </a:gsLst>
              <a:lin ang="5400000" scaled="1"/>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1E670D1-B66B-B02B-5805-8A4120D53FFC}"/>
              </a:ext>
              <a:ext uri="{C183D7F6-B498-43B3-948B-1728B52AA6E4}">
                <adec:decorative xmlns:adec="http://schemas.microsoft.com/office/drawing/2017/decorative" val="1"/>
              </a:ext>
            </a:extLst>
          </p:cNvPr>
          <p:cNvCxnSpPr>
            <a:cxnSpLocks/>
          </p:cNvCxnSpPr>
          <p:nvPr/>
        </p:nvCxnSpPr>
        <p:spPr>
          <a:xfrm>
            <a:off x="7073900" y="4458461"/>
            <a:ext cx="4078308" cy="0"/>
          </a:xfrm>
          <a:prstGeom prst="line">
            <a:avLst/>
          </a:prstGeom>
          <a:ln w="6350">
            <a:gradFill>
              <a:gsLst>
                <a:gs pos="0">
                  <a:srgbClr val="C498E9"/>
                </a:gs>
                <a:gs pos="100000">
                  <a:schemeClr val="accent1">
                    <a:lumMod val="30000"/>
                    <a:lumOff val="70000"/>
                  </a:schemeClr>
                </a:gs>
              </a:gsLst>
              <a:lin ang="5400000" scaled="1"/>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9138A57-EA6A-56F5-FAEE-80F0EEC98535}"/>
              </a:ext>
              <a:ext uri="{C183D7F6-B498-43B3-948B-1728B52AA6E4}">
                <adec:decorative xmlns:adec="http://schemas.microsoft.com/office/drawing/2017/decorative" val="1"/>
              </a:ext>
            </a:extLst>
          </p:cNvPr>
          <p:cNvCxnSpPr>
            <a:cxnSpLocks/>
          </p:cNvCxnSpPr>
          <p:nvPr/>
        </p:nvCxnSpPr>
        <p:spPr>
          <a:xfrm>
            <a:off x="7073900" y="5373866"/>
            <a:ext cx="4078308" cy="0"/>
          </a:xfrm>
          <a:prstGeom prst="line">
            <a:avLst/>
          </a:prstGeom>
          <a:ln w="6350">
            <a:gradFill>
              <a:gsLst>
                <a:gs pos="0">
                  <a:srgbClr val="C498E9"/>
                </a:gs>
                <a:gs pos="100000">
                  <a:schemeClr val="accent1">
                    <a:lumMod val="30000"/>
                    <a:lumOff val="70000"/>
                  </a:schemeClr>
                </a:gs>
              </a:gsLst>
              <a:lin ang="5400000" scaled="1"/>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929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8E5F13D-682A-5F3F-9CCC-77C103B6A9B2}"/>
              </a:ext>
              <a:ext uri="{C183D7F6-B498-43B3-948B-1728B52AA6E4}">
                <adec:decorative xmlns:adec="http://schemas.microsoft.com/office/drawing/2017/decorative" val="1"/>
              </a:ext>
            </a:extLst>
          </p:cNvPr>
          <p:cNvSpPr/>
          <p:nvPr/>
        </p:nvSpPr>
        <p:spPr bwMode="auto">
          <a:xfrm>
            <a:off x="5734050" y="0"/>
            <a:ext cx="6457950" cy="6858000"/>
          </a:xfrm>
          <a:prstGeom prst="rect">
            <a:avLst/>
          </a:prstGeom>
          <a:solidFill>
            <a:srgbClr val="1A366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Content Placeholder 2">
            <a:extLst>
              <a:ext uri="{FF2B5EF4-FFF2-40B4-BE49-F238E27FC236}">
                <a16:creationId xmlns:a16="http://schemas.microsoft.com/office/drawing/2014/main" id="{85101EFC-2706-61E2-2145-0A6EA6ED6778}"/>
              </a:ext>
            </a:extLst>
          </p:cNvPr>
          <p:cNvSpPr txBox="1">
            <a:spLocks/>
          </p:cNvSpPr>
          <p:nvPr/>
        </p:nvSpPr>
        <p:spPr>
          <a:xfrm>
            <a:off x="481007" y="2833735"/>
            <a:ext cx="3493464" cy="21426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just">
              <a:lnSpc>
                <a:spcPct val="115000"/>
              </a:lnSpc>
              <a:spcBef>
                <a:spcPts val="0"/>
              </a:spcBef>
              <a:spcAft>
                <a:spcPts val="800"/>
              </a:spcAft>
              <a:buNone/>
            </a:pPr>
            <a:r>
              <a:rPr lang="en-US" sz="1600" kern="100" dirty="0">
                <a:solidFill>
                  <a:srgbClr val="1A3661"/>
                </a:solidFill>
                <a:effectLst/>
                <a:latin typeface="Manrope" panose="020B0604020202020204" charset="0"/>
                <a:ea typeface="Aptos" panose="020B0004020202020204" pitchFamily="34" charset="0"/>
                <a:cs typeface="Segoe UI Semibold" panose="020B0702040204020203" pitchFamily="34" charset="0"/>
              </a:rPr>
              <a:t>Managing complex charges and allocating them properly is the most common point of error when managing multiple leases. Using its powerful automation engine, P&amp;LM eliminates the complexity of managing charges and offers a flexible set of tools for managing charges based on metering, percentages, square footage, or index that streamline the end-to-end lease process</a:t>
            </a:r>
          </a:p>
        </p:txBody>
      </p:sp>
      <p:sp>
        <p:nvSpPr>
          <p:cNvPr id="3" name="Title 1">
            <a:extLst>
              <a:ext uri="{FF2B5EF4-FFF2-40B4-BE49-F238E27FC236}">
                <a16:creationId xmlns:a16="http://schemas.microsoft.com/office/drawing/2014/main" id="{D95FB231-CFD1-C16B-9C4D-25F932170988}"/>
              </a:ext>
            </a:extLst>
          </p:cNvPr>
          <p:cNvSpPr>
            <a:spLocks noGrp="1"/>
          </p:cNvSpPr>
          <p:nvPr>
            <p:ph type="title"/>
          </p:nvPr>
        </p:nvSpPr>
        <p:spPr>
          <a:xfrm>
            <a:off x="481008" y="986996"/>
            <a:ext cx="3537604" cy="948080"/>
          </a:xfrm>
        </p:spPr>
        <p:txBody>
          <a:bodyPr>
            <a:normAutofit fontScale="90000"/>
          </a:bodyPr>
          <a:lstStyle/>
          <a:p>
            <a:r>
              <a:rPr lang="en-CA" sz="3400" dirty="0">
                <a:latin typeface="Manrope ExtraBold" panose="020B0604020202020204" charset="0"/>
                <a:cs typeface="Segoe UI Semibold" panose="020B0702040204020203" pitchFamily="34" charset="0"/>
              </a:rPr>
              <a:t>Managing</a:t>
            </a:r>
            <a:r>
              <a:rPr lang="en-CA" sz="3400" dirty="0">
                <a:solidFill>
                  <a:srgbClr val="1A3661"/>
                </a:solidFill>
                <a:latin typeface="Manrope ExtraBold" panose="020B0604020202020204" charset="0"/>
                <a:cs typeface="Segoe UI Semibold" panose="020B0702040204020203" pitchFamily="34" charset="0"/>
              </a:rPr>
              <a:t> Charges &amp; Reconciliations</a:t>
            </a:r>
          </a:p>
        </p:txBody>
      </p:sp>
      <p:sp>
        <p:nvSpPr>
          <p:cNvPr id="6" name="TextBox 5">
            <a:extLst>
              <a:ext uri="{FF2B5EF4-FFF2-40B4-BE49-F238E27FC236}">
                <a16:creationId xmlns:a16="http://schemas.microsoft.com/office/drawing/2014/main" id="{28C2ECF5-6380-0697-3927-7E88A2ED3D31}"/>
              </a:ext>
            </a:extLst>
          </p:cNvPr>
          <p:cNvSpPr txBox="1"/>
          <p:nvPr/>
        </p:nvSpPr>
        <p:spPr>
          <a:xfrm>
            <a:off x="7384604" y="1101343"/>
            <a:ext cx="4652728" cy="4655313"/>
          </a:xfrm>
          <a:prstGeom prst="rect">
            <a:avLst/>
          </a:prstGeom>
          <a:noFill/>
        </p:spPr>
        <p:txBody>
          <a:bodyPr wrap="square">
            <a:spAutoFit/>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600" kern="100" dirty="0">
                <a:solidFill>
                  <a:schemeClr val="bg1"/>
                </a:solidFill>
                <a:latin typeface="Manrope" panose="020B0604020202020204" charset="0"/>
                <a:ea typeface="Aptos" panose="020B0004020202020204" pitchFamily="34" charset="0"/>
                <a:cs typeface="Segoe UI" panose="020B0502040204020203" pitchFamily="34" charset="0"/>
              </a:rPr>
              <a:t>Simplify Common Area Maintenance management by automating allocation of shared expenses based on metering, square footage or percentages</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endParaRPr lang="en-US" sz="1600" kern="100" dirty="0">
              <a:solidFill>
                <a:schemeClr val="bg1"/>
              </a:solidFill>
              <a:effectLst/>
              <a:latin typeface="Manrope" panose="020B0604020202020204" charset="0"/>
              <a:ea typeface="Aptos" panose="020B0004020202020204" pitchFamily="34" charset="0"/>
              <a:cs typeface="Segoe UI" panose="020B0502040204020203" pitchFamily="34" charset="0"/>
            </a:endParaRPr>
          </a:p>
          <a:p>
            <a:pPr marL="342900" indent="-342900">
              <a:lnSpc>
                <a:spcPct val="115000"/>
              </a:lnSpc>
              <a:spcBef>
                <a:spcPts val="0"/>
              </a:spcBef>
              <a:spcAft>
                <a:spcPts val="800"/>
              </a:spcAft>
              <a:buSzPts val="1000"/>
              <a:buFont typeface="Symbol" panose="05050102010706020507" pitchFamily="18" charset="2"/>
              <a:buChar char=""/>
              <a:tabLst>
                <a:tab pos="457200" algn="l"/>
              </a:tabLst>
            </a:pPr>
            <a:r>
              <a:rPr lang="en-US" sz="1600" kern="100" dirty="0">
                <a:solidFill>
                  <a:schemeClr val="bg1"/>
                </a:solidFill>
                <a:effectLst/>
                <a:latin typeface="Manrope" panose="020B0604020202020204" charset="0"/>
                <a:ea typeface="Aptos" panose="020B0004020202020204" pitchFamily="34" charset="0"/>
                <a:cs typeface="Segoe UI" panose="020B0502040204020203" pitchFamily="34" charset="0"/>
              </a:rPr>
              <a:t>Ensure accurate billing and streamlined reconciliations, while maintaining compliance with ASC 842 and IFRS 16</a:t>
            </a:r>
          </a:p>
          <a:p>
            <a:pPr marL="342900" indent="-342900">
              <a:lnSpc>
                <a:spcPct val="115000"/>
              </a:lnSpc>
              <a:spcBef>
                <a:spcPts val="0"/>
              </a:spcBef>
              <a:spcAft>
                <a:spcPts val="800"/>
              </a:spcAft>
              <a:buSzPts val="1000"/>
              <a:buFont typeface="Symbol" panose="05050102010706020507" pitchFamily="18" charset="2"/>
              <a:buChar char=""/>
              <a:tabLst>
                <a:tab pos="457200" algn="l"/>
              </a:tabLst>
            </a:pPr>
            <a:endParaRPr lang="en-US" sz="1600" kern="100" dirty="0">
              <a:solidFill>
                <a:schemeClr val="bg1"/>
              </a:solidFill>
              <a:effectLst/>
              <a:latin typeface="Manrope" panose="020B0604020202020204" charset="0"/>
              <a:ea typeface="Aptos" panose="020B0004020202020204" pitchFamily="34" charset="0"/>
              <a:cs typeface="Segoe UI" panose="020B0502040204020203" pitchFamily="34" charset="0"/>
            </a:endParaRPr>
          </a:p>
          <a:p>
            <a:pPr marL="342900" indent="-342900">
              <a:lnSpc>
                <a:spcPct val="115000"/>
              </a:lnSpc>
              <a:spcBef>
                <a:spcPts val="0"/>
              </a:spcBef>
              <a:spcAft>
                <a:spcPts val="800"/>
              </a:spcAft>
              <a:buSzPts val="1000"/>
              <a:buFont typeface="Symbol" panose="05050102010706020507" pitchFamily="18" charset="2"/>
              <a:buChar char=""/>
              <a:tabLst>
                <a:tab pos="457200" algn="l"/>
              </a:tabLst>
            </a:pPr>
            <a:r>
              <a:rPr lang="en-US" sz="1600" kern="100" dirty="0">
                <a:solidFill>
                  <a:schemeClr val="bg1"/>
                </a:solidFill>
                <a:effectLst/>
                <a:latin typeface="Manrope" panose="020B0604020202020204" charset="0"/>
                <a:ea typeface="Aptos" panose="020B0004020202020204" pitchFamily="34" charset="0"/>
                <a:cs typeface="Segoe UI" panose="020B0502040204020203" pitchFamily="34" charset="0"/>
              </a:rPr>
              <a:t>Bill and accept payments for charges based on an index or rate schedules</a:t>
            </a:r>
          </a:p>
          <a:p>
            <a:pPr marL="342900" indent="-342900">
              <a:lnSpc>
                <a:spcPct val="115000"/>
              </a:lnSpc>
              <a:spcBef>
                <a:spcPts val="0"/>
              </a:spcBef>
              <a:spcAft>
                <a:spcPts val="800"/>
              </a:spcAft>
              <a:buSzPts val="1000"/>
              <a:buFont typeface="Symbol" panose="05050102010706020507" pitchFamily="18" charset="2"/>
              <a:buChar char=""/>
              <a:tabLst>
                <a:tab pos="457200" algn="l"/>
              </a:tabLst>
            </a:pPr>
            <a:endParaRPr lang="en-US" sz="1600" kern="100" dirty="0">
              <a:solidFill>
                <a:schemeClr val="bg1"/>
              </a:solidFill>
              <a:effectLst/>
              <a:latin typeface="Manrope" panose="020B0604020202020204" charset="0"/>
              <a:ea typeface="Aptos" panose="020B0004020202020204" pitchFamily="34" charset="0"/>
              <a:cs typeface="Segoe UI" panose="020B0502040204020203" pitchFamily="34" charset="0"/>
            </a:endParaRPr>
          </a:p>
          <a:p>
            <a:pPr marL="342900" indent="-342900">
              <a:lnSpc>
                <a:spcPct val="115000"/>
              </a:lnSpc>
              <a:spcBef>
                <a:spcPts val="0"/>
              </a:spcBef>
              <a:spcAft>
                <a:spcPts val="800"/>
              </a:spcAft>
              <a:buSzPts val="1000"/>
              <a:buFont typeface="Symbol" panose="05050102010706020507" pitchFamily="18" charset="2"/>
              <a:buChar char=""/>
              <a:tabLst>
                <a:tab pos="457200" algn="l"/>
              </a:tabLst>
            </a:pPr>
            <a:r>
              <a:rPr lang="en-US" sz="1600" kern="100" dirty="0">
                <a:solidFill>
                  <a:schemeClr val="bg1"/>
                </a:solidFill>
                <a:latin typeface="Manrope" panose="020B0604020202020204" charset="0"/>
                <a:ea typeface="Aptos" panose="020B0004020202020204" pitchFamily="34" charset="0"/>
                <a:cs typeface="Segoe UI" panose="020B0502040204020203" pitchFamily="34" charset="0"/>
              </a:rPr>
              <a:t>Sales based rent, massive port one time charge (clean up) </a:t>
            </a:r>
            <a:endParaRPr lang="en-US" sz="1600" kern="100" dirty="0">
              <a:solidFill>
                <a:schemeClr val="bg1"/>
              </a:solidFill>
              <a:effectLst/>
              <a:latin typeface="Manrope" panose="020B0604020202020204" charset="0"/>
              <a:ea typeface="Aptos" panose="020B0004020202020204" pitchFamily="34" charset="0"/>
              <a:cs typeface="Segoe UI" panose="020B0502040204020203" pitchFamily="34" charset="0"/>
            </a:endParaRPr>
          </a:p>
        </p:txBody>
      </p:sp>
      <p:pic>
        <p:nvPicPr>
          <p:cNvPr id="8" name="Picture 7" descr="A person in a hard hat looking at a mobile phone">
            <a:extLst>
              <a:ext uri="{FF2B5EF4-FFF2-40B4-BE49-F238E27FC236}">
                <a16:creationId xmlns:a16="http://schemas.microsoft.com/office/drawing/2014/main" id="{832FF3E8-DBBC-D683-40EC-BCD1462AD69D}"/>
              </a:ext>
            </a:extLst>
          </p:cNvPr>
          <p:cNvPicPr>
            <a:picLocks noChangeAspect="1"/>
          </p:cNvPicPr>
          <p:nvPr/>
        </p:nvPicPr>
        <p:blipFill rotWithShape="1">
          <a:blip r:embed="rId3"/>
          <a:srcRect l="9340" t="3235" r="7711" b="15710"/>
          <a:stretch/>
        </p:blipFill>
        <p:spPr>
          <a:xfrm>
            <a:off x="4313000" y="438145"/>
            <a:ext cx="2916936" cy="1899240"/>
          </a:xfrm>
          <a:custGeom>
            <a:avLst/>
            <a:gdLst>
              <a:gd name="connsiteX0" fmla="*/ 0 w 2860152"/>
              <a:gd name="connsiteY0" fmla="*/ 0 h 1862267"/>
              <a:gd name="connsiteX1" fmla="*/ 2860152 w 2860152"/>
              <a:gd name="connsiteY1" fmla="*/ 0 h 1862267"/>
              <a:gd name="connsiteX2" fmla="*/ 2860152 w 2860152"/>
              <a:gd name="connsiteY2" fmla="*/ 1862267 h 1862267"/>
              <a:gd name="connsiteX3" fmla="*/ 0 w 2860152"/>
              <a:gd name="connsiteY3" fmla="*/ 1862267 h 1862267"/>
            </a:gdLst>
            <a:ahLst/>
            <a:cxnLst>
              <a:cxn ang="0">
                <a:pos x="connsiteX0" y="connsiteY0"/>
              </a:cxn>
              <a:cxn ang="0">
                <a:pos x="connsiteX1" y="connsiteY1"/>
              </a:cxn>
              <a:cxn ang="0">
                <a:pos x="connsiteX2" y="connsiteY2"/>
              </a:cxn>
              <a:cxn ang="0">
                <a:pos x="connsiteX3" y="connsiteY3"/>
              </a:cxn>
            </a:cxnLst>
            <a:rect l="l" t="t" r="r" b="b"/>
            <a:pathLst>
              <a:path w="2860152" h="1862267">
                <a:moveTo>
                  <a:pt x="0" y="0"/>
                </a:moveTo>
                <a:lnTo>
                  <a:pt x="2860152" y="0"/>
                </a:lnTo>
                <a:lnTo>
                  <a:pt x="2860152" y="1862267"/>
                </a:lnTo>
                <a:lnTo>
                  <a:pt x="0" y="1862267"/>
                </a:lnTo>
                <a:close/>
              </a:path>
            </a:pathLst>
          </a:custGeom>
        </p:spPr>
      </p:pic>
      <p:pic>
        <p:nvPicPr>
          <p:cNvPr id="11" name="Picture 10" descr="A person holding a tablet">
            <a:extLst>
              <a:ext uri="{FF2B5EF4-FFF2-40B4-BE49-F238E27FC236}">
                <a16:creationId xmlns:a16="http://schemas.microsoft.com/office/drawing/2014/main" id="{34F5E81A-0009-3107-554F-2CB322568B50}"/>
              </a:ext>
            </a:extLst>
          </p:cNvPr>
          <p:cNvPicPr>
            <a:picLocks noChangeAspect="1"/>
          </p:cNvPicPr>
          <p:nvPr/>
        </p:nvPicPr>
        <p:blipFill>
          <a:blip r:embed="rId4"/>
          <a:stretch>
            <a:fillRect/>
          </a:stretch>
        </p:blipFill>
        <p:spPr>
          <a:xfrm>
            <a:off x="4313000" y="2557539"/>
            <a:ext cx="2916936" cy="1945769"/>
          </a:xfrm>
          <a:prstGeom prst="rect">
            <a:avLst/>
          </a:prstGeom>
        </p:spPr>
      </p:pic>
      <p:pic>
        <p:nvPicPr>
          <p:cNvPr id="12" name="Picture 11" descr="A doctor holding a table with two health worker having a conversation while walking down the halls of a hospital">
            <a:extLst>
              <a:ext uri="{FF2B5EF4-FFF2-40B4-BE49-F238E27FC236}">
                <a16:creationId xmlns:a16="http://schemas.microsoft.com/office/drawing/2014/main" id="{9A67DE7C-5069-7CFC-9A5E-DCD3B3945DDE}"/>
              </a:ext>
            </a:extLst>
          </p:cNvPr>
          <p:cNvPicPr>
            <a:picLocks noChangeAspect="1"/>
          </p:cNvPicPr>
          <p:nvPr/>
        </p:nvPicPr>
        <p:blipFill rotWithShape="1">
          <a:blip r:embed="rId5"/>
          <a:srcRect t="18657" r="17794" b="862"/>
          <a:stretch/>
        </p:blipFill>
        <p:spPr>
          <a:xfrm>
            <a:off x="4313000" y="4723462"/>
            <a:ext cx="2916936" cy="1904927"/>
          </a:xfrm>
          <a:custGeom>
            <a:avLst/>
            <a:gdLst>
              <a:gd name="connsiteX0" fmla="*/ 0 w 2860153"/>
              <a:gd name="connsiteY0" fmla="*/ 0 h 1867844"/>
              <a:gd name="connsiteX1" fmla="*/ 2860153 w 2860153"/>
              <a:gd name="connsiteY1" fmla="*/ 0 h 1867844"/>
              <a:gd name="connsiteX2" fmla="*/ 2860153 w 2860153"/>
              <a:gd name="connsiteY2" fmla="*/ 1867844 h 1867844"/>
              <a:gd name="connsiteX3" fmla="*/ 0 w 2860153"/>
              <a:gd name="connsiteY3" fmla="*/ 1867844 h 1867844"/>
            </a:gdLst>
            <a:ahLst/>
            <a:cxnLst>
              <a:cxn ang="0">
                <a:pos x="connsiteX0" y="connsiteY0"/>
              </a:cxn>
              <a:cxn ang="0">
                <a:pos x="connsiteX1" y="connsiteY1"/>
              </a:cxn>
              <a:cxn ang="0">
                <a:pos x="connsiteX2" y="connsiteY2"/>
              </a:cxn>
              <a:cxn ang="0">
                <a:pos x="connsiteX3" y="connsiteY3"/>
              </a:cxn>
            </a:cxnLst>
            <a:rect l="l" t="t" r="r" b="b"/>
            <a:pathLst>
              <a:path w="2860153" h="1867844">
                <a:moveTo>
                  <a:pt x="0" y="0"/>
                </a:moveTo>
                <a:lnTo>
                  <a:pt x="2860153" y="0"/>
                </a:lnTo>
                <a:lnTo>
                  <a:pt x="2860153" y="1867844"/>
                </a:lnTo>
                <a:lnTo>
                  <a:pt x="0" y="1867844"/>
                </a:lnTo>
                <a:close/>
              </a:path>
            </a:pathLst>
          </a:custGeom>
        </p:spPr>
      </p:pic>
    </p:spTree>
    <p:extLst>
      <p:ext uri="{BB962C8B-B14F-4D97-AF65-F5344CB8AC3E}">
        <p14:creationId xmlns:p14="http://schemas.microsoft.com/office/powerpoint/2010/main" val="501909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8E5F13D-682A-5F3F-9CCC-77C103B6A9B2}"/>
              </a:ext>
              <a:ext uri="{C183D7F6-B498-43B3-948B-1728B52AA6E4}">
                <adec:decorative xmlns:adec="http://schemas.microsoft.com/office/drawing/2017/decorative" val="1"/>
              </a:ext>
            </a:extLst>
          </p:cNvPr>
          <p:cNvSpPr/>
          <p:nvPr/>
        </p:nvSpPr>
        <p:spPr bwMode="auto">
          <a:xfrm>
            <a:off x="6329136" y="0"/>
            <a:ext cx="5862864" cy="6858000"/>
          </a:xfrm>
          <a:prstGeom prst="rect">
            <a:avLst/>
          </a:prstGeom>
          <a:solidFill>
            <a:srgbClr val="1A366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Content Placeholder 2">
            <a:extLst>
              <a:ext uri="{FF2B5EF4-FFF2-40B4-BE49-F238E27FC236}">
                <a16:creationId xmlns:a16="http://schemas.microsoft.com/office/drawing/2014/main" id="{85101EFC-2706-61E2-2145-0A6EA6ED6778}"/>
              </a:ext>
            </a:extLst>
          </p:cNvPr>
          <p:cNvSpPr txBox="1">
            <a:spLocks/>
          </p:cNvSpPr>
          <p:nvPr/>
        </p:nvSpPr>
        <p:spPr>
          <a:xfrm>
            <a:off x="234263" y="2253164"/>
            <a:ext cx="4207107" cy="43218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just">
              <a:lnSpc>
                <a:spcPct val="115000"/>
              </a:lnSpc>
              <a:spcBef>
                <a:spcPts val="0"/>
              </a:spcBef>
              <a:spcAft>
                <a:spcPts val="800"/>
              </a:spcAft>
              <a:buNone/>
            </a:pPr>
            <a:r>
              <a:rPr lang="en-US" sz="1600" kern="100" dirty="0">
                <a:solidFill>
                  <a:srgbClr val="1A3661"/>
                </a:solidFill>
                <a:effectLst/>
                <a:latin typeface="Manrope" panose="020B0604020202020204" charset="0"/>
                <a:ea typeface="Aptos" panose="020B0004020202020204" pitchFamily="34" charset="0"/>
                <a:cs typeface="Segoe UI Semibold" panose="020B0702040204020203" pitchFamily="34" charset="0"/>
              </a:rPr>
              <a:t>Proper tracking of lease-related data is critical for organizations as they attempt to forecast their cashflow, manage their existing portfolio, and prepare for compliance. P&amp;LM is built to centralize all lease data so it is easily analyzed and transformed from unknown to actionable. </a:t>
            </a:r>
          </a:p>
          <a:p>
            <a:pPr marL="0" marR="0" indent="0" algn="just">
              <a:lnSpc>
                <a:spcPct val="115000"/>
              </a:lnSpc>
              <a:spcBef>
                <a:spcPts val="0"/>
              </a:spcBef>
              <a:spcAft>
                <a:spcPts val="800"/>
              </a:spcAft>
              <a:buNone/>
            </a:pPr>
            <a:r>
              <a:rPr lang="en-US" sz="1600" kern="100" dirty="0">
                <a:solidFill>
                  <a:srgbClr val="1A3661"/>
                </a:solidFill>
                <a:effectLst/>
                <a:latin typeface="Manrope" panose="020B0604020202020204" charset="0"/>
                <a:ea typeface="Aptos" panose="020B0004020202020204" pitchFamily="34" charset="0"/>
                <a:cs typeface="Segoe UI Semibold" panose="020B0702040204020203" pitchFamily="34" charset="0"/>
              </a:rPr>
              <a:t>With many real-time reports built in, P&amp;LM also excels at building detailed vacancy and delinquency reports, rent roll reports, and lease summary reports that help companies improve their analysis and forecasting leading to better business decisions</a:t>
            </a:r>
          </a:p>
        </p:txBody>
      </p:sp>
      <p:sp>
        <p:nvSpPr>
          <p:cNvPr id="6" name="TextBox 5">
            <a:extLst>
              <a:ext uri="{FF2B5EF4-FFF2-40B4-BE49-F238E27FC236}">
                <a16:creationId xmlns:a16="http://schemas.microsoft.com/office/drawing/2014/main" id="{28C2ECF5-6380-0697-3927-7E88A2ED3D31}"/>
              </a:ext>
            </a:extLst>
          </p:cNvPr>
          <p:cNvSpPr txBox="1"/>
          <p:nvPr/>
        </p:nvSpPr>
        <p:spPr>
          <a:xfrm>
            <a:off x="8318445" y="1148616"/>
            <a:ext cx="4652728" cy="4665701"/>
          </a:xfrm>
          <a:prstGeom prst="rect">
            <a:avLst/>
          </a:prstGeom>
          <a:noFill/>
        </p:spPr>
        <p:txBody>
          <a:bodyPr wrap="square">
            <a:spAutoFit/>
          </a:bodyPr>
          <a:lstStyle/>
          <a:p>
            <a:pPr marL="0" marR="0" indent="0">
              <a:lnSpc>
                <a:spcPct val="115000"/>
              </a:lnSpc>
              <a:spcBef>
                <a:spcPts val="0"/>
              </a:spcBef>
              <a:spcAft>
                <a:spcPts val="800"/>
              </a:spcAft>
              <a:buNone/>
            </a:pPr>
            <a:r>
              <a:rPr lang="en-US" sz="2000" b="1" u="sng" kern="100" dirty="0">
                <a:solidFill>
                  <a:schemeClr val="bg1"/>
                </a:solidFill>
                <a:effectLst/>
                <a:latin typeface="Manrope" panose="020B0604020202020204" charset="0"/>
                <a:ea typeface="Aptos" panose="020B0004020202020204" pitchFamily="34" charset="0"/>
                <a:cs typeface="Segoe UI Semibold" panose="020B0702040204020203" pitchFamily="34" charset="0"/>
              </a:rPr>
              <a:t>Key real-time reports:</a:t>
            </a:r>
          </a:p>
          <a:p>
            <a:pPr marL="0" marR="0" indent="0">
              <a:lnSpc>
                <a:spcPct val="115000"/>
              </a:lnSpc>
              <a:spcBef>
                <a:spcPts val="0"/>
              </a:spcBef>
              <a:spcAft>
                <a:spcPts val="800"/>
              </a:spcAft>
              <a:buNone/>
            </a:pPr>
            <a:endParaRPr lang="en-US" sz="2000" b="1" kern="100" dirty="0">
              <a:solidFill>
                <a:schemeClr val="bg1"/>
              </a:solidFill>
              <a:effectLst/>
              <a:latin typeface="Manrope" panose="020B0604020202020204" charset="0"/>
              <a:ea typeface="Aptos" panose="020B0004020202020204" pitchFamily="34" charset="0"/>
              <a:cs typeface="Segoe UI Semibold" panose="020B0702040204020203" pitchFamily="34" charset="0"/>
            </a:endParaRPr>
          </a:p>
          <a:p>
            <a:pPr marL="285750" marR="0" indent="-285750">
              <a:lnSpc>
                <a:spcPct val="115000"/>
              </a:lnSpc>
              <a:spcBef>
                <a:spcPts val="0"/>
              </a:spcBef>
              <a:spcAft>
                <a:spcPts val="800"/>
              </a:spcAft>
              <a:buFont typeface="Arial" panose="020B0604020202020204" pitchFamily="34" charset="0"/>
              <a:buChar char="•"/>
            </a:pPr>
            <a:r>
              <a:rPr lang="en-US" sz="1800" kern="100" dirty="0">
                <a:solidFill>
                  <a:schemeClr val="bg1"/>
                </a:solidFill>
                <a:effectLst/>
                <a:latin typeface="Manrope" panose="020B0604020202020204" charset="0"/>
                <a:ea typeface="Aptos" panose="020B0004020202020204" pitchFamily="34" charset="0"/>
                <a:cs typeface="Segoe UI" panose="020B0502040204020203" pitchFamily="34" charset="0"/>
              </a:rPr>
              <a:t>Property analysis report</a:t>
            </a:r>
          </a:p>
          <a:p>
            <a:pPr marL="285750" marR="0" indent="-285750">
              <a:lnSpc>
                <a:spcPct val="115000"/>
              </a:lnSpc>
              <a:spcBef>
                <a:spcPts val="0"/>
              </a:spcBef>
              <a:spcAft>
                <a:spcPts val="800"/>
              </a:spcAft>
              <a:buFont typeface="Arial" panose="020B0604020202020204" pitchFamily="34" charset="0"/>
              <a:buChar char="•"/>
            </a:pPr>
            <a:endParaRPr lang="en-US" sz="1800" kern="100" dirty="0">
              <a:solidFill>
                <a:schemeClr val="bg1"/>
              </a:solidFill>
              <a:effectLst/>
              <a:latin typeface="Manrope" panose="020B0604020202020204" charset="0"/>
              <a:ea typeface="Aptos" panose="020B0004020202020204" pitchFamily="34" charset="0"/>
              <a:cs typeface="Segoe UI" panose="020B0502040204020203" pitchFamily="34" charset="0"/>
            </a:endParaRPr>
          </a:p>
          <a:p>
            <a:pPr marL="285750" marR="0" indent="-285750">
              <a:lnSpc>
                <a:spcPct val="115000"/>
              </a:lnSpc>
              <a:spcBef>
                <a:spcPts val="0"/>
              </a:spcBef>
              <a:spcAft>
                <a:spcPts val="800"/>
              </a:spcAft>
              <a:buFont typeface="Arial" panose="020B0604020202020204" pitchFamily="34" charset="0"/>
              <a:buChar char="•"/>
            </a:pPr>
            <a:r>
              <a:rPr lang="en-US" sz="1800" kern="100" dirty="0">
                <a:solidFill>
                  <a:schemeClr val="bg1"/>
                </a:solidFill>
                <a:effectLst/>
                <a:latin typeface="Manrope" panose="020B0604020202020204" charset="0"/>
                <a:ea typeface="Aptos" panose="020B0004020202020204" pitchFamily="34" charset="0"/>
                <a:cs typeface="Segoe UI" panose="020B0502040204020203" pitchFamily="34" charset="0"/>
              </a:rPr>
              <a:t>Vacancy report</a:t>
            </a:r>
          </a:p>
          <a:p>
            <a:pPr marL="285750" marR="0" indent="-285750">
              <a:lnSpc>
                <a:spcPct val="115000"/>
              </a:lnSpc>
              <a:spcBef>
                <a:spcPts val="0"/>
              </a:spcBef>
              <a:spcAft>
                <a:spcPts val="800"/>
              </a:spcAft>
              <a:buFont typeface="Arial" panose="020B0604020202020204" pitchFamily="34" charset="0"/>
              <a:buChar char="•"/>
            </a:pPr>
            <a:endParaRPr lang="en-US" sz="1800" kern="100" dirty="0">
              <a:solidFill>
                <a:schemeClr val="bg1"/>
              </a:solidFill>
              <a:effectLst/>
              <a:latin typeface="Manrope" panose="020B0604020202020204" charset="0"/>
              <a:ea typeface="Aptos" panose="020B0004020202020204" pitchFamily="34" charset="0"/>
              <a:cs typeface="Segoe UI" panose="020B0502040204020203" pitchFamily="34" charset="0"/>
            </a:endParaRPr>
          </a:p>
          <a:p>
            <a:pPr marL="285750" marR="0" indent="-285750">
              <a:lnSpc>
                <a:spcPct val="115000"/>
              </a:lnSpc>
              <a:spcBef>
                <a:spcPts val="0"/>
              </a:spcBef>
              <a:spcAft>
                <a:spcPts val="800"/>
              </a:spcAft>
              <a:buFont typeface="Arial" panose="020B0604020202020204" pitchFamily="34" charset="0"/>
              <a:buChar char="•"/>
            </a:pPr>
            <a:r>
              <a:rPr lang="en-US" sz="1800" kern="100" dirty="0">
                <a:solidFill>
                  <a:schemeClr val="bg1"/>
                </a:solidFill>
                <a:effectLst/>
                <a:latin typeface="Manrope" panose="020B0604020202020204" charset="0"/>
                <a:ea typeface="Aptos" panose="020B0004020202020204" pitchFamily="34" charset="0"/>
                <a:cs typeface="Segoe UI" panose="020B0502040204020203" pitchFamily="34" charset="0"/>
              </a:rPr>
              <a:t>Delinquency report</a:t>
            </a:r>
          </a:p>
          <a:p>
            <a:pPr marL="285750" marR="0" indent="-285750">
              <a:lnSpc>
                <a:spcPct val="115000"/>
              </a:lnSpc>
              <a:spcBef>
                <a:spcPts val="0"/>
              </a:spcBef>
              <a:spcAft>
                <a:spcPts val="800"/>
              </a:spcAft>
              <a:buFont typeface="Arial" panose="020B0604020202020204" pitchFamily="34" charset="0"/>
              <a:buChar char="•"/>
            </a:pPr>
            <a:endParaRPr lang="en-US" sz="1800" kern="100" dirty="0">
              <a:solidFill>
                <a:schemeClr val="bg1"/>
              </a:solidFill>
              <a:effectLst/>
              <a:latin typeface="Manrope" panose="020B0604020202020204" charset="0"/>
              <a:ea typeface="Aptos" panose="020B0004020202020204" pitchFamily="34" charset="0"/>
              <a:cs typeface="Segoe UI" panose="020B0502040204020203" pitchFamily="34" charset="0"/>
            </a:endParaRPr>
          </a:p>
          <a:p>
            <a:pPr marL="285750" marR="0" indent="-285750">
              <a:lnSpc>
                <a:spcPct val="115000"/>
              </a:lnSpc>
              <a:spcBef>
                <a:spcPts val="0"/>
              </a:spcBef>
              <a:spcAft>
                <a:spcPts val="800"/>
              </a:spcAft>
              <a:buFont typeface="Arial" panose="020B0604020202020204" pitchFamily="34" charset="0"/>
              <a:buChar char="•"/>
            </a:pPr>
            <a:r>
              <a:rPr lang="en-US" sz="1800" kern="100" dirty="0">
                <a:solidFill>
                  <a:schemeClr val="bg1"/>
                </a:solidFill>
                <a:effectLst/>
                <a:latin typeface="Manrope" panose="020B0604020202020204" charset="0"/>
                <a:ea typeface="Aptos" panose="020B0004020202020204" pitchFamily="34" charset="0"/>
                <a:cs typeface="Segoe UI" panose="020B0502040204020203" pitchFamily="34" charset="0"/>
              </a:rPr>
              <a:t>Rent roll report</a:t>
            </a:r>
          </a:p>
          <a:p>
            <a:pPr marL="285750" marR="0" indent="-285750">
              <a:lnSpc>
                <a:spcPct val="115000"/>
              </a:lnSpc>
              <a:spcBef>
                <a:spcPts val="0"/>
              </a:spcBef>
              <a:spcAft>
                <a:spcPts val="800"/>
              </a:spcAft>
              <a:buFont typeface="Arial" panose="020B0604020202020204" pitchFamily="34" charset="0"/>
              <a:buChar char="•"/>
            </a:pPr>
            <a:endParaRPr lang="en-US" sz="1800" kern="100" dirty="0">
              <a:solidFill>
                <a:schemeClr val="bg1"/>
              </a:solidFill>
              <a:effectLst/>
              <a:latin typeface="Manrope" panose="020B0604020202020204" charset="0"/>
              <a:ea typeface="Aptos" panose="020B0004020202020204" pitchFamily="34" charset="0"/>
              <a:cs typeface="Segoe UI" panose="020B0502040204020203" pitchFamily="34" charset="0"/>
            </a:endParaRPr>
          </a:p>
          <a:p>
            <a:pPr marL="285750" marR="0" indent="-285750">
              <a:lnSpc>
                <a:spcPct val="115000"/>
              </a:lnSpc>
              <a:spcBef>
                <a:spcPts val="0"/>
              </a:spcBef>
              <a:spcAft>
                <a:spcPts val="800"/>
              </a:spcAft>
              <a:buFont typeface="Arial" panose="020B0604020202020204" pitchFamily="34" charset="0"/>
              <a:buChar char="•"/>
            </a:pPr>
            <a:r>
              <a:rPr lang="en-US" sz="1800" kern="100" dirty="0">
                <a:solidFill>
                  <a:schemeClr val="bg1"/>
                </a:solidFill>
                <a:effectLst/>
                <a:latin typeface="Manrope" panose="020B0604020202020204" charset="0"/>
                <a:ea typeface="Aptos" panose="020B0004020202020204" pitchFamily="34" charset="0"/>
                <a:cs typeface="Segoe UI" panose="020B0502040204020203" pitchFamily="34" charset="0"/>
              </a:rPr>
              <a:t>Lease details report</a:t>
            </a:r>
          </a:p>
        </p:txBody>
      </p:sp>
      <p:pic>
        <p:nvPicPr>
          <p:cNvPr id="8" name="Picture 7" descr="A person in a hard hat looking at a mobile phone">
            <a:extLst>
              <a:ext uri="{FF2B5EF4-FFF2-40B4-BE49-F238E27FC236}">
                <a16:creationId xmlns:a16="http://schemas.microsoft.com/office/drawing/2014/main" id="{832FF3E8-DBBC-D683-40EC-BCD1462AD69D}"/>
              </a:ext>
            </a:extLst>
          </p:cNvPr>
          <p:cNvPicPr>
            <a:picLocks noChangeAspect="1"/>
          </p:cNvPicPr>
          <p:nvPr/>
        </p:nvPicPr>
        <p:blipFill rotWithShape="1">
          <a:blip r:embed="rId3"/>
          <a:srcRect l="9340" t="3235" r="7711" b="15710"/>
          <a:stretch/>
        </p:blipFill>
        <p:spPr>
          <a:xfrm>
            <a:off x="4908086" y="438145"/>
            <a:ext cx="2916936" cy="1899240"/>
          </a:xfrm>
          <a:custGeom>
            <a:avLst/>
            <a:gdLst>
              <a:gd name="connsiteX0" fmla="*/ 0 w 2860152"/>
              <a:gd name="connsiteY0" fmla="*/ 0 h 1862267"/>
              <a:gd name="connsiteX1" fmla="*/ 2860152 w 2860152"/>
              <a:gd name="connsiteY1" fmla="*/ 0 h 1862267"/>
              <a:gd name="connsiteX2" fmla="*/ 2860152 w 2860152"/>
              <a:gd name="connsiteY2" fmla="*/ 1862267 h 1862267"/>
              <a:gd name="connsiteX3" fmla="*/ 0 w 2860152"/>
              <a:gd name="connsiteY3" fmla="*/ 1862267 h 1862267"/>
            </a:gdLst>
            <a:ahLst/>
            <a:cxnLst>
              <a:cxn ang="0">
                <a:pos x="connsiteX0" y="connsiteY0"/>
              </a:cxn>
              <a:cxn ang="0">
                <a:pos x="connsiteX1" y="connsiteY1"/>
              </a:cxn>
              <a:cxn ang="0">
                <a:pos x="connsiteX2" y="connsiteY2"/>
              </a:cxn>
              <a:cxn ang="0">
                <a:pos x="connsiteX3" y="connsiteY3"/>
              </a:cxn>
            </a:cxnLst>
            <a:rect l="l" t="t" r="r" b="b"/>
            <a:pathLst>
              <a:path w="2860152" h="1862267">
                <a:moveTo>
                  <a:pt x="0" y="0"/>
                </a:moveTo>
                <a:lnTo>
                  <a:pt x="2860152" y="0"/>
                </a:lnTo>
                <a:lnTo>
                  <a:pt x="2860152" y="1862267"/>
                </a:lnTo>
                <a:lnTo>
                  <a:pt x="0" y="1862267"/>
                </a:lnTo>
                <a:close/>
              </a:path>
            </a:pathLst>
          </a:custGeom>
        </p:spPr>
      </p:pic>
      <p:sp>
        <p:nvSpPr>
          <p:cNvPr id="7" name="Title 1">
            <a:extLst>
              <a:ext uri="{FF2B5EF4-FFF2-40B4-BE49-F238E27FC236}">
                <a16:creationId xmlns:a16="http://schemas.microsoft.com/office/drawing/2014/main" id="{ED445392-1925-8596-F528-BB6D1A7F2C61}"/>
              </a:ext>
            </a:extLst>
          </p:cNvPr>
          <p:cNvSpPr txBox="1">
            <a:spLocks/>
          </p:cNvSpPr>
          <p:nvPr/>
        </p:nvSpPr>
        <p:spPr>
          <a:xfrm>
            <a:off x="234264" y="658485"/>
            <a:ext cx="6243643" cy="9480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a:lstStyle>
          <a:p>
            <a:pPr>
              <a:lnSpc>
                <a:spcPct val="110000"/>
              </a:lnSpc>
            </a:pPr>
            <a:r>
              <a:rPr lang="en-CA" sz="3400" dirty="0">
                <a:solidFill>
                  <a:srgbClr val="9470CA"/>
                </a:solidFill>
                <a:latin typeface="Manrope ExtraBold" panose="020B0604020202020204" charset="0"/>
                <a:cs typeface="Segoe UI Semibold" panose="020B0702040204020203" pitchFamily="34" charset="0"/>
              </a:rPr>
              <a:t>Reporting</a:t>
            </a:r>
            <a:r>
              <a:rPr lang="en-CA" sz="3400" dirty="0">
                <a:solidFill>
                  <a:srgbClr val="1A3661"/>
                </a:solidFill>
                <a:latin typeface="Manrope ExtraBold" panose="020B0604020202020204" charset="0"/>
                <a:cs typeface="Segoe UI Semibold" panose="020B0702040204020203" pitchFamily="34" charset="0"/>
              </a:rPr>
              <a:t> and </a:t>
            </a:r>
          </a:p>
          <a:p>
            <a:pPr>
              <a:lnSpc>
                <a:spcPct val="110000"/>
              </a:lnSpc>
            </a:pPr>
            <a:r>
              <a:rPr lang="en-CA" sz="3400" dirty="0">
                <a:solidFill>
                  <a:srgbClr val="1A3661"/>
                </a:solidFill>
                <a:latin typeface="Manrope ExtraBold" panose="020B0604020202020204" charset="0"/>
                <a:cs typeface="Segoe UI Semibold" panose="020B0702040204020203" pitchFamily="34" charset="0"/>
              </a:rPr>
              <a:t>Forecasting</a:t>
            </a:r>
          </a:p>
        </p:txBody>
      </p:sp>
      <p:pic>
        <p:nvPicPr>
          <p:cNvPr id="10" name="Picture 9" descr="A person using her tablet">
            <a:extLst>
              <a:ext uri="{FF2B5EF4-FFF2-40B4-BE49-F238E27FC236}">
                <a16:creationId xmlns:a16="http://schemas.microsoft.com/office/drawing/2014/main" id="{F60BDF10-91B7-9123-C8E6-9502AA24A00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62" t="2" r="1969" b="499"/>
          <a:stretch/>
        </p:blipFill>
        <p:spPr>
          <a:xfrm>
            <a:off x="4891183" y="375787"/>
            <a:ext cx="2916936" cy="1974533"/>
          </a:xfrm>
          <a:prstGeom prst="rect">
            <a:avLst/>
          </a:prstGeom>
        </p:spPr>
      </p:pic>
      <p:pic>
        <p:nvPicPr>
          <p:cNvPr id="13" name="Picture 12" descr="A person working on their laptop while sitting down at a table in an office">
            <a:extLst>
              <a:ext uri="{FF2B5EF4-FFF2-40B4-BE49-F238E27FC236}">
                <a16:creationId xmlns:a16="http://schemas.microsoft.com/office/drawing/2014/main" id="{111E2E0B-80B1-53C5-4F13-A5C64B7618F2}"/>
              </a:ext>
            </a:extLst>
          </p:cNvPr>
          <p:cNvPicPr>
            <a:picLocks noChangeAspect="1"/>
          </p:cNvPicPr>
          <p:nvPr/>
        </p:nvPicPr>
        <p:blipFill>
          <a:blip r:embed="rId5"/>
          <a:stretch>
            <a:fillRect/>
          </a:stretch>
        </p:blipFill>
        <p:spPr>
          <a:xfrm>
            <a:off x="4891183" y="2581228"/>
            <a:ext cx="2911181" cy="1941929"/>
          </a:xfrm>
          <a:prstGeom prst="rect">
            <a:avLst/>
          </a:prstGeom>
        </p:spPr>
      </p:pic>
      <p:pic>
        <p:nvPicPr>
          <p:cNvPr id="15" name="Picture 14" descr="A person looking at a tablet">
            <a:extLst>
              <a:ext uri="{FF2B5EF4-FFF2-40B4-BE49-F238E27FC236}">
                <a16:creationId xmlns:a16="http://schemas.microsoft.com/office/drawing/2014/main" id="{A2428164-E43F-DEA0-0AFF-F1E2C5D99C91}"/>
              </a:ext>
            </a:extLst>
          </p:cNvPr>
          <p:cNvPicPr>
            <a:picLocks noChangeAspect="1"/>
          </p:cNvPicPr>
          <p:nvPr/>
        </p:nvPicPr>
        <p:blipFill rotWithShape="1">
          <a:blip r:embed="rId6"/>
          <a:srcRect l="-434" r="-98"/>
          <a:stretch/>
        </p:blipFill>
        <p:spPr>
          <a:xfrm>
            <a:off x="4889500" y="4806863"/>
            <a:ext cx="2916936" cy="1935516"/>
          </a:xfrm>
          <a:prstGeom prst="rect">
            <a:avLst/>
          </a:prstGeom>
        </p:spPr>
      </p:pic>
    </p:spTree>
    <p:extLst>
      <p:ext uri="{BB962C8B-B14F-4D97-AF65-F5344CB8AC3E}">
        <p14:creationId xmlns:p14="http://schemas.microsoft.com/office/powerpoint/2010/main" val="2273686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BA58DE2-E4E3-F102-9D94-7676AB833057}"/>
              </a:ext>
              <a:ext uri="{C183D7F6-B498-43B3-948B-1728B52AA6E4}">
                <adec:decorative xmlns:adec="http://schemas.microsoft.com/office/drawing/2017/decorative" val="1"/>
              </a:ext>
            </a:extLst>
          </p:cNvPr>
          <p:cNvSpPr/>
          <p:nvPr/>
        </p:nvSpPr>
        <p:spPr bwMode="auto">
          <a:xfrm>
            <a:off x="2994218" y="-11043"/>
            <a:ext cx="9319260" cy="6858000"/>
          </a:xfrm>
          <a:prstGeom prst="rect">
            <a:avLst/>
          </a:prstGeom>
          <a:solidFill>
            <a:schemeClr val="bg1">
              <a:lumMod val="95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grpSp>
        <p:nvGrpSpPr>
          <p:cNvPr id="6" name="object 6"/>
          <p:cNvGrpSpPr/>
          <p:nvPr/>
        </p:nvGrpSpPr>
        <p:grpSpPr>
          <a:xfrm>
            <a:off x="2869692" y="0"/>
            <a:ext cx="9322435" cy="6858000"/>
            <a:chOff x="2869692" y="0"/>
            <a:chExt cx="9322435" cy="6858000"/>
          </a:xfrm>
        </p:grpSpPr>
        <p:pic>
          <p:nvPicPr>
            <p:cNvPr id="8" name="object 8"/>
            <p:cNvPicPr/>
            <p:nvPr/>
          </p:nvPicPr>
          <p:blipFill>
            <a:blip r:embed="rId3" cstate="print"/>
            <a:stretch>
              <a:fillRect/>
            </a:stretch>
          </p:blipFill>
          <p:spPr>
            <a:xfrm>
              <a:off x="2988564" y="0"/>
              <a:ext cx="9203436" cy="3160776"/>
            </a:xfrm>
            <a:prstGeom prst="rect">
              <a:avLst/>
            </a:prstGeom>
          </p:spPr>
        </p:pic>
        <p:sp>
          <p:nvSpPr>
            <p:cNvPr id="7" name="object 7"/>
            <p:cNvSpPr/>
            <p:nvPr/>
          </p:nvSpPr>
          <p:spPr>
            <a:xfrm>
              <a:off x="2869692" y="0"/>
              <a:ext cx="119380" cy="6858000"/>
            </a:xfrm>
            <a:custGeom>
              <a:avLst/>
              <a:gdLst/>
              <a:ahLst/>
              <a:cxnLst/>
              <a:rect l="l" t="t" r="r" b="b"/>
              <a:pathLst>
                <a:path w="119380" h="6858000">
                  <a:moveTo>
                    <a:pt x="118871" y="0"/>
                  </a:moveTo>
                  <a:lnTo>
                    <a:pt x="0" y="0"/>
                  </a:lnTo>
                  <a:lnTo>
                    <a:pt x="0" y="6858000"/>
                  </a:lnTo>
                  <a:lnTo>
                    <a:pt x="118871" y="6858000"/>
                  </a:lnTo>
                  <a:lnTo>
                    <a:pt x="118871" y="0"/>
                  </a:lnTo>
                  <a:close/>
                </a:path>
              </a:pathLst>
            </a:custGeom>
            <a:solidFill>
              <a:srgbClr val="1A3661"/>
            </a:solidFill>
          </p:spPr>
          <p:txBody>
            <a:bodyPr wrap="square" lIns="0" tIns="0" rIns="0" bIns="0" rtlCol="0"/>
            <a:lstStyle/>
            <a:p>
              <a:endParaRPr/>
            </a:p>
          </p:txBody>
        </p:sp>
      </p:grpSp>
      <p:sp>
        <p:nvSpPr>
          <p:cNvPr id="9" name="object 9"/>
          <p:cNvSpPr txBox="1"/>
          <p:nvPr/>
        </p:nvSpPr>
        <p:spPr>
          <a:xfrm>
            <a:off x="3256279" y="3321935"/>
            <a:ext cx="2482850" cy="2721258"/>
          </a:xfrm>
          <a:prstGeom prst="rect">
            <a:avLst/>
          </a:prstGeom>
        </p:spPr>
        <p:txBody>
          <a:bodyPr vert="horz" wrap="square" lIns="0" tIns="104775" rIns="0" bIns="0" rtlCol="0">
            <a:spAutoFit/>
          </a:bodyPr>
          <a:lstStyle/>
          <a:p>
            <a:pPr marL="12700">
              <a:lnSpc>
                <a:spcPct val="150000"/>
              </a:lnSpc>
              <a:spcBef>
                <a:spcPts val="825"/>
              </a:spcBef>
            </a:pPr>
            <a:r>
              <a:rPr sz="1100" b="0" spc="-10" dirty="0">
                <a:solidFill>
                  <a:srgbClr val="1A3661"/>
                </a:solidFill>
                <a:latin typeface="Manrope" panose="020B0604020202020204" charset="0"/>
                <a:cs typeface="Segoe UI Light"/>
              </a:rPr>
              <a:t>Situation:</a:t>
            </a:r>
            <a:endParaRPr lang="en-US" sz="1100" b="0" spc="-10" dirty="0">
              <a:solidFill>
                <a:srgbClr val="1A3661"/>
              </a:solidFill>
              <a:latin typeface="Manrope" panose="020B0604020202020204" charset="0"/>
              <a:cs typeface="Segoe UI Light"/>
            </a:endParaRPr>
          </a:p>
          <a:p>
            <a:pPr marL="12700">
              <a:lnSpc>
                <a:spcPct val="150000"/>
              </a:lnSpc>
              <a:spcBef>
                <a:spcPts val="825"/>
              </a:spcBef>
            </a:pPr>
            <a:endParaRPr sz="1100" dirty="0">
              <a:latin typeface="Manrope" panose="020B0604020202020204" charset="0"/>
              <a:cs typeface="Segoe UI Light"/>
            </a:endParaRPr>
          </a:p>
          <a:p>
            <a:pPr marL="0" marR="0" lvl="0" indent="0" algn="l" defTabSz="932597"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100" b="1" i="0" dirty="0">
                <a:solidFill>
                  <a:srgbClr val="1A3661"/>
                </a:solidFill>
                <a:effectLst/>
                <a:latin typeface="Manrope" panose="020B0604020202020204" charset="0"/>
                <a:cs typeface="Segoe UI" panose="020B0502040204020203" pitchFamily="34" charset="0"/>
              </a:rPr>
              <a:t>ABC Property Holdings owns and manage a portfolio of office buildings, retails spaces, and multi-family homes across cities. They set up multiple legal entities, one for each city or property type, to streamline operations and comply with local regulations.</a:t>
            </a:r>
            <a:endParaRPr kumimoji="0" lang="en-US" sz="1100" b="1" i="0" u="none" strike="noStrike" kern="1200" cap="none" spc="0" normalizeH="0" baseline="0" noProof="0" dirty="0">
              <a:ln>
                <a:noFill/>
              </a:ln>
              <a:solidFill>
                <a:srgbClr val="1A3661"/>
              </a:solidFill>
              <a:effectLst/>
              <a:uLnTx/>
              <a:uFillTx/>
              <a:latin typeface="Manrope" panose="020B0604020202020204" charset="0"/>
              <a:cs typeface="Segoe UI" panose="020B0502040204020203" pitchFamily="34" charset="0"/>
            </a:endParaRPr>
          </a:p>
        </p:txBody>
      </p:sp>
      <p:sp>
        <p:nvSpPr>
          <p:cNvPr id="10" name="object 10"/>
          <p:cNvSpPr txBox="1"/>
          <p:nvPr/>
        </p:nvSpPr>
        <p:spPr>
          <a:xfrm>
            <a:off x="6338314" y="3345093"/>
            <a:ext cx="2413000" cy="3036280"/>
          </a:xfrm>
          <a:prstGeom prst="rect">
            <a:avLst/>
          </a:prstGeom>
        </p:spPr>
        <p:txBody>
          <a:bodyPr vert="horz" wrap="square" lIns="0" tIns="104775" rIns="0" bIns="0" rtlCol="0" anchor="t">
            <a:spAutoFit/>
          </a:bodyPr>
          <a:lstStyle/>
          <a:p>
            <a:pPr marL="12700">
              <a:lnSpc>
                <a:spcPct val="150000"/>
              </a:lnSpc>
              <a:spcBef>
                <a:spcPts val="825"/>
              </a:spcBef>
            </a:pPr>
            <a:r>
              <a:rPr lang="en-US" sz="1400" b="0" spc="-10" dirty="0">
                <a:solidFill>
                  <a:srgbClr val="1A3661"/>
                </a:solidFill>
                <a:latin typeface="Manrope" panose="020B0604020202020204" charset="0"/>
                <a:cs typeface="Segoe UI Light"/>
              </a:rPr>
              <a:t>Challenges</a:t>
            </a:r>
            <a:r>
              <a:rPr lang="en-US" sz="1400" spc="-10" dirty="0">
                <a:solidFill>
                  <a:srgbClr val="1A3661"/>
                </a:solidFill>
                <a:latin typeface="Manrope" panose="020B0604020202020204" charset="0"/>
                <a:cs typeface="Segoe UI Light"/>
              </a:rPr>
              <a:t>:</a:t>
            </a:r>
            <a:endParaRPr lang="en-US" sz="1400" b="0" spc="-10" dirty="0">
              <a:solidFill>
                <a:srgbClr val="1A3661"/>
              </a:solidFill>
              <a:latin typeface="Manrope" panose="020B0604020202020204" charset="0"/>
              <a:cs typeface="Segoe UI Light"/>
            </a:endParaRPr>
          </a:p>
          <a:p>
            <a:pPr marL="12700">
              <a:lnSpc>
                <a:spcPct val="150000"/>
              </a:lnSpc>
              <a:spcBef>
                <a:spcPts val="825"/>
              </a:spcBef>
            </a:pPr>
            <a:endParaRPr lang="en-US" sz="1400" b="0" spc="-10" dirty="0">
              <a:solidFill>
                <a:srgbClr val="1A3661"/>
              </a:solidFill>
              <a:latin typeface="Manrope" panose="020B0604020202020204" charset="0"/>
              <a:cs typeface="Segoe UI Light"/>
            </a:endParaRPr>
          </a:p>
          <a:p>
            <a:pPr marL="171450" marR="0" lvl="0" indent="-171450"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200" i="0" u="none" strike="noStrike" cap="none" normalizeH="0" baseline="0" dirty="0">
                <a:ln>
                  <a:noFill/>
                </a:ln>
                <a:solidFill>
                  <a:srgbClr val="193661"/>
                </a:solidFill>
                <a:effectLst/>
                <a:latin typeface="Manrope" panose="020B0604020202020204" charset="0"/>
              </a:rPr>
              <a:t>Managing Leases</a:t>
            </a:r>
          </a:p>
          <a:p>
            <a:pPr marL="171450" marR="0" lvl="0" indent="-171450"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en-US" altLang="en-US" sz="1200" dirty="0">
                <a:solidFill>
                  <a:srgbClr val="193661"/>
                </a:solidFill>
                <a:latin typeface="Manrope" panose="020B0604020202020204" charset="0"/>
              </a:rPr>
              <a:t>Tenant Information</a:t>
            </a:r>
          </a:p>
          <a:p>
            <a:pPr marL="171450" marR="0" lvl="0" indent="-171450"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200" i="0" u="none" strike="noStrike" cap="none" normalizeH="0" baseline="0" dirty="0">
                <a:ln>
                  <a:noFill/>
                </a:ln>
                <a:solidFill>
                  <a:srgbClr val="193661"/>
                </a:solidFill>
                <a:effectLst/>
                <a:latin typeface="Manrope" panose="020B0604020202020204" charset="0"/>
              </a:rPr>
              <a:t>Maintenance Work Orders</a:t>
            </a:r>
          </a:p>
          <a:p>
            <a:pPr marL="171450" marR="0" lvl="0" indent="-171450"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200" i="0" u="none" strike="noStrike" cap="none" normalizeH="0" baseline="0" dirty="0">
                <a:ln>
                  <a:noFill/>
                </a:ln>
                <a:solidFill>
                  <a:srgbClr val="193661"/>
                </a:solidFill>
                <a:effectLst/>
                <a:latin typeface="Manrope" panose="020B0604020202020204" charset="0"/>
              </a:rPr>
              <a:t>Financial Reporting across differe</a:t>
            </a:r>
            <a:r>
              <a:rPr lang="en-US" altLang="en-US" sz="1200" dirty="0">
                <a:solidFill>
                  <a:srgbClr val="193661"/>
                </a:solidFill>
                <a:latin typeface="Manrope" panose="020B0604020202020204" charset="0"/>
              </a:rPr>
              <a:t>nt properties and entities is complex</a:t>
            </a:r>
          </a:p>
          <a:p>
            <a:pPr marL="171450" marR="0" lvl="0" indent="-1714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endParaRPr lang="en-US" altLang="en-US" sz="1200" dirty="0">
              <a:solidFill>
                <a:srgbClr val="193661"/>
              </a:solidFill>
              <a:latin typeface="Manrope" panose="020B0604020202020204" charset="0"/>
            </a:endParaRPr>
          </a:p>
          <a:p>
            <a:pPr marR="0" lvl="0" algn="just" defTabSz="914400" rtl="0" eaLnBrk="0" fontAlgn="base" latinLnBrk="0" hangingPunct="0">
              <a:lnSpc>
                <a:spcPct val="150000"/>
              </a:lnSpc>
              <a:spcBef>
                <a:spcPct val="0"/>
              </a:spcBef>
              <a:spcAft>
                <a:spcPct val="0"/>
              </a:spcAft>
              <a:buClrTx/>
              <a:buSzTx/>
              <a:tabLst/>
            </a:pPr>
            <a:endParaRPr kumimoji="0" lang="en-US" altLang="en-US" sz="1200" i="0" u="none" strike="noStrike" cap="none" normalizeH="0" baseline="0" dirty="0">
              <a:ln>
                <a:noFill/>
              </a:ln>
              <a:solidFill>
                <a:srgbClr val="193661"/>
              </a:solidFill>
              <a:effectLst/>
              <a:latin typeface="Manrope" panose="020B0604020202020204" charset="0"/>
            </a:endParaRPr>
          </a:p>
        </p:txBody>
      </p:sp>
      <p:grpSp>
        <p:nvGrpSpPr>
          <p:cNvPr id="35" name="Group 34">
            <a:extLst>
              <a:ext uri="{FF2B5EF4-FFF2-40B4-BE49-F238E27FC236}">
                <a16:creationId xmlns:a16="http://schemas.microsoft.com/office/drawing/2014/main" id="{4666E922-9B25-433C-40B7-70D76A276540}"/>
              </a:ext>
            </a:extLst>
          </p:cNvPr>
          <p:cNvGrpSpPr/>
          <p:nvPr/>
        </p:nvGrpSpPr>
        <p:grpSpPr>
          <a:xfrm>
            <a:off x="352425" y="487900"/>
            <a:ext cx="2217419" cy="551398"/>
            <a:chOff x="766757" y="487680"/>
            <a:chExt cx="1148184" cy="551398"/>
          </a:xfrm>
        </p:grpSpPr>
        <p:sp>
          <p:nvSpPr>
            <p:cNvPr id="36" name="Rectangle: Rounded Corners 35">
              <a:extLst>
                <a:ext uri="{FF2B5EF4-FFF2-40B4-BE49-F238E27FC236}">
                  <a16:creationId xmlns:a16="http://schemas.microsoft.com/office/drawing/2014/main" id="{9477C2FF-F915-5D7B-275D-6D0CB147B640}"/>
                </a:ext>
              </a:extLst>
            </p:cNvPr>
            <p:cNvSpPr/>
            <p:nvPr/>
          </p:nvSpPr>
          <p:spPr>
            <a:xfrm>
              <a:off x="766757" y="487680"/>
              <a:ext cx="890437" cy="551398"/>
            </a:xfrm>
            <a:prstGeom prst="roundRect">
              <a:avLst>
                <a:gd name="adj" fmla="val 50000"/>
              </a:avLst>
            </a:prstGeom>
            <a:noFill/>
            <a:ln w="12700">
              <a:solidFill>
                <a:schemeClr val="bg1"/>
              </a:solidFill>
            </a:ln>
            <a:effectLst>
              <a:outerShdw blurRad="635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8575"/>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CB86CF45-2084-C7DE-A098-47B130975557}"/>
                </a:ext>
              </a:extLst>
            </p:cNvPr>
            <p:cNvSpPr/>
            <p:nvPr/>
          </p:nvSpPr>
          <p:spPr>
            <a:xfrm>
              <a:off x="766757" y="487680"/>
              <a:ext cx="1148184" cy="551398"/>
            </a:xfrm>
            <a:prstGeom prst="roundRect">
              <a:avLst>
                <a:gd name="adj" fmla="val 50000"/>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2" fontAlgn="base">
                <a:lnSpc>
                  <a:spcPct val="95000"/>
                </a:lnSpc>
                <a:spcAft>
                  <a:spcPct val="0"/>
                </a:spcAft>
                <a:defRPr/>
              </a:pPr>
              <a:r>
                <a:rPr kumimoji="0" lang="en-US" b="0" i="0" u="none" strike="noStrike" kern="0" cap="none" spc="0" normalizeH="0" baseline="0" noProof="0" dirty="0">
                  <a:ln>
                    <a:noFill/>
                  </a:ln>
                  <a:solidFill>
                    <a:srgbClr val="1A3661"/>
                  </a:solidFill>
                  <a:effectLst/>
                  <a:uLnTx/>
                  <a:uFillTx/>
                  <a:latin typeface="Manrope ExtraBold" panose="020B0604020202020204" charset="0"/>
                  <a:cs typeface="Segoe UI Semibold" panose="020B0702040204020203" pitchFamily="34" charset="0"/>
                </a:rPr>
                <a:t>How They </a:t>
              </a:r>
            </a:p>
            <a:p>
              <a:pPr algn="ctr" defTabSz="914102" fontAlgn="base">
                <a:lnSpc>
                  <a:spcPct val="95000"/>
                </a:lnSpc>
                <a:spcAft>
                  <a:spcPct val="0"/>
                </a:spcAft>
                <a:defRPr/>
              </a:pPr>
              <a:r>
                <a:rPr kumimoji="0" lang="en-US" b="0" i="0" u="none" strike="noStrike" kern="0" cap="none" spc="0" normalizeH="0" baseline="0" noProof="0" dirty="0">
                  <a:ln>
                    <a:noFill/>
                  </a:ln>
                  <a:solidFill>
                    <a:srgbClr val="1A3661"/>
                  </a:solidFill>
                  <a:effectLst/>
                  <a:uLnTx/>
                  <a:uFillTx/>
                  <a:latin typeface="Manrope ExtraBold" panose="020B0604020202020204" charset="0"/>
                  <a:cs typeface="Segoe UI Semibold" panose="020B0702040204020203" pitchFamily="34" charset="0"/>
                </a:rPr>
                <a:t>Work </a:t>
              </a:r>
              <a:r>
                <a:rPr kumimoji="0" lang="en-US" b="0" i="0" u="none" strike="noStrike" kern="0" cap="none" spc="0" normalizeH="0" baseline="0" noProof="0" dirty="0">
                  <a:ln>
                    <a:noFill/>
                  </a:ln>
                  <a:solidFill>
                    <a:srgbClr val="9470CA"/>
                  </a:solidFill>
                  <a:effectLst/>
                  <a:uLnTx/>
                  <a:uFillTx/>
                  <a:latin typeface="Manrope ExtraBold" panose="020B0604020202020204" charset="0"/>
                  <a:cs typeface="Segoe UI Semibold" panose="020B0702040204020203" pitchFamily="34" charset="0"/>
                </a:rPr>
                <a:t>Together</a:t>
              </a:r>
            </a:p>
          </p:txBody>
        </p:sp>
      </p:grpSp>
      <p:sp>
        <p:nvSpPr>
          <p:cNvPr id="47" name="TextBox 46">
            <a:extLst>
              <a:ext uri="{FF2B5EF4-FFF2-40B4-BE49-F238E27FC236}">
                <a16:creationId xmlns:a16="http://schemas.microsoft.com/office/drawing/2014/main" id="{C3C0FCF5-A213-11B4-052E-B01371E9B91B}"/>
              </a:ext>
            </a:extLst>
          </p:cNvPr>
          <p:cNvSpPr txBox="1"/>
          <p:nvPr/>
        </p:nvSpPr>
        <p:spPr>
          <a:xfrm>
            <a:off x="457200" y="2056404"/>
            <a:ext cx="1912620" cy="267766"/>
          </a:xfrm>
          <a:prstGeom prst="rect">
            <a:avLst/>
          </a:prstGeom>
          <a:noFill/>
        </p:spPr>
        <p:txBody>
          <a:bodyPr wrap="square" lIns="91440" tIns="45720" rIns="91440" bIns="45720" anchor="t">
            <a:spAutoFit/>
          </a:bodyPr>
          <a:lstStyle/>
          <a:p>
            <a:pPr algn="ctr" defTabSz="914102" fontAlgn="base">
              <a:lnSpc>
                <a:spcPct val="95000"/>
              </a:lnSpc>
              <a:spcAft>
                <a:spcPct val="0"/>
              </a:spcAft>
              <a:defRPr/>
            </a:pPr>
            <a:r>
              <a:rPr lang="en-US" sz="1200" kern="0" dirty="0">
                <a:solidFill>
                  <a:srgbClr val="1A3661"/>
                </a:solidFill>
                <a:latin typeface="Manrope" panose="020B0604020202020204" charset="0"/>
                <a:cs typeface="Segoe UI" panose="020B0502040204020203" pitchFamily="34" charset="0"/>
              </a:rPr>
              <a:t>Unified View</a:t>
            </a:r>
            <a:endParaRPr kumimoji="0" lang="en-US" sz="1200" b="0" i="0" u="none" strike="noStrike" kern="0" cap="none" spc="0" normalizeH="0" baseline="0" noProof="0" dirty="0">
              <a:ln>
                <a:noFill/>
              </a:ln>
              <a:solidFill>
                <a:srgbClr val="1A3661"/>
              </a:solidFill>
              <a:effectLst/>
              <a:uLnTx/>
              <a:uFillTx/>
              <a:latin typeface="Manrope" panose="020B0604020202020204" charset="0"/>
              <a:cs typeface="Segoe UI" panose="020B0502040204020203" pitchFamily="34" charset="0"/>
            </a:endParaRPr>
          </a:p>
        </p:txBody>
      </p:sp>
      <p:grpSp>
        <p:nvGrpSpPr>
          <p:cNvPr id="38" name="Group 37">
            <a:extLst>
              <a:ext uri="{FF2B5EF4-FFF2-40B4-BE49-F238E27FC236}">
                <a16:creationId xmlns:a16="http://schemas.microsoft.com/office/drawing/2014/main" id="{2A9A6C56-A0AF-995F-753B-E0B2A7ED785D}"/>
              </a:ext>
            </a:extLst>
          </p:cNvPr>
          <p:cNvGrpSpPr/>
          <p:nvPr/>
        </p:nvGrpSpPr>
        <p:grpSpPr>
          <a:xfrm>
            <a:off x="968292" y="2693583"/>
            <a:ext cx="890437" cy="551398"/>
            <a:chOff x="766757" y="487680"/>
            <a:chExt cx="890437" cy="551398"/>
          </a:xfrm>
        </p:grpSpPr>
        <p:sp>
          <p:nvSpPr>
            <p:cNvPr id="39" name="Rectangle: Rounded Corners 38">
              <a:extLst>
                <a:ext uri="{FF2B5EF4-FFF2-40B4-BE49-F238E27FC236}">
                  <a16:creationId xmlns:a16="http://schemas.microsoft.com/office/drawing/2014/main" id="{CAC087A4-8DF6-9401-7D0B-23928DCE41EE}"/>
                </a:ext>
              </a:extLst>
            </p:cNvPr>
            <p:cNvSpPr/>
            <p:nvPr/>
          </p:nvSpPr>
          <p:spPr>
            <a:xfrm>
              <a:off x="766757" y="487680"/>
              <a:ext cx="890437" cy="551398"/>
            </a:xfrm>
            <a:prstGeom prst="roundRect">
              <a:avLst>
                <a:gd name="adj" fmla="val 50000"/>
              </a:avLst>
            </a:prstGeom>
            <a:noFill/>
            <a:ln w="12700">
              <a:solidFill>
                <a:schemeClr val="bg1"/>
              </a:solidFill>
            </a:ln>
            <a:effectLst>
              <a:outerShdw blurRad="635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710E90FB-0894-3DEF-8253-7350FCF9CF9D}"/>
                </a:ext>
              </a:extLst>
            </p:cNvPr>
            <p:cNvSpPr/>
            <p:nvPr/>
          </p:nvSpPr>
          <p:spPr>
            <a:xfrm>
              <a:off x="766757" y="487680"/>
              <a:ext cx="890437" cy="551398"/>
            </a:xfrm>
            <a:prstGeom prst="roundRect">
              <a:avLst>
                <a:gd name="adj" fmla="val 50000"/>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1A3661"/>
                    </a:gs>
                    <a:gs pos="62000">
                      <a:srgbClr val="6F6744"/>
                    </a:gs>
                    <a:gs pos="100000">
                      <a:srgbClr val="FDB913"/>
                    </a:gs>
                  </a:gsLst>
                  <a:lin ang="2700000" scaled="1"/>
                </a:gradFill>
                <a:effectLst/>
                <a:uLnTx/>
                <a:uFillTx/>
                <a:latin typeface="+mj-lt"/>
                <a:ea typeface="+mn-ea"/>
                <a:cs typeface="Segoe UI Semibold" panose="020B0702040204020203" pitchFamily="34" charset="0"/>
              </a:endParaRPr>
            </a:p>
          </p:txBody>
        </p:sp>
      </p:grpSp>
      <p:sp>
        <p:nvSpPr>
          <p:cNvPr id="49" name="TextBox 48">
            <a:extLst>
              <a:ext uri="{FF2B5EF4-FFF2-40B4-BE49-F238E27FC236}">
                <a16:creationId xmlns:a16="http://schemas.microsoft.com/office/drawing/2014/main" id="{1EAB3996-E5F6-DBC9-DD13-37C8AF52362E}"/>
              </a:ext>
            </a:extLst>
          </p:cNvPr>
          <p:cNvSpPr txBox="1"/>
          <p:nvPr/>
        </p:nvSpPr>
        <p:spPr>
          <a:xfrm>
            <a:off x="152400" y="3345093"/>
            <a:ext cx="2522220" cy="267766"/>
          </a:xfrm>
          <a:prstGeom prst="rect">
            <a:avLst/>
          </a:prstGeom>
          <a:noFill/>
        </p:spPr>
        <p:txBody>
          <a:bodyPr wrap="square" lIns="91440" tIns="45720" rIns="91440" bIns="45720" anchor="t">
            <a:spAutoFit/>
          </a:bodyPr>
          <a:lstStyle/>
          <a:p>
            <a:pPr algn="ctr" defTabSz="914102" fontAlgn="base">
              <a:lnSpc>
                <a:spcPct val="95000"/>
              </a:lnSpc>
              <a:spcAft>
                <a:spcPct val="0"/>
              </a:spcAft>
              <a:defRPr/>
            </a:pPr>
            <a:r>
              <a:rPr lang="en-US" sz="1200" kern="0" dirty="0">
                <a:solidFill>
                  <a:srgbClr val="1A3661"/>
                </a:solidFill>
                <a:latin typeface="Manrope" panose="020B0604020202020204" charset="0"/>
                <a:cs typeface="Segoe UI" panose="020B0502040204020203" pitchFamily="34" charset="0"/>
              </a:rPr>
              <a:t>Consolidated Reporting</a:t>
            </a:r>
            <a:endParaRPr kumimoji="0" lang="en-US" sz="1200" b="0" i="0" u="none" strike="noStrike" kern="0" cap="none" spc="0" normalizeH="0" baseline="0" noProof="0" dirty="0">
              <a:ln>
                <a:noFill/>
              </a:ln>
              <a:solidFill>
                <a:srgbClr val="1A3661"/>
              </a:solidFill>
              <a:effectLst/>
              <a:uLnTx/>
              <a:uFillTx/>
              <a:latin typeface="Manrope" panose="020B0604020202020204" charset="0"/>
              <a:cs typeface="Segoe UI" panose="020B0502040204020203" pitchFamily="34" charset="0"/>
            </a:endParaRPr>
          </a:p>
        </p:txBody>
      </p:sp>
      <p:grpSp>
        <p:nvGrpSpPr>
          <p:cNvPr id="41" name="Group 40">
            <a:extLst>
              <a:ext uri="{FF2B5EF4-FFF2-40B4-BE49-F238E27FC236}">
                <a16:creationId xmlns:a16="http://schemas.microsoft.com/office/drawing/2014/main" id="{E45E1909-70AF-5A87-42A9-6A0C9BF1B931}"/>
              </a:ext>
            </a:extLst>
          </p:cNvPr>
          <p:cNvGrpSpPr/>
          <p:nvPr/>
        </p:nvGrpSpPr>
        <p:grpSpPr>
          <a:xfrm>
            <a:off x="968292" y="3982272"/>
            <a:ext cx="890437" cy="551398"/>
            <a:chOff x="766757" y="487680"/>
            <a:chExt cx="890437" cy="551398"/>
          </a:xfrm>
        </p:grpSpPr>
        <p:sp>
          <p:nvSpPr>
            <p:cNvPr id="42" name="Rectangle: Rounded Corners 41">
              <a:extLst>
                <a:ext uri="{FF2B5EF4-FFF2-40B4-BE49-F238E27FC236}">
                  <a16:creationId xmlns:a16="http://schemas.microsoft.com/office/drawing/2014/main" id="{8A1863E2-487B-0296-664E-D04FF195B79C}"/>
                </a:ext>
              </a:extLst>
            </p:cNvPr>
            <p:cNvSpPr/>
            <p:nvPr/>
          </p:nvSpPr>
          <p:spPr>
            <a:xfrm>
              <a:off x="766757" y="487680"/>
              <a:ext cx="890437" cy="551398"/>
            </a:xfrm>
            <a:prstGeom prst="roundRect">
              <a:avLst>
                <a:gd name="adj" fmla="val 50000"/>
              </a:avLst>
            </a:prstGeom>
            <a:noFill/>
            <a:ln w="12700">
              <a:solidFill>
                <a:schemeClr val="bg1"/>
              </a:solidFill>
            </a:ln>
            <a:effectLst>
              <a:outerShdw blurRad="635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21A99EFE-C785-9151-AFF7-11CBC6A97EE6}"/>
                </a:ext>
              </a:extLst>
            </p:cNvPr>
            <p:cNvSpPr/>
            <p:nvPr/>
          </p:nvSpPr>
          <p:spPr>
            <a:xfrm>
              <a:off x="766757" y="487680"/>
              <a:ext cx="890437" cy="551398"/>
            </a:xfrm>
            <a:prstGeom prst="roundRect">
              <a:avLst>
                <a:gd name="adj" fmla="val 50000"/>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1A3661"/>
                    </a:gs>
                    <a:gs pos="62000">
                      <a:srgbClr val="6F6744"/>
                    </a:gs>
                    <a:gs pos="100000">
                      <a:srgbClr val="FDB913"/>
                    </a:gs>
                  </a:gsLst>
                  <a:lin ang="2700000" scaled="1"/>
                </a:gradFill>
                <a:effectLst/>
                <a:uLnTx/>
                <a:uFillTx/>
                <a:latin typeface="+mj-lt"/>
                <a:ea typeface="+mn-ea"/>
                <a:cs typeface="Segoe UI Semibold" panose="020B0702040204020203" pitchFamily="34" charset="0"/>
              </a:endParaRPr>
            </a:p>
          </p:txBody>
        </p:sp>
      </p:grpSp>
      <p:sp>
        <p:nvSpPr>
          <p:cNvPr id="50" name="TextBox 49">
            <a:extLst>
              <a:ext uri="{FF2B5EF4-FFF2-40B4-BE49-F238E27FC236}">
                <a16:creationId xmlns:a16="http://schemas.microsoft.com/office/drawing/2014/main" id="{6D733DF8-92D8-5F4D-9948-ED3A8EDEAA85}"/>
              </a:ext>
            </a:extLst>
          </p:cNvPr>
          <p:cNvSpPr txBox="1"/>
          <p:nvPr/>
        </p:nvSpPr>
        <p:spPr>
          <a:xfrm>
            <a:off x="261562" y="4605207"/>
            <a:ext cx="2303897" cy="443198"/>
          </a:xfrm>
          <a:prstGeom prst="rect">
            <a:avLst/>
          </a:prstGeom>
          <a:noFill/>
        </p:spPr>
        <p:txBody>
          <a:bodyPr wrap="square" lIns="91440" tIns="45720" rIns="91440" bIns="45720" anchor="t">
            <a:spAutoFit/>
          </a:bodyPr>
          <a:lstStyle/>
          <a:p>
            <a:pPr algn="ctr" defTabSz="914102" fontAlgn="base">
              <a:lnSpc>
                <a:spcPct val="95000"/>
              </a:lnSpc>
              <a:spcAft>
                <a:spcPct val="0"/>
              </a:spcAft>
              <a:defRPr/>
            </a:pPr>
            <a:r>
              <a:rPr lang="en-US" sz="1200" kern="0" dirty="0">
                <a:solidFill>
                  <a:srgbClr val="1A3661"/>
                </a:solidFill>
                <a:latin typeface="Manrope" panose="020B0604020202020204" charset="0"/>
                <a:cs typeface="Segoe UI" panose="020B0502040204020203" pitchFamily="34" charset="0"/>
              </a:rPr>
              <a:t>Lease Accounting &amp; Compliance</a:t>
            </a:r>
            <a:endParaRPr kumimoji="0" lang="en-US" sz="1200" b="0" i="0" u="none" strike="noStrike" kern="0" cap="none" spc="0" normalizeH="0" baseline="0" noProof="0" dirty="0">
              <a:ln>
                <a:noFill/>
              </a:ln>
              <a:solidFill>
                <a:srgbClr val="1A3661"/>
              </a:solidFill>
              <a:effectLst/>
              <a:uLnTx/>
              <a:uFillTx/>
              <a:latin typeface="Manrope" panose="020B0604020202020204" charset="0"/>
              <a:cs typeface="Segoe UI" panose="020B0502040204020203" pitchFamily="34" charset="0"/>
            </a:endParaRPr>
          </a:p>
        </p:txBody>
      </p:sp>
      <p:grpSp>
        <p:nvGrpSpPr>
          <p:cNvPr id="44" name="Group 43">
            <a:extLst>
              <a:ext uri="{FF2B5EF4-FFF2-40B4-BE49-F238E27FC236}">
                <a16:creationId xmlns:a16="http://schemas.microsoft.com/office/drawing/2014/main" id="{46BB85A3-E7B3-3DD8-0DC1-E8FC1124D5B3}"/>
              </a:ext>
            </a:extLst>
          </p:cNvPr>
          <p:cNvGrpSpPr/>
          <p:nvPr/>
        </p:nvGrpSpPr>
        <p:grpSpPr>
          <a:xfrm>
            <a:off x="968292" y="5417820"/>
            <a:ext cx="890437" cy="551398"/>
            <a:chOff x="766757" y="487680"/>
            <a:chExt cx="890437" cy="551398"/>
          </a:xfrm>
        </p:grpSpPr>
        <p:sp>
          <p:nvSpPr>
            <p:cNvPr id="45" name="Rectangle: Rounded Corners 44">
              <a:extLst>
                <a:ext uri="{FF2B5EF4-FFF2-40B4-BE49-F238E27FC236}">
                  <a16:creationId xmlns:a16="http://schemas.microsoft.com/office/drawing/2014/main" id="{DBE68E2D-2C00-6341-0BB9-306432DE7D80}"/>
                </a:ext>
              </a:extLst>
            </p:cNvPr>
            <p:cNvSpPr/>
            <p:nvPr/>
          </p:nvSpPr>
          <p:spPr>
            <a:xfrm>
              <a:off x="766757" y="487680"/>
              <a:ext cx="890437" cy="551398"/>
            </a:xfrm>
            <a:prstGeom prst="roundRect">
              <a:avLst>
                <a:gd name="adj" fmla="val 50000"/>
              </a:avLst>
            </a:prstGeom>
            <a:noFill/>
            <a:ln w="12700">
              <a:solidFill>
                <a:schemeClr val="bg1"/>
              </a:solidFill>
            </a:ln>
            <a:effectLst>
              <a:outerShdw blurRad="635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EEFBF58F-D4D7-C984-375D-281F0310FA14}"/>
                </a:ext>
              </a:extLst>
            </p:cNvPr>
            <p:cNvSpPr/>
            <p:nvPr/>
          </p:nvSpPr>
          <p:spPr>
            <a:xfrm>
              <a:off x="766757" y="487680"/>
              <a:ext cx="890437" cy="551398"/>
            </a:xfrm>
            <a:prstGeom prst="roundRect">
              <a:avLst>
                <a:gd name="adj" fmla="val 50000"/>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1A3661"/>
                    </a:gs>
                    <a:gs pos="62000">
                      <a:srgbClr val="6F6744"/>
                    </a:gs>
                    <a:gs pos="100000">
                      <a:srgbClr val="FDB913"/>
                    </a:gs>
                  </a:gsLst>
                  <a:lin ang="2700000" scaled="1"/>
                </a:gradFill>
                <a:effectLst/>
                <a:uLnTx/>
                <a:uFillTx/>
                <a:latin typeface="+mj-lt"/>
                <a:ea typeface="+mn-ea"/>
                <a:cs typeface="Segoe UI Semibold" panose="020B0702040204020203" pitchFamily="34" charset="0"/>
              </a:endParaRPr>
            </a:p>
          </p:txBody>
        </p:sp>
      </p:grpSp>
      <p:sp>
        <p:nvSpPr>
          <p:cNvPr id="55" name="TextBox 54">
            <a:extLst>
              <a:ext uri="{FF2B5EF4-FFF2-40B4-BE49-F238E27FC236}">
                <a16:creationId xmlns:a16="http://schemas.microsoft.com/office/drawing/2014/main" id="{D7DD8427-905B-FFD9-EC6F-AF7EE64882E1}"/>
              </a:ext>
            </a:extLst>
          </p:cNvPr>
          <p:cNvSpPr txBox="1"/>
          <p:nvPr/>
        </p:nvSpPr>
        <p:spPr>
          <a:xfrm>
            <a:off x="109162" y="6096000"/>
            <a:ext cx="2608697" cy="267766"/>
          </a:xfrm>
          <a:prstGeom prst="rect">
            <a:avLst/>
          </a:prstGeom>
          <a:noFill/>
        </p:spPr>
        <p:txBody>
          <a:bodyPr wrap="square" lIns="91440" tIns="45720" rIns="91440" bIns="45720" anchor="t">
            <a:spAutoFit/>
          </a:bodyPr>
          <a:lstStyle/>
          <a:p>
            <a:pPr algn="ctr" defTabSz="914102" fontAlgn="base">
              <a:lnSpc>
                <a:spcPct val="95000"/>
              </a:lnSpc>
              <a:spcAft>
                <a:spcPct val="0"/>
              </a:spcAft>
              <a:defRPr/>
            </a:pPr>
            <a:r>
              <a:rPr lang="en-US" sz="1200" kern="0" dirty="0">
                <a:solidFill>
                  <a:srgbClr val="1A3661"/>
                </a:solidFill>
                <a:latin typeface="Manrope" panose="020B0604020202020204" charset="0"/>
                <a:cs typeface="Segoe UI" panose="020B0502040204020203" pitchFamily="34" charset="0"/>
              </a:rPr>
              <a:t>Intercompany Transactions</a:t>
            </a:r>
            <a:endParaRPr kumimoji="0" lang="en-US" sz="1200" b="0" i="0" u="none" strike="noStrike" kern="0" cap="none" spc="0" normalizeH="0" baseline="0" noProof="0" dirty="0">
              <a:ln>
                <a:noFill/>
              </a:ln>
              <a:solidFill>
                <a:srgbClr val="1A3661"/>
              </a:solidFill>
              <a:effectLst/>
              <a:uLnTx/>
              <a:uFillTx/>
              <a:latin typeface="Manrope" panose="020B0604020202020204" charset="0"/>
              <a:cs typeface="Segoe UI" panose="020B0502040204020203" pitchFamily="34" charset="0"/>
            </a:endParaRPr>
          </a:p>
        </p:txBody>
      </p:sp>
      <p:sp>
        <p:nvSpPr>
          <p:cNvPr id="61" name="Rectangle 60">
            <a:extLst>
              <a:ext uri="{FF2B5EF4-FFF2-40B4-BE49-F238E27FC236}">
                <a16:creationId xmlns:a16="http://schemas.microsoft.com/office/drawing/2014/main" id="{A44A982F-9FB4-58DA-DEB1-26198CA0E2CB}"/>
              </a:ext>
            </a:extLst>
          </p:cNvPr>
          <p:cNvSpPr/>
          <p:nvPr/>
        </p:nvSpPr>
        <p:spPr>
          <a:xfrm rot="16200000">
            <a:off x="6005515" y="-3014667"/>
            <a:ext cx="3171822" cy="9201155"/>
          </a:xfrm>
          <a:prstGeom prst="rect">
            <a:avLst/>
          </a:prstGeom>
          <a:gradFill flip="none" rotWithShape="1">
            <a:gsLst>
              <a:gs pos="77000">
                <a:srgbClr val="FFFFFF">
                  <a:alpha val="30000"/>
                </a:srgbClr>
              </a:gs>
              <a:gs pos="14600">
                <a:srgbClr val="FFFFFF"/>
              </a:gs>
              <a:gs pos="0">
                <a:schemeClr val="bg1"/>
              </a:gs>
              <a:gs pos="100000">
                <a:schemeClr val="accent1">
                  <a:lumMod val="0"/>
                  <a:lumOff val="10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itle 1">
            <a:extLst>
              <a:ext uri="{FF2B5EF4-FFF2-40B4-BE49-F238E27FC236}">
                <a16:creationId xmlns:a16="http://schemas.microsoft.com/office/drawing/2014/main" id="{611EEC13-6131-215F-DCE3-8047E4CC74D5}"/>
              </a:ext>
            </a:extLst>
          </p:cNvPr>
          <p:cNvSpPr txBox="1">
            <a:spLocks/>
          </p:cNvSpPr>
          <p:nvPr/>
        </p:nvSpPr>
        <p:spPr>
          <a:xfrm>
            <a:off x="3305175" y="2364105"/>
            <a:ext cx="6010276" cy="1969770"/>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nSpc>
                <a:spcPct val="100000"/>
              </a:lnSpc>
            </a:pPr>
            <a:r>
              <a:rPr lang="en-US" sz="2400" dirty="0">
                <a:solidFill>
                  <a:srgbClr val="1A3661"/>
                </a:solidFill>
                <a:latin typeface="Segoe UI Semibold" panose="020B0702040204020203" pitchFamily="34" charset="0"/>
                <a:cs typeface="Segoe UI Semibold" panose="020B0702040204020203" pitchFamily="34" charset="0"/>
              </a:rPr>
              <a:t>P&amp;LM and MEM </a:t>
            </a:r>
            <a:r>
              <a:rPr lang="en-US" sz="2400" dirty="0">
                <a:solidFill>
                  <a:srgbClr val="9470CA"/>
                </a:solidFill>
                <a:latin typeface="Segoe UI Semibold" panose="020B0702040204020203" pitchFamily="34" charset="0"/>
                <a:cs typeface="Segoe UI Semibold" panose="020B0702040204020203" pitchFamily="34" charset="0"/>
              </a:rPr>
              <a:t>Together</a:t>
            </a:r>
          </a:p>
        </p:txBody>
      </p:sp>
      <p:cxnSp>
        <p:nvCxnSpPr>
          <p:cNvPr id="63" name="Straight Connector 62">
            <a:extLst>
              <a:ext uri="{FF2B5EF4-FFF2-40B4-BE49-F238E27FC236}">
                <a16:creationId xmlns:a16="http://schemas.microsoft.com/office/drawing/2014/main" id="{1048BABC-8840-BD88-C478-B93E8BB0C83E}"/>
              </a:ext>
            </a:extLst>
          </p:cNvPr>
          <p:cNvCxnSpPr>
            <a:cxnSpLocks/>
          </p:cNvCxnSpPr>
          <p:nvPr/>
        </p:nvCxnSpPr>
        <p:spPr>
          <a:xfrm>
            <a:off x="3305175" y="2909445"/>
            <a:ext cx="3932387" cy="0"/>
          </a:xfrm>
          <a:prstGeom prst="line">
            <a:avLst/>
          </a:prstGeom>
          <a:ln w="28575">
            <a:solidFill>
              <a:srgbClr val="9470CA"/>
            </a:solidFill>
          </a:ln>
        </p:spPr>
        <p:style>
          <a:lnRef idx="1">
            <a:schemeClr val="accent1"/>
          </a:lnRef>
          <a:fillRef idx="0">
            <a:schemeClr val="accent1"/>
          </a:fillRef>
          <a:effectRef idx="0">
            <a:schemeClr val="accent1"/>
          </a:effectRef>
          <a:fontRef idx="minor">
            <a:schemeClr val="tx1"/>
          </a:fontRef>
        </p:style>
      </p:cxnSp>
      <p:pic>
        <p:nvPicPr>
          <p:cNvPr id="12" name="Graphic 11" descr="Upward trend with solid fill">
            <a:extLst>
              <a:ext uri="{FF2B5EF4-FFF2-40B4-BE49-F238E27FC236}">
                <a16:creationId xmlns:a16="http://schemas.microsoft.com/office/drawing/2014/main" id="{0B118F5E-49EB-2CB2-7E8E-E3FDBB918D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0150" y="5494020"/>
            <a:ext cx="426720" cy="426720"/>
          </a:xfrm>
          <a:prstGeom prst="rect">
            <a:avLst/>
          </a:prstGeom>
        </p:spPr>
      </p:pic>
      <p:sp>
        <p:nvSpPr>
          <p:cNvPr id="2" name="object 9">
            <a:extLst>
              <a:ext uri="{FF2B5EF4-FFF2-40B4-BE49-F238E27FC236}">
                <a16:creationId xmlns:a16="http://schemas.microsoft.com/office/drawing/2014/main" id="{A5ED1030-0E6E-FF4F-5562-ED1F0E16382F}"/>
              </a:ext>
            </a:extLst>
          </p:cNvPr>
          <p:cNvSpPr txBox="1"/>
          <p:nvPr/>
        </p:nvSpPr>
        <p:spPr>
          <a:xfrm>
            <a:off x="9230801" y="3344022"/>
            <a:ext cx="2482850" cy="2205284"/>
          </a:xfrm>
          <a:prstGeom prst="rect">
            <a:avLst/>
          </a:prstGeom>
        </p:spPr>
        <p:txBody>
          <a:bodyPr vert="horz" wrap="square" lIns="0" tIns="104775" rIns="0" bIns="0" rtlCol="0" anchor="t">
            <a:spAutoFit/>
          </a:bodyPr>
          <a:lstStyle/>
          <a:p>
            <a:pPr marL="12700">
              <a:lnSpc>
                <a:spcPct val="150000"/>
              </a:lnSpc>
              <a:spcBef>
                <a:spcPts val="825"/>
              </a:spcBef>
            </a:pPr>
            <a:r>
              <a:rPr lang="en-US" sz="1400" spc="-10" dirty="0">
                <a:solidFill>
                  <a:srgbClr val="1A3661"/>
                </a:solidFill>
                <a:latin typeface="Manrope" panose="020B0604020202020204" charset="0"/>
                <a:cs typeface="Segoe UI Light"/>
              </a:rPr>
              <a:t>Solution:</a:t>
            </a:r>
            <a:endParaRPr lang="en-US" sz="1400" b="0" spc="-10" dirty="0">
              <a:solidFill>
                <a:srgbClr val="1A3661"/>
              </a:solidFill>
              <a:latin typeface="Manrope" panose="020B0604020202020204" charset="0"/>
              <a:cs typeface="Segoe UI Light"/>
            </a:endParaRPr>
          </a:p>
          <a:p>
            <a:pPr marL="12700">
              <a:lnSpc>
                <a:spcPct val="150000"/>
              </a:lnSpc>
              <a:spcBef>
                <a:spcPts val="825"/>
              </a:spcBef>
            </a:pPr>
            <a:endParaRPr sz="1400" dirty="0">
              <a:latin typeface="Manrope" panose="020B0604020202020204" charset="0"/>
              <a:cs typeface="Segoe UI Light"/>
            </a:endParaRPr>
          </a:p>
          <a:p>
            <a:pPr marL="171450" indent="-171450" defTabSz="932597">
              <a:lnSpc>
                <a:spcPct val="150000"/>
              </a:lnSpc>
              <a:buFont typeface="Wingdings" panose="05000000000000000000" pitchFamily="2" charset="2"/>
              <a:buChar char="ü"/>
              <a:defRPr/>
            </a:pPr>
            <a:r>
              <a:rPr lang="en-US" sz="1200" b="1" dirty="0">
                <a:solidFill>
                  <a:srgbClr val="1A3661"/>
                </a:solidFill>
                <a:latin typeface="Manrope" panose="020B0604020202020204" charset="0"/>
                <a:cs typeface="Segoe UI"/>
              </a:rPr>
              <a:t>Entity and Property Setup with MEM</a:t>
            </a:r>
          </a:p>
          <a:p>
            <a:pPr defTabSz="932597">
              <a:lnSpc>
                <a:spcPct val="150000"/>
              </a:lnSpc>
              <a:defRPr/>
            </a:pPr>
            <a:endParaRPr lang="en-US" sz="1200" b="1" dirty="0">
              <a:solidFill>
                <a:srgbClr val="1A3661"/>
              </a:solidFill>
              <a:latin typeface="Manrope" panose="020B0604020202020204" charset="0"/>
              <a:cs typeface="Segoe UI"/>
            </a:endParaRPr>
          </a:p>
          <a:p>
            <a:pPr marL="171450" indent="-171450" defTabSz="932597">
              <a:lnSpc>
                <a:spcPct val="150000"/>
              </a:lnSpc>
              <a:buFont typeface="Wingdings" panose="05000000000000000000" pitchFamily="2" charset="2"/>
              <a:buChar char="ü"/>
              <a:defRPr/>
            </a:pPr>
            <a:r>
              <a:rPr lang="en-US" sz="1200" b="1" i="0" u="none" strike="noStrike" kern="1200" cap="none" spc="0" normalizeH="0" baseline="0" noProof="0" dirty="0">
                <a:ln>
                  <a:noFill/>
                </a:ln>
                <a:solidFill>
                  <a:srgbClr val="1A3661"/>
                </a:solidFill>
                <a:effectLst/>
                <a:uLnTx/>
                <a:uFillTx/>
                <a:latin typeface="Manrope" panose="020B0604020202020204" charset="0"/>
                <a:cs typeface="Segoe UI"/>
              </a:rPr>
              <a:t>Property &amp; </a:t>
            </a:r>
            <a:r>
              <a:rPr lang="en-US" sz="1200" b="1" dirty="0">
                <a:solidFill>
                  <a:srgbClr val="1A3661"/>
                </a:solidFill>
                <a:latin typeface="Manrope" panose="020B0604020202020204" charset="0"/>
                <a:cs typeface="Segoe UI"/>
              </a:rPr>
              <a:t>Lease Management with P&amp;LM</a:t>
            </a:r>
            <a:endParaRPr lang="en-US" sz="1200" b="1" i="0" u="none" strike="noStrike" kern="1200" cap="none" spc="0" normalizeH="0" baseline="0" noProof="0" dirty="0">
              <a:ln>
                <a:noFill/>
              </a:ln>
              <a:solidFill>
                <a:srgbClr val="1A3661"/>
              </a:solidFill>
              <a:effectLst/>
              <a:uLnTx/>
              <a:uFillTx/>
              <a:latin typeface="Manrope" panose="020B0604020202020204" charset="0"/>
              <a:cs typeface="Segoe UI"/>
            </a:endParaRPr>
          </a:p>
        </p:txBody>
      </p:sp>
      <p:grpSp>
        <p:nvGrpSpPr>
          <p:cNvPr id="4" name="Group 3">
            <a:extLst>
              <a:ext uri="{FF2B5EF4-FFF2-40B4-BE49-F238E27FC236}">
                <a16:creationId xmlns:a16="http://schemas.microsoft.com/office/drawing/2014/main" id="{6141A67D-5872-F238-E7B6-FC14ABA72B44}"/>
              </a:ext>
            </a:extLst>
          </p:cNvPr>
          <p:cNvGrpSpPr/>
          <p:nvPr/>
        </p:nvGrpSpPr>
        <p:grpSpPr>
          <a:xfrm>
            <a:off x="892092" y="1341033"/>
            <a:ext cx="890437" cy="551398"/>
            <a:chOff x="766757" y="487680"/>
            <a:chExt cx="890437" cy="551398"/>
          </a:xfrm>
        </p:grpSpPr>
        <p:sp>
          <p:nvSpPr>
            <p:cNvPr id="5" name="Rectangle: Rounded Corners 4">
              <a:extLst>
                <a:ext uri="{FF2B5EF4-FFF2-40B4-BE49-F238E27FC236}">
                  <a16:creationId xmlns:a16="http://schemas.microsoft.com/office/drawing/2014/main" id="{7FCBF515-396A-13C9-DCAB-D6525C139C27}"/>
                </a:ext>
              </a:extLst>
            </p:cNvPr>
            <p:cNvSpPr/>
            <p:nvPr/>
          </p:nvSpPr>
          <p:spPr>
            <a:xfrm>
              <a:off x="766757" y="487680"/>
              <a:ext cx="890437" cy="551398"/>
            </a:xfrm>
            <a:prstGeom prst="roundRect">
              <a:avLst>
                <a:gd name="adj" fmla="val 50000"/>
              </a:avLst>
            </a:prstGeom>
            <a:noFill/>
            <a:ln w="12700">
              <a:solidFill>
                <a:schemeClr val="bg1"/>
              </a:solidFill>
            </a:ln>
            <a:effectLst>
              <a:outerShdw blurRad="635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8575"/>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90EE8662-48E7-1443-7CE8-C9D6DC40C03A}"/>
                </a:ext>
              </a:extLst>
            </p:cNvPr>
            <p:cNvSpPr/>
            <p:nvPr/>
          </p:nvSpPr>
          <p:spPr>
            <a:xfrm>
              <a:off x="766757" y="487680"/>
              <a:ext cx="890437" cy="551398"/>
            </a:xfrm>
            <a:prstGeom prst="roundRect">
              <a:avLst>
                <a:gd name="adj" fmla="val 50000"/>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1A3661"/>
                    </a:gs>
                    <a:gs pos="62000">
                      <a:srgbClr val="6F6744"/>
                    </a:gs>
                    <a:gs pos="100000">
                      <a:srgbClr val="FDB913"/>
                    </a:gs>
                  </a:gsLst>
                  <a:lin ang="2700000" scaled="1"/>
                </a:gradFill>
                <a:effectLst/>
                <a:uLnTx/>
                <a:uFillTx/>
                <a:latin typeface="+mj-lt"/>
                <a:ea typeface="+mn-ea"/>
                <a:cs typeface="Segoe UI Semibold" panose="020B0702040204020203" pitchFamily="34" charset="0"/>
              </a:endParaRPr>
            </a:p>
          </p:txBody>
        </p:sp>
      </p:grpSp>
      <p:pic>
        <p:nvPicPr>
          <p:cNvPr id="18" name="Graphic 17" descr="Target Audience outline">
            <a:extLst>
              <a:ext uri="{FF2B5EF4-FFF2-40B4-BE49-F238E27FC236}">
                <a16:creationId xmlns:a16="http://schemas.microsoft.com/office/drawing/2014/main" id="{1A08A30E-3E1B-EF64-E358-CF20A55E1E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113930" y="1351280"/>
            <a:ext cx="553720" cy="553720"/>
          </a:xfrm>
          <a:prstGeom prst="rect">
            <a:avLst/>
          </a:prstGeom>
        </p:spPr>
      </p:pic>
      <p:pic>
        <p:nvPicPr>
          <p:cNvPr id="20" name="Graphic 19" descr="Person with idea outline">
            <a:extLst>
              <a:ext uri="{FF2B5EF4-FFF2-40B4-BE49-F238E27FC236}">
                <a16:creationId xmlns:a16="http://schemas.microsoft.com/office/drawing/2014/main" id="{C1479D93-00DE-96F2-6284-9907ABB2D8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180598" y="4019134"/>
            <a:ext cx="486361" cy="486361"/>
          </a:xfrm>
          <a:prstGeom prst="rect">
            <a:avLst/>
          </a:prstGeom>
        </p:spPr>
      </p:pic>
      <p:grpSp>
        <p:nvGrpSpPr>
          <p:cNvPr id="23" name="Graphic 21" descr="Checklist outline">
            <a:extLst>
              <a:ext uri="{FF2B5EF4-FFF2-40B4-BE49-F238E27FC236}">
                <a16:creationId xmlns:a16="http://schemas.microsoft.com/office/drawing/2014/main" id="{4EF07B0F-7460-12ED-C599-C9C20AA39F6D}"/>
              </a:ext>
            </a:extLst>
          </p:cNvPr>
          <p:cNvGrpSpPr/>
          <p:nvPr/>
        </p:nvGrpSpPr>
        <p:grpSpPr>
          <a:xfrm>
            <a:off x="1277882" y="2771770"/>
            <a:ext cx="311306" cy="415072"/>
            <a:chOff x="5129156" y="3485300"/>
            <a:chExt cx="1690687" cy="2254250"/>
          </a:xfrm>
          <a:solidFill>
            <a:srgbClr val="1A3661"/>
          </a:solidFill>
        </p:grpSpPr>
        <p:sp>
          <p:nvSpPr>
            <p:cNvPr id="24" name="Freeform: Shape 23">
              <a:extLst>
                <a:ext uri="{FF2B5EF4-FFF2-40B4-BE49-F238E27FC236}">
                  <a16:creationId xmlns:a16="http://schemas.microsoft.com/office/drawing/2014/main" id="{616ADD7A-6DF4-D26E-454F-C93B19E0B367}"/>
                </a:ext>
              </a:extLst>
            </p:cNvPr>
            <p:cNvSpPr/>
            <p:nvPr/>
          </p:nvSpPr>
          <p:spPr>
            <a:xfrm>
              <a:off x="5419193" y="3803515"/>
              <a:ext cx="406159" cy="313368"/>
            </a:xfrm>
            <a:custGeom>
              <a:avLst/>
              <a:gdLst>
                <a:gd name="connsiteX0" fmla="*/ 132634 w 406159"/>
                <a:gd name="connsiteY0" fmla="*/ 233681 h 313368"/>
                <a:gd name="connsiteX1" fmla="*/ 39844 w 406159"/>
                <a:gd name="connsiteY1" fmla="*/ 140891 h 313368"/>
                <a:gd name="connsiteX2" fmla="*/ 0 w 406159"/>
                <a:gd name="connsiteY2" fmla="*/ 180735 h 313368"/>
                <a:gd name="connsiteX3" fmla="*/ 132634 w 406159"/>
                <a:gd name="connsiteY3" fmla="*/ 313369 h 313368"/>
                <a:gd name="connsiteX4" fmla="*/ 406160 w 406159"/>
                <a:gd name="connsiteY4" fmla="*/ 39844 h 313368"/>
                <a:gd name="connsiteX5" fmla="*/ 366316 w 406159"/>
                <a:gd name="connsiteY5" fmla="*/ 0 h 313368"/>
                <a:gd name="connsiteX6" fmla="*/ 132634 w 406159"/>
                <a:gd name="connsiteY6" fmla="*/ 233681 h 3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159" h="313368">
                  <a:moveTo>
                    <a:pt x="132634" y="233681"/>
                  </a:moveTo>
                  <a:lnTo>
                    <a:pt x="39844" y="140891"/>
                  </a:lnTo>
                  <a:lnTo>
                    <a:pt x="0" y="180735"/>
                  </a:lnTo>
                  <a:lnTo>
                    <a:pt x="132634" y="313369"/>
                  </a:lnTo>
                  <a:lnTo>
                    <a:pt x="406160" y="39844"/>
                  </a:lnTo>
                  <a:lnTo>
                    <a:pt x="366316" y="0"/>
                  </a:lnTo>
                  <a:lnTo>
                    <a:pt x="132634" y="233681"/>
                  </a:lnTo>
                  <a:close/>
                </a:path>
              </a:pathLst>
            </a:custGeom>
            <a:grpFill/>
            <a:ln w="9525" cap="flat">
              <a:solidFill>
                <a:srgbClr val="1A3661"/>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60E8042-C853-E676-4CC1-E89C3A2BCF04}"/>
                </a:ext>
              </a:extLst>
            </p:cNvPr>
            <p:cNvSpPr/>
            <p:nvPr/>
          </p:nvSpPr>
          <p:spPr>
            <a:xfrm>
              <a:off x="6002678" y="3964328"/>
              <a:ext cx="535384" cy="56356"/>
            </a:xfrm>
            <a:custGeom>
              <a:avLst/>
              <a:gdLst>
                <a:gd name="connsiteX0" fmla="*/ 0 w 535384"/>
                <a:gd name="connsiteY0" fmla="*/ 0 h 56356"/>
                <a:gd name="connsiteX1" fmla="*/ 535384 w 535384"/>
                <a:gd name="connsiteY1" fmla="*/ 0 h 56356"/>
                <a:gd name="connsiteX2" fmla="*/ 535384 w 535384"/>
                <a:gd name="connsiteY2" fmla="*/ 56356 h 56356"/>
                <a:gd name="connsiteX3" fmla="*/ 0 w 535384"/>
                <a:gd name="connsiteY3" fmla="*/ 56356 h 56356"/>
              </a:gdLst>
              <a:ahLst/>
              <a:cxnLst>
                <a:cxn ang="0">
                  <a:pos x="connsiteX0" y="connsiteY0"/>
                </a:cxn>
                <a:cxn ang="0">
                  <a:pos x="connsiteX1" y="connsiteY1"/>
                </a:cxn>
                <a:cxn ang="0">
                  <a:pos x="connsiteX2" y="connsiteY2"/>
                </a:cxn>
                <a:cxn ang="0">
                  <a:pos x="connsiteX3" y="connsiteY3"/>
                </a:cxn>
              </a:cxnLst>
              <a:rect l="l" t="t" r="r" b="b"/>
              <a:pathLst>
                <a:path w="535384" h="56356">
                  <a:moveTo>
                    <a:pt x="0" y="0"/>
                  </a:moveTo>
                  <a:lnTo>
                    <a:pt x="535384" y="0"/>
                  </a:lnTo>
                  <a:lnTo>
                    <a:pt x="535384" y="56356"/>
                  </a:lnTo>
                  <a:lnTo>
                    <a:pt x="0" y="56356"/>
                  </a:lnTo>
                  <a:close/>
                </a:path>
              </a:pathLst>
            </a:custGeom>
            <a:grpFill/>
            <a:ln w="9525" cap="flat">
              <a:solidFill>
                <a:srgbClr val="1A3661"/>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100DE5CA-551B-43B8-A6A3-8DE6B1F8993B}"/>
                </a:ext>
              </a:extLst>
            </p:cNvPr>
            <p:cNvSpPr/>
            <p:nvPr/>
          </p:nvSpPr>
          <p:spPr>
            <a:xfrm>
              <a:off x="5419193" y="4226187"/>
              <a:ext cx="406159" cy="313368"/>
            </a:xfrm>
            <a:custGeom>
              <a:avLst/>
              <a:gdLst>
                <a:gd name="connsiteX0" fmla="*/ 132634 w 406159"/>
                <a:gd name="connsiteY0" fmla="*/ 233681 h 313368"/>
                <a:gd name="connsiteX1" fmla="*/ 39844 w 406159"/>
                <a:gd name="connsiteY1" fmla="*/ 140891 h 313368"/>
                <a:gd name="connsiteX2" fmla="*/ 0 w 406159"/>
                <a:gd name="connsiteY2" fmla="*/ 180735 h 313368"/>
                <a:gd name="connsiteX3" fmla="*/ 132634 w 406159"/>
                <a:gd name="connsiteY3" fmla="*/ 313369 h 313368"/>
                <a:gd name="connsiteX4" fmla="*/ 406160 w 406159"/>
                <a:gd name="connsiteY4" fmla="*/ 39844 h 313368"/>
                <a:gd name="connsiteX5" fmla="*/ 366316 w 406159"/>
                <a:gd name="connsiteY5" fmla="*/ 0 h 313368"/>
                <a:gd name="connsiteX6" fmla="*/ 132634 w 406159"/>
                <a:gd name="connsiteY6" fmla="*/ 233681 h 3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159" h="313368">
                  <a:moveTo>
                    <a:pt x="132634" y="233681"/>
                  </a:moveTo>
                  <a:lnTo>
                    <a:pt x="39844" y="140891"/>
                  </a:lnTo>
                  <a:lnTo>
                    <a:pt x="0" y="180735"/>
                  </a:lnTo>
                  <a:lnTo>
                    <a:pt x="132634" y="313369"/>
                  </a:lnTo>
                  <a:lnTo>
                    <a:pt x="406160" y="39844"/>
                  </a:lnTo>
                  <a:lnTo>
                    <a:pt x="366316" y="0"/>
                  </a:lnTo>
                  <a:lnTo>
                    <a:pt x="132634" y="233681"/>
                  </a:lnTo>
                  <a:close/>
                </a:path>
              </a:pathLst>
            </a:custGeom>
            <a:grpFill/>
            <a:ln w="9525" cap="flat">
              <a:solidFill>
                <a:srgbClr val="1A3661"/>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C78249-2B1B-EA80-915C-7DD1DEAEB2B4}"/>
                </a:ext>
              </a:extLst>
            </p:cNvPr>
            <p:cNvSpPr/>
            <p:nvPr/>
          </p:nvSpPr>
          <p:spPr>
            <a:xfrm>
              <a:off x="6002678" y="4387000"/>
              <a:ext cx="535384" cy="56356"/>
            </a:xfrm>
            <a:custGeom>
              <a:avLst/>
              <a:gdLst>
                <a:gd name="connsiteX0" fmla="*/ 0 w 535384"/>
                <a:gd name="connsiteY0" fmla="*/ 0 h 56356"/>
                <a:gd name="connsiteX1" fmla="*/ 535384 w 535384"/>
                <a:gd name="connsiteY1" fmla="*/ 0 h 56356"/>
                <a:gd name="connsiteX2" fmla="*/ 535384 w 535384"/>
                <a:gd name="connsiteY2" fmla="*/ 56356 h 56356"/>
                <a:gd name="connsiteX3" fmla="*/ 0 w 535384"/>
                <a:gd name="connsiteY3" fmla="*/ 56356 h 56356"/>
              </a:gdLst>
              <a:ahLst/>
              <a:cxnLst>
                <a:cxn ang="0">
                  <a:pos x="connsiteX0" y="connsiteY0"/>
                </a:cxn>
                <a:cxn ang="0">
                  <a:pos x="connsiteX1" y="connsiteY1"/>
                </a:cxn>
                <a:cxn ang="0">
                  <a:pos x="connsiteX2" y="connsiteY2"/>
                </a:cxn>
                <a:cxn ang="0">
                  <a:pos x="connsiteX3" y="connsiteY3"/>
                </a:cxn>
              </a:cxnLst>
              <a:rect l="l" t="t" r="r" b="b"/>
              <a:pathLst>
                <a:path w="535384" h="56356">
                  <a:moveTo>
                    <a:pt x="0" y="0"/>
                  </a:moveTo>
                  <a:lnTo>
                    <a:pt x="535384" y="0"/>
                  </a:lnTo>
                  <a:lnTo>
                    <a:pt x="535384" y="56356"/>
                  </a:lnTo>
                  <a:lnTo>
                    <a:pt x="0" y="56356"/>
                  </a:lnTo>
                  <a:close/>
                </a:path>
              </a:pathLst>
            </a:custGeom>
            <a:grpFill/>
            <a:ln w="9525" cap="flat">
              <a:solidFill>
                <a:srgbClr val="1A3661"/>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8543E4A-BB1C-7F15-981F-EB8F53CBC060}"/>
                </a:ext>
              </a:extLst>
            </p:cNvPr>
            <p:cNvSpPr/>
            <p:nvPr/>
          </p:nvSpPr>
          <p:spPr>
            <a:xfrm>
              <a:off x="5419193" y="4648859"/>
              <a:ext cx="406159" cy="313368"/>
            </a:xfrm>
            <a:custGeom>
              <a:avLst/>
              <a:gdLst>
                <a:gd name="connsiteX0" fmla="*/ 132634 w 406159"/>
                <a:gd name="connsiteY0" fmla="*/ 233681 h 313368"/>
                <a:gd name="connsiteX1" fmla="*/ 39844 w 406159"/>
                <a:gd name="connsiteY1" fmla="*/ 140891 h 313368"/>
                <a:gd name="connsiteX2" fmla="*/ 0 w 406159"/>
                <a:gd name="connsiteY2" fmla="*/ 180735 h 313368"/>
                <a:gd name="connsiteX3" fmla="*/ 132634 w 406159"/>
                <a:gd name="connsiteY3" fmla="*/ 313369 h 313368"/>
                <a:gd name="connsiteX4" fmla="*/ 406160 w 406159"/>
                <a:gd name="connsiteY4" fmla="*/ 39844 h 313368"/>
                <a:gd name="connsiteX5" fmla="*/ 366316 w 406159"/>
                <a:gd name="connsiteY5" fmla="*/ 0 h 313368"/>
                <a:gd name="connsiteX6" fmla="*/ 132634 w 406159"/>
                <a:gd name="connsiteY6" fmla="*/ 233681 h 3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159" h="313368">
                  <a:moveTo>
                    <a:pt x="132634" y="233681"/>
                  </a:moveTo>
                  <a:lnTo>
                    <a:pt x="39844" y="140891"/>
                  </a:lnTo>
                  <a:lnTo>
                    <a:pt x="0" y="180735"/>
                  </a:lnTo>
                  <a:lnTo>
                    <a:pt x="132634" y="313369"/>
                  </a:lnTo>
                  <a:lnTo>
                    <a:pt x="406160" y="39844"/>
                  </a:lnTo>
                  <a:lnTo>
                    <a:pt x="366316" y="0"/>
                  </a:lnTo>
                  <a:lnTo>
                    <a:pt x="132634" y="233681"/>
                  </a:lnTo>
                  <a:close/>
                </a:path>
              </a:pathLst>
            </a:custGeom>
            <a:grpFill/>
            <a:ln w="9525" cap="flat">
              <a:solidFill>
                <a:srgbClr val="1A3661"/>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B86C7A43-F1B9-F628-BC74-59E40F78741F}"/>
                </a:ext>
              </a:extLst>
            </p:cNvPr>
            <p:cNvSpPr/>
            <p:nvPr/>
          </p:nvSpPr>
          <p:spPr>
            <a:xfrm>
              <a:off x="6002678" y="4809671"/>
              <a:ext cx="535384" cy="56356"/>
            </a:xfrm>
            <a:custGeom>
              <a:avLst/>
              <a:gdLst>
                <a:gd name="connsiteX0" fmla="*/ 0 w 535384"/>
                <a:gd name="connsiteY0" fmla="*/ 0 h 56356"/>
                <a:gd name="connsiteX1" fmla="*/ 535384 w 535384"/>
                <a:gd name="connsiteY1" fmla="*/ 0 h 56356"/>
                <a:gd name="connsiteX2" fmla="*/ 535384 w 535384"/>
                <a:gd name="connsiteY2" fmla="*/ 56356 h 56356"/>
                <a:gd name="connsiteX3" fmla="*/ 0 w 535384"/>
                <a:gd name="connsiteY3" fmla="*/ 56356 h 56356"/>
              </a:gdLst>
              <a:ahLst/>
              <a:cxnLst>
                <a:cxn ang="0">
                  <a:pos x="connsiteX0" y="connsiteY0"/>
                </a:cxn>
                <a:cxn ang="0">
                  <a:pos x="connsiteX1" y="connsiteY1"/>
                </a:cxn>
                <a:cxn ang="0">
                  <a:pos x="connsiteX2" y="connsiteY2"/>
                </a:cxn>
                <a:cxn ang="0">
                  <a:pos x="connsiteX3" y="connsiteY3"/>
                </a:cxn>
              </a:cxnLst>
              <a:rect l="l" t="t" r="r" b="b"/>
              <a:pathLst>
                <a:path w="535384" h="56356">
                  <a:moveTo>
                    <a:pt x="0" y="0"/>
                  </a:moveTo>
                  <a:lnTo>
                    <a:pt x="535384" y="0"/>
                  </a:lnTo>
                  <a:lnTo>
                    <a:pt x="535384" y="56356"/>
                  </a:lnTo>
                  <a:lnTo>
                    <a:pt x="0" y="56356"/>
                  </a:lnTo>
                  <a:close/>
                </a:path>
              </a:pathLst>
            </a:custGeom>
            <a:grpFill/>
            <a:ln w="9525" cap="flat">
              <a:solidFill>
                <a:srgbClr val="1A3661"/>
              </a:solid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FB50C06-B423-1224-9881-81FD73E34168}"/>
                </a:ext>
              </a:extLst>
            </p:cNvPr>
            <p:cNvSpPr/>
            <p:nvPr/>
          </p:nvSpPr>
          <p:spPr>
            <a:xfrm>
              <a:off x="5419193" y="5071531"/>
              <a:ext cx="406159" cy="313368"/>
            </a:xfrm>
            <a:custGeom>
              <a:avLst/>
              <a:gdLst>
                <a:gd name="connsiteX0" fmla="*/ 132634 w 406159"/>
                <a:gd name="connsiteY0" fmla="*/ 233681 h 313368"/>
                <a:gd name="connsiteX1" fmla="*/ 39844 w 406159"/>
                <a:gd name="connsiteY1" fmla="*/ 140891 h 313368"/>
                <a:gd name="connsiteX2" fmla="*/ 0 w 406159"/>
                <a:gd name="connsiteY2" fmla="*/ 180735 h 313368"/>
                <a:gd name="connsiteX3" fmla="*/ 132634 w 406159"/>
                <a:gd name="connsiteY3" fmla="*/ 313369 h 313368"/>
                <a:gd name="connsiteX4" fmla="*/ 406160 w 406159"/>
                <a:gd name="connsiteY4" fmla="*/ 39844 h 313368"/>
                <a:gd name="connsiteX5" fmla="*/ 366316 w 406159"/>
                <a:gd name="connsiteY5" fmla="*/ 0 h 313368"/>
                <a:gd name="connsiteX6" fmla="*/ 132634 w 406159"/>
                <a:gd name="connsiteY6" fmla="*/ 233681 h 3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159" h="313368">
                  <a:moveTo>
                    <a:pt x="132634" y="233681"/>
                  </a:moveTo>
                  <a:lnTo>
                    <a:pt x="39844" y="140891"/>
                  </a:lnTo>
                  <a:lnTo>
                    <a:pt x="0" y="180735"/>
                  </a:lnTo>
                  <a:lnTo>
                    <a:pt x="132634" y="313369"/>
                  </a:lnTo>
                  <a:lnTo>
                    <a:pt x="406160" y="39844"/>
                  </a:lnTo>
                  <a:lnTo>
                    <a:pt x="366316" y="0"/>
                  </a:lnTo>
                  <a:lnTo>
                    <a:pt x="132634" y="233681"/>
                  </a:lnTo>
                  <a:close/>
                </a:path>
              </a:pathLst>
            </a:custGeom>
            <a:grpFill/>
            <a:ln w="9525" cap="flat">
              <a:solidFill>
                <a:srgbClr val="1A3661"/>
              </a:solid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4A7CF857-F8DF-7959-F282-E7E20FD9D514}"/>
                </a:ext>
              </a:extLst>
            </p:cNvPr>
            <p:cNvSpPr/>
            <p:nvPr/>
          </p:nvSpPr>
          <p:spPr>
            <a:xfrm>
              <a:off x="6002678" y="5232343"/>
              <a:ext cx="535384" cy="56356"/>
            </a:xfrm>
            <a:custGeom>
              <a:avLst/>
              <a:gdLst>
                <a:gd name="connsiteX0" fmla="*/ 0 w 535384"/>
                <a:gd name="connsiteY0" fmla="*/ 0 h 56356"/>
                <a:gd name="connsiteX1" fmla="*/ 535384 w 535384"/>
                <a:gd name="connsiteY1" fmla="*/ 0 h 56356"/>
                <a:gd name="connsiteX2" fmla="*/ 535384 w 535384"/>
                <a:gd name="connsiteY2" fmla="*/ 56356 h 56356"/>
                <a:gd name="connsiteX3" fmla="*/ 0 w 535384"/>
                <a:gd name="connsiteY3" fmla="*/ 56356 h 56356"/>
              </a:gdLst>
              <a:ahLst/>
              <a:cxnLst>
                <a:cxn ang="0">
                  <a:pos x="connsiteX0" y="connsiteY0"/>
                </a:cxn>
                <a:cxn ang="0">
                  <a:pos x="connsiteX1" y="connsiteY1"/>
                </a:cxn>
                <a:cxn ang="0">
                  <a:pos x="connsiteX2" y="connsiteY2"/>
                </a:cxn>
                <a:cxn ang="0">
                  <a:pos x="connsiteX3" y="connsiteY3"/>
                </a:cxn>
              </a:cxnLst>
              <a:rect l="l" t="t" r="r" b="b"/>
              <a:pathLst>
                <a:path w="535384" h="56356">
                  <a:moveTo>
                    <a:pt x="0" y="0"/>
                  </a:moveTo>
                  <a:lnTo>
                    <a:pt x="535384" y="0"/>
                  </a:lnTo>
                  <a:lnTo>
                    <a:pt x="535384" y="56356"/>
                  </a:lnTo>
                  <a:lnTo>
                    <a:pt x="0" y="56356"/>
                  </a:lnTo>
                  <a:close/>
                </a:path>
              </a:pathLst>
            </a:custGeom>
            <a:grpFill/>
            <a:ln w="9525" cap="flat">
              <a:solidFill>
                <a:srgbClr val="1A3661"/>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4A62BC71-5F1B-BBE7-CD71-946DA1F4AB6F}"/>
                </a:ext>
              </a:extLst>
            </p:cNvPr>
            <p:cNvSpPr/>
            <p:nvPr/>
          </p:nvSpPr>
          <p:spPr>
            <a:xfrm>
              <a:off x="5129156" y="3485300"/>
              <a:ext cx="1690687" cy="2254250"/>
            </a:xfrm>
            <a:custGeom>
              <a:avLst/>
              <a:gdLst>
                <a:gd name="connsiteX0" fmla="*/ 0 w 1690687"/>
                <a:gd name="connsiteY0" fmla="*/ 2254250 h 2254250"/>
                <a:gd name="connsiteX1" fmla="*/ 1690688 w 1690687"/>
                <a:gd name="connsiteY1" fmla="*/ 2254250 h 2254250"/>
                <a:gd name="connsiteX2" fmla="*/ 1690688 w 1690687"/>
                <a:gd name="connsiteY2" fmla="*/ 0 h 2254250"/>
                <a:gd name="connsiteX3" fmla="*/ 0 w 1690687"/>
                <a:gd name="connsiteY3" fmla="*/ 0 h 2254250"/>
                <a:gd name="connsiteX4" fmla="*/ 56356 w 1690687"/>
                <a:gd name="connsiteY4" fmla="*/ 56356 h 2254250"/>
                <a:gd name="connsiteX5" fmla="*/ 1634331 w 1690687"/>
                <a:gd name="connsiteY5" fmla="*/ 56356 h 2254250"/>
                <a:gd name="connsiteX6" fmla="*/ 1634331 w 1690687"/>
                <a:gd name="connsiteY6" fmla="*/ 2197894 h 2254250"/>
                <a:gd name="connsiteX7" fmla="*/ 56356 w 1690687"/>
                <a:gd name="connsiteY7" fmla="*/ 2197894 h 225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0687" h="2254250">
                  <a:moveTo>
                    <a:pt x="0" y="2254250"/>
                  </a:moveTo>
                  <a:lnTo>
                    <a:pt x="1690688" y="2254250"/>
                  </a:lnTo>
                  <a:lnTo>
                    <a:pt x="1690688" y="0"/>
                  </a:lnTo>
                  <a:lnTo>
                    <a:pt x="0" y="0"/>
                  </a:lnTo>
                  <a:close/>
                  <a:moveTo>
                    <a:pt x="56356" y="56356"/>
                  </a:moveTo>
                  <a:lnTo>
                    <a:pt x="1634331" y="56356"/>
                  </a:lnTo>
                  <a:lnTo>
                    <a:pt x="1634331" y="2197894"/>
                  </a:lnTo>
                  <a:lnTo>
                    <a:pt x="56356" y="2197894"/>
                  </a:lnTo>
                  <a:close/>
                </a:path>
              </a:pathLst>
            </a:custGeom>
            <a:grpFill/>
            <a:ln w="9525" cap="flat">
              <a:solidFill>
                <a:srgbClr val="1A3661"/>
              </a:solidFill>
              <a:prstDash val="solid"/>
              <a:miter/>
            </a:ln>
          </p:spPr>
          <p:txBody>
            <a:bodyPr rtlCol="0" anchor="ctr"/>
            <a:lstStyle/>
            <a:p>
              <a:endParaRPr lang="en-US"/>
            </a:p>
          </p:txBody>
        </p:sp>
      </p:grpSp>
    </p:spTree>
    <p:extLst>
      <p:ext uri="{BB962C8B-B14F-4D97-AF65-F5344CB8AC3E}">
        <p14:creationId xmlns:p14="http://schemas.microsoft.com/office/powerpoint/2010/main" val="256515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CA0D9-9AD7-0CFA-6013-E4F290A7F96D}"/>
            </a:ext>
          </a:extLst>
        </p:cNvPr>
        <p:cNvGrpSpPr/>
        <p:nvPr/>
      </p:nvGrpSpPr>
      <p:grpSpPr>
        <a:xfrm>
          <a:off x="0" y="0"/>
          <a:ext cx="0" cy="0"/>
          <a:chOff x="0" y="0"/>
          <a:chExt cx="0" cy="0"/>
        </a:xfrm>
      </p:grpSpPr>
      <p:sp>
        <p:nvSpPr>
          <p:cNvPr id="53" name="Oval 52">
            <a:extLst>
              <a:ext uri="{FF2B5EF4-FFF2-40B4-BE49-F238E27FC236}">
                <a16:creationId xmlns:a16="http://schemas.microsoft.com/office/drawing/2014/main" id="{E20D7731-4718-CDA2-319A-A01845261EC3}"/>
              </a:ext>
              <a:ext uri="{C183D7F6-B498-43B3-948B-1728B52AA6E4}">
                <adec:decorative xmlns:adec="http://schemas.microsoft.com/office/drawing/2017/decorative" val="1"/>
              </a:ext>
            </a:extLst>
          </p:cNvPr>
          <p:cNvSpPr/>
          <p:nvPr/>
        </p:nvSpPr>
        <p:spPr bwMode="auto">
          <a:xfrm rot="2700000">
            <a:off x="4377079" y="2057400"/>
            <a:ext cx="3489078" cy="3489078"/>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marL="0" marR="0" lvl="0" indent="0" algn="ctr" defTabSz="91357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4" name="Picture 53">
            <a:extLst>
              <a:ext uri="{FF2B5EF4-FFF2-40B4-BE49-F238E27FC236}">
                <a16:creationId xmlns:a16="http://schemas.microsoft.com/office/drawing/2014/main" id="{8259F13E-862B-6AA2-2DF1-1BC334FE3629}"/>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2700000">
            <a:off x="4608809" y="2298653"/>
            <a:ext cx="2949420" cy="2949420"/>
          </a:xfrm>
          <a:prstGeom prst="rect">
            <a:avLst/>
          </a:prstGeom>
        </p:spPr>
      </p:pic>
      <p:sp>
        <p:nvSpPr>
          <p:cNvPr id="2" name="Title 4">
            <a:extLst>
              <a:ext uri="{FF2B5EF4-FFF2-40B4-BE49-F238E27FC236}">
                <a16:creationId xmlns:a16="http://schemas.microsoft.com/office/drawing/2014/main" id="{483ABFBA-D95A-87B0-2734-7D1100021163}"/>
              </a:ext>
            </a:extLst>
          </p:cNvPr>
          <p:cNvSpPr txBox="1">
            <a:spLocks/>
          </p:cNvSpPr>
          <p:nvPr/>
        </p:nvSpPr>
        <p:spPr>
          <a:xfrm>
            <a:off x="760047" y="500570"/>
            <a:ext cx="10671906" cy="40520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381D96"/>
                </a:solidFill>
                <a:latin typeface="Manrope ExtraBold" pitchFamily="2" charset="0"/>
                <a:ea typeface="+mj-ea"/>
                <a:cs typeface="+mj-cs"/>
              </a:defRPr>
            </a:lvl1pPr>
          </a:lstStyle>
          <a:p>
            <a:r>
              <a:rPr kumimoji="0" lang="en-US" sz="3200" b="0" i="0" u="none" strike="noStrike" kern="1200" cap="none" spc="-50" normalizeH="0" baseline="0" noProof="0">
                <a:ln w="3175">
                  <a:noFill/>
                </a:ln>
                <a:solidFill>
                  <a:schemeClr val="tx1"/>
                </a:solidFill>
                <a:effectLst/>
                <a:uLnTx/>
                <a:uFillTx/>
                <a:latin typeface="Manrope" pitchFamily="2" charset="0"/>
                <a:ea typeface="+mn-ea"/>
                <a:cs typeface="Segoe UI"/>
              </a:rPr>
              <a:t>Key persona </a:t>
            </a:r>
            <a:r>
              <a:rPr kumimoji="0" lang="en-US" sz="3200" b="0" i="0" u="none" strike="noStrike" kern="1200" cap="none" spc="-50" normalizeH="0" baseline="0" noProof="0">
                <a:ln w="3175">
                  <a:noFill/>
                </a:ln>
                <a:solidFill>
                  <a:schemeClr val="tx1"/>
                </a:solidFill>
                <a:effectLst/>
                <a:uLnTx/>
                <a:uFillTx/>
                <a:latin typeface="Segoe UI Semibold"/>
                <a:ea typeface="+mn-ea"/>
                <a:cs typeface="Segoe UI"/>
              </a:rPr>
              <a:t>– </a:t>
            </a:r>
            <a:r>
              <a:rPr lang="en-US" sz="3200">
                <a:solidFill>
                  <a:schemeClr val="tx2"/>
                </a:solidFill>
                <a:latin typeface="Manrope ExtraBold"/>
              </a:rPr>
              <a:t>CFO / VP Finance / Controller.</a:t>
            </a:r>
            <a:endParaRPr lang="en-US" sz="3200">
              <a:solidFill>
                <a:schemeClr val="tx2"/>
              </a:solidFill>
            </a:endParaRPr>
          </a:p>
        </p:txBody>
      </p:sp>
      <p:sp>
        <p:nvSpPr>
          <p:cNvPr id="5" name="Rectangle 4">
            <a:extLst>
              <a:ext uri="{FF2B5EF4-FFF2-40B4-BE49-F238E27FC236}">
                <a16:creationId xmlns:a16="http://schemas.microsoft.com/office/drawing/2014/main" id="{F52358B9-099B-1B19-F66E-F749C67E2E26}"/>
              </a:ext>
            </a:extLst>
          </p:cNvPr>
          <p:cNvSpPr/>
          <p:nvPr/>
        </p:nvSpPr>
        <p:spPr bwMode="auto">
          <a:xfrm>
            <a:off x="4780311" y="1489572"/>
            <a:ext cx="2647547" cy="57167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solidFill>
                  <a:schemeClr val="accent1"/>
                </a:solidFill>
                <a:latin typeface="Manrope SemiBold" pitchFamily="2" charset="0"/>
              </a:rPr>
              <a:t>CFO</a:t>
            </a:r>
            <a:endParaRPr kumimoji="0" lang="en-US" sz="3000" b="1" i="1" strike="noStrike" kern="1200" cap="none" spc="0" normalizeH="0" baseline="0" noProof="0" dirty="0">
              <a:ln>
                <a:noFill/>
              </a:ln>
              <a:solidFill>
                <a:schemeClr val="accent1"/>
              </a:solidFill>
              <a:effectLst/>
              <a:uLnTx/>
              <a:uFillTx/>
              <a:latin typeface="Manrope SemiBold" pitchFamily="2" charset="0"/>
            </a:endParaRPr>
          </a:p>
        </p:txBody>
      </p:sp>
      <p:sp>
        <p:nvSpPr>
          <p:cNvPr id="7" name="Oval 6">
            <a:extLst>
              <a:ext uri="{FF2B5EF4-FFF2-40B4-BE49-F238E27FC236}">
                <a16:creationId xmlns:a16="http://schemas.microsoft.com/office/drawing/2014/main" id="{2B7A5F45-4351-1702-16EC-9D876C4EEEBA}"/>
              </a:ext>
            </a:extLst>
          </p:cNvPr>
          <p:cNvSpPr>
            <a:spLocks/>
          </p:cNvSpPr>
          <p:nvPr/>
        </p:nvSpPr>
        <p:spPr>
          <a:xfrm>
            <a:off x="7658650" y="2612508"/>
            <a:ext cx="182880" cy="182880"/>
          </a:xfrm>
          <a:prstGeom prst="ellipse">
            <a:avLst/>
          </a:prstGeom>
          <a:gradFill>
            <a:gsLst>
              <a:gs pos="100000">
                <a:schemeClr val="accent2"/>
              </a:gs>
              <a:gs pos="0">
                <a:schemeClr val="accent4"/>
              </a:gs>
            </a:gsLst>
            <a:lin ang="2700000" scaled="0"/>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10896" tIns="0" rIns="0" bIns="0" numCol="1" spcCol="1270" anchor="ctr"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193661"/>
                </a:solidFill>
                <a:effectLst/>
                <a:uLnTx/>
                <a:uFillTx/>
                <a:latin typeface="Manrope" pitchFamily="2" charset="0"/>
                <a:cs typeface="Segoe UI Semibold" panose="020B0702040204020203" pitchFamily="34" charset="0"/>
              </a:rPr>
              <a:t>Inability to handle multi-entity lease operations.</a:t>
            </a:r>
          </a:p>
        </p:txBody>
      </p:sp>
      <p:sp>
        <p:nvSpPr>
          <p:cNvPr id="9" name="Oval 8">
            <a:extLst>
              <a:ext uri="{FF2B5EF4-FFF2-40B4-BE49-F238E27FC236}">
                <a16:creationId xmlns:a16="http://schemas.microsoft.com/office/drawing/2014/main" id="{ABC513AD-20A3-6FCA-1B7B-612FF526DDF4}"/>
              </a:ext>
            </a:extLst>
          </p:cNvPr>
          <p:cNvSpPr>
            <a:spLocks/>
          </p:cNvSpPr>
          <p:nvPr/>
        </p:nvSpPr>
        <p:spPr>
          <a:xfrm>
            <a:off x="6026800" y="5470442"/>
            <a:ext cx="182880" cy="182880"/>
          </a:xfrm>
          <a:prstGeom prst="ellipse">
            <a:avLst/>
          </a:prstGeom>
          <a:gradFill>
            <a:gsLst>
              <a:gs pos="100000">
                <a:schemeClr val="accent2"/>
              </a:gs>
              <a:gs pos="0">
                <a:schemeClr val="accent4"/>
              </a:gs>
            </a:gsLst>
            <a:lin ang="2700000" scaled="0"/>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0" tIns="0" rIns="310896" bIns="0" numCol="1" spcCol="1270" anchor="ctr" anchorCtr="0">
            <a:noAutofit/>
          </a:bodyPr>
          <a:lstStyle/>
          <a:p>
            <a:pPr marL="0" marR="0" lvl="0" indent="0" algn="r" defTabSz="4445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193661"/>
              </a:solidFill>
              <a:effectLst/>
              <a:uLnTx/>
              <a:uFillTx/>
              <a:latin typeface="Manrope" pitchFamily="2" charset="0"/>
              <a:cs typeface="Segoe UI Semibold" panose="020B0702040204020203" pitchFamily="34" charset="0"/>
            </a:endParaRPr>
          </a:p>
        </p:txBody>
      </p:sp>
      <p:sp>
        <p:nvSpPr>
          <p:cNvPr id="10" name="TextBox 9">
            <a:extLst>
              <a:ext uri="{FF2B5EF4-FFF2-40B4-BE49-F238E27FC236}">
                <a16:creationId xmlns:a16="http://schemas.microsoft.com/office/drawing/2014/main" id="{C2FE2EC4-904F-2035-DD1A-6F3604370D9D}"/>
              </a:ext>
            </a:extLst>
          </p:cNvPr>
          <p:cNvSpPr txBox="1"/>
          <p:nvPr/>
        </p:nvSpPr>
        <p:spPr>
          <a:xfrm>
            <a:off x="2564487" y="5733076"/>
            <a:ext cx="6204536" cy="276999"/>
          </a:xfrm>
          <a:prstGeom prst="rect">
            <a:avLst/>
          </a:prstGeom>
          <a:noFill/>
        </p:spPr>
        <p:txBody>
          <a:bodyPr wrap="square" rtlCol="0">
            <a:spAutoFit/>
          </a:bodyPr>
          <a:lstStyle/>
          <a:p>
            <a:pPr algn="ctr"/>
            <a:r>
              <a:rPr lang="en-US" sz="1200" dirty="0">
                <a:solidFill>
                  <a:srgbClr val="1A3661"/>
                </a:solidFill>
                <a:latin typeface="Manrope" pitchFamily="2" charset="0"/>
                <a:cs typeface="Segoe UI Semibold" panose="020B0702040204020203" pitchFamily="34" charset="0"/>
              </a:rPr>
              <a:t>Challenges in managing common area maintenance charges.</a:t>
            </a:r>
          </a:p>
        </p:txBody>
      </p:sp>
      <p:sp>
        <p:nvSpPr>
          <p:cNvPr id="13" name="Oval 12">
            <a:extLst>
              <a:ext uri="{FF2B5EF4-FFF2-40B4-BE49-F238E27FC236}">
                <a16:creationId xmlns:a16="http://schemas.microsoft.com/office/drawing/2014/main" id="{9B850327-39CB-925F-C2CF-92918D644724}"/>
              </a:ext>
            </a:extLst>
          </p:cNvPr>
          <p:cNvSpPr>
            <a:spLocks/>
          </p:cNvSpPr>
          <p:nvPr/>
        </p:nvSpPr>
        <p:spPr>
          <a:xfrm>
            <a:off x="4277477" y="2612508"/>
            <a:ext cx="182880" cy="182880"/>
          </a:xfrm>
          <a:prstGeom prst="ellipse">
            <a:avLst/>
          </a:prstGeom>
          <a:gradFill>
            <a:gsLst>
              <a:gs pos="100000">
                <a:schemeClr val="accent2"/>
              </a:gs>
              <a:gs pos="0">
                <a:schemeClr val="accent4"/>
              </a:gs>
            </a:gsLst>
            <a:lin ang="2700000" scaled="0"/>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10896" tIns="0" rIns="0" bIns="0" numCol="1" spcCol="1270" anchor="ctr" anchorCtr="0">
            <a:noAutofit/>
          </a:bodyPr>
          <a:lstStyle/>
          <a:p>
            <a:pPr marL="0" marR="0" lvl="0" indent="0" algn="r" defTabSz="444500" rtl="0" eaLnBrk="1" fontAlgn="auto" latinLnBrk="0" hangingPunct="1">
              <a:lnSpc>
                <a:spcPct val="90000"/>
              </a:lnSpc>
              <a:spcBef>
                <a:spcPct val="0"/>
              </a:spcBef>
              <a:spcAft>
                <a:spcPct val="35000"/>
              </a:spcAft>
              <a:buClrTx/>
              <a:buSzTx/>
              <a:buFontTx/>
              <a:buNone/>
              <a:tabLst/>
              <a:defRPr/>
            </a:pPr>
            <a:r>
              <a:rPr lang="en-US" sz="1200" dirty="0">
                <a:solidFill>
                  <a:srgbClr val="193661"/>
                </a:solidFill>
                <a:latin typeface="Manrope" pitchFamily="2" charset="0"/>
                <a:cs typeface="Segoe UI Semibold" panose="020B0702040204020203" pitchFamily="34" charset="0"/>
              </a:rPr>
              <a:t>Compliance with ASC 842 &amp; IFRS 16.              </a:t>
            </a:r>
            <a:endParaRPr kumimoji="0" lang="en-US" sz="1200" b="0" i="0" u="none" strike="noStrike" kern="1200" cap="none" spc="0" normalizeH="0" baseline="0" noProof="0" dirty="0">
              <a:ln>
                <a:noFill/>
              </a:ln>
              <a:solidFill>
                <a:srgbClr val="193661"/>
              </a:solidFill>
              <a:effectLst/>
              <a:uLnTx/>
              <a:uFillTx/>
              <a:latin typeface="Manrope" pitchFamily="2" charset="0"/>
              <a:cs typeface="Segoe UI Semibold" panose="020B0702040204020203" pitchFamily="34" charset="0"/>
            </a:endParaRPr>
          </a:p>
        </p:txBody>
      </p:sp>
      <p:sp>
        <p:nvSpPr>
          <p:cNvPr id="16" name="Oval 15">
            <a:extLst>
              <a:ext uri="{FF2B5EF4-FFF2-40B4-BE49-F238E27FC236}">
                <a16:creationId xmlns:a16="http://schemas.microsoft.com/office/drawing/2014/main" id="{AF8D863D-373F-2E76-0FEB-6EB51DB51E33}"/>
              </a:ext>
            </a:extLst>
          </p:cNvPr>
          <p:cNvSpPr>
            <a:spLocks/>
          </p:cNvSpPr>
          <p:nvPr/>
        </p:nvSpPr>
        <p:spPr>
          <a:xfrm>
            <a:off x="7744251" y="4201428"/>
            <a:ext cx="182880" cy="182880"/>
          </a:xfrm>
          <a:prstGeom prst="ellipse">
            <a:avLst/>
          </a:prstGeom>
          <a:gradFill>
            <a:gsLst>
              <a:gs pos="100000">
                <a:schemeClr val="accent2"/>
              </a:gs>
              <a:gs pos="0">
                <a:schemeClr val="accent4"/>
              </a:gs>
            </a:gsLst>
            <a:lin ang="2700000" scaled="0"/>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10896" tIns="0" rIns="0" bIns="0" numCol="1" spcCol="1270" anchor="ctr"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193661"/>
                </a:solidFill>
                <a:effectLst/>
                <a:uLnTx/>
                <a:uFillTx/>
                <a:latin typeface="Manrope" pitchFamily="2" charset="0"/>
                <a:cs typeface="Segoe UI Semibold" panose="020B0702040204020203" pitchFamily="34" charset="0"/>
              </a:rPr>
              <a:t>Switching between Business Central &amp; </a:t>
            </a:r>
          </a:p>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193661"/>
                </a:solidFill>
                <a:effectLst/>
                <a:uLnTx/>
                <a:uFillTx/>
                <a:latin typeface="Manrope" pitchFamily="2" charset="0"/>
                <a:cs typeface="Segoe UI Semibold" panose="020B0702040204020203" pitchFamily="34" charset="0"/>
              </a:rPr>
              <a:t>Property </a:t>
            </a:r>
            <a:r>
              <a:rPr lang="en-US" sz="1200" dirty="0">
                <a:solidFill>
                  <a:srgbClr val="193661"/>
                </a:solidFill>
                <a:latin typeface="Manrope" pitchFamily="2" charset="0"/>
                <a:cs typeface="Segoe UI Semibold" panose="020B0702040204020203" pitchFamily="34" charset="0"/>
              </a:rPr>
              <a:t>management s</a:t>
            </a:r>
            <a:r>
              <a:rPr kumimoji="0" lang="en-US" sz="1200" b="0" i="0" u="none" strike="noStrike" kern="1200" cap="none" spc="0" normalizeH="0" baseline="0" noProof="0" dirty="0" err="1">
                <a:ln>
                  <a:noFill/>
                </a:ln>
                <a:solidFill>
                  <a:srgbClr val="193661"/>
                </a:solidFill>
                <a:effectLst/>
                <a:uLnTx/>
                <a:uFillTx/>
                <a:latin typeface="Manrope" pitchFamily="2" charset="0"/>
                <a:cs typeface="Segoe UI Semibold" panose="020B0702040204020203" pitchFamily="34" charset="0"/>
              </a:rPr>
              <a:t>ystem</a:t>
            </a:r>
            <a:r>
              <a:rPr lang="en-US" sz="1200" dirty="0">
                <a:solidFill>
                  <a:srgbClr val="193661"/>
                </a:solidFill>
                <a:latin typeface="Manrope" pitchFamily="2" charset="0"/>
                <a:cs typeface="Segoe UI Semibold" panose="020B0702040204020203" pitchFamily="34" charset="0"/>
              </a:rPr>
              <a:t>.</a:t>
            </a:r>
            <a:endParaRPr kumimoji="0" lang="en-US" sz="1200" b="0" i="0" u="none" strike="noStrike" kern="1200" cap="none" spc="0" normalizeH="0" baseline="0" noProof="0" dirty="0">
              <a:ln>
                <a:noFill/>
              </a:ln>
              <a:solidFill>
                <a:srgbClr val="193661"/>
              </a:solidFill>
              <a:effectLst/>
              <a:uLnTx/>
              <a:uFillTx/>
              <a:latin typeface="Manrope" pitchFamily="2" charset="0"/>
              <a:cs typeface="Segoe UI Semibold" panose="020B0702040204020203" pitchFamily="34" charset="0"/>
            </a:endParaRPr>
          </a:p>
        </p:txBody>
      </p:sp>
      <p:sp>
        <p:nvSpPr>
          <p:cNvPr id="21" name="Oval 20">
            <a:extLst>
              <a:ext uri="{FF2B5EF4-FFF2-40B4-BE49-F238E27FC236}">
                <a16:creationId xmlns:a16="http://schemas.microsoft.com/office/drawing/2014/main" id="{46B5CDC9-CD16-057E-F2F4-E5D1144DA391}"/>
              </a:ext>
            </a:extLst>
          </p:cNvPr>
          <p:cNvSpPr>
            <a:spLocks/>
          </p:cNvSpPr>
          <p:nvPr/>
        </p:nvSpPr>
        <p:spPr>
          <a:xfrm>
            <a:off x="4094597" y="4329784"/>
            <a:ext cx="182880" cy="182880"/>
          </a:xfrm>
          <a:prstGeom prst="ellipse">
            <a:avLst/>
          </a:prstGeom>
          <a:gradFill>
            <a:gsLst>
              <a:gs pos="100000">
                <a:schemeClr val="accent2"/>
              </a:gs>
              <a:gs pos="0">
                <a:schemeClr val="accent4"/>
              </a:gs>
            </a:gsLst>
            <a:lin ang="2700000" scaled="0"/>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10896" tIns="0" rIns="0" bIns="0" numCol="1" spcCol="1270" anchor="ctr" anchorCtr="0">
            <a:noAutofit/>
          </a:bodyPr>
          <a:lstStyle/>
          <a:p>
            <a:pPr marL="0" marR="0" lvl="0" indent="0" algn="r" defTabSz="4445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193661"/>
                </a:solidFill>
                <a:effectLst/>
                <a:uLnTx/>
                <a:uFillTx/>
                <a:latin typeface="Manrope" pitchFamily="2" charset="0"/>
                <a:cs typeface="Segoe UI Semibold" panose="020B0702040204020203" pitchFamily="34" charset="0"/>
              </a:rPr>
              <a:t>Lack of forecasting, budgeting &amp; reporting.            </a:t>
            </a:r>
          </a:p>
        </p:txBody>
      </p:sp>
      <p:grpSp>
        <p:nvGrpSpPr>
          <p:cNvPr id="64" name="Group 63">
            <a:extLst>
              <a:ext uri="{FF2B5EF4-FFF2-40B4-BE49-F238E27FC236}">
                <a16:creationId xmlns:a16="http://schemas.microsoft.com/office/drawing/2014/main" id="{A74CA810-C453-6FFA-C4CE-EAD433B63310}"/>
              </a:ext>
            </a:extLst>
          </p:cNvPr>
          <p:cNvGrpSpPr/>
          <p:nvPr/>
        </p:nvGrpSpPr>
        <p:grpSpPr>
          <a:xfrm>
            <a:off x="4331363" y="2021207"/>
            <a:ext cx="3504312" cy="3504312"/>
            <a:chOff x="5090180" y="3024928"/>
            <a:chExt cx="2012528" cy="2012528"/>
          </a:xfrm>
        </p:grpSpPr>
        <p:sp>
          <p:nvSpPr>
            <p:cNvPr id="65" name="Arc 64">
              <a:extLst>
                <a:ext uri="{FF2B5EF4-FFF2-40B4-BE49-F238E27FC236}">
                  <a16:creationId xmlns:a16="http://schemas.microsoft.com/office/drawing/2014/main" id="{23E163D3-3030-8229-E93B-887132601D02}"/>
                </a:ext>
                <a:ext uri="{C183D7F6-B498-43B3-948B-1728B52AA6E4}">
                  <adec:decorative xmlns:adec="http://schemas.microsoft.com/office/drawing/2017/decorative" val="1"/>
                </a:ext>
              </a:extLst>
            </p:cNvPr>
            <p:cNvSpPr/>
            <p:nvPr/>
          </p:nvSpPr>
          <p:spPr>
            <a:xfrm rot="14041994">
              <a:off x="5090180" y="3024928"/>
              <a:ext cx="2012528" cy="2012528"/>
            </a:xfrm>
            <a:prstGeom prst="arc">
              <a:avLst>
                <a:gd name="adj1" fmla="val 18328460"/>
                <a:gd name="adj2" fmla="val 20624079"/>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66" name="Arc 65">
              <a:extLst>
                <a:ext uri="{FF2B5EF4-FFF2-40B4-BE49-F238E27FC236}">
                  <a16:creationId xmlns:a16="http://schemas.microsoft.com/office/drawing/2014/main" id="{D51BEB45-1E01-4C17-5D52-D082FCF3DA7C}"/>
                </a:ext>
                <a:ext uri="{C183D7F6-B498-43B3-948B-1728B52AA6E4}">
                  <adec:decorative xmlns:adec="http://schemas.microsoft.com/office/drawing/2017/decorative" val="1"/>
                </a:ext>
              </a:extLst>
            </p:cNvPr>
            <p:cNvSpPr/>
            <p:nvPr/>
          </p:nvSpPr>
          <p:spPr>
            <a:xfrm rot="5009424">
              <a:off x="5090180" y="3024928"/>
              <a:ext cx="2012528" cy="2012528"/>
            </a:xfrm>
            <a:prstGeom prst="arc">
              <a:avLst>
                <a:gd name="adj1" fmla="val 18328460"/>
                <a:gd name="adj2" fmla="val 20898426"/>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67" name="Arc 66">
              <a:extLst>
                <a:ext uri="{FF2B5EF4-FFF2-40B4-BE49-F238E27FC236}">
                  <a16:creationId xmlns:a16="http://schemas.microsoft.com/office/drawing/2014/main" id="{931B6FBB-BBB5-D161-30EA-F071534916C7}"/>
                </a:ext>
                <a:ext uri="{C183D7F6-B498-43B3-948B-1728B52AA6E4}">
                  <adec:decorative xmlns:adec="http://schemas.microsoft.com/office/drawing/2017/decorative" val="1"/>
                </a:ext>
              </a:extLst>
            </p:cNvPr>
            <p:cNvSpPr/>
            <p:nvPr/>
          </p:nvSpPr>
          <p:spPr>
            <a:xfrm rot="9945495">
              <a:off x="5090180" y="3024928"/>
              <a:ext cx="2012528" cy="2012528"/>
            </a:xfrm>
            <a:prstGeom prst="arc">
              <a:avLst>
                <a:gd name="adj1" fmla="val 18328460"/>
                <a:gd name="adj2" fmla="val 20898426"/>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68" name="Arc 67">
              <a:extLst>
                <a:ext uri="{FF2B5EF4-FFF2-40B4-BE49-F238E27FC236}">
                  <a16:creationId xmlns:a16="http://schemas.microsoft.com/office/drawing/2014/main" id="{0C756FB5-2E19-2045-AC3F-2C566517F128}"/>
                </a:ext>
                <a:ext uri="{C183D7F6-B498-43B3-948B-1728B52AA6E4}">
                  <adec:decorative xmlns:adec="http://schemas.microsoft.com/office/drawing/2017/decorative" val="1"/>
                </a:ext>
              </a:extLst>
            </p:cNvPr>
            <p:cNvSpPr/>
            <p:nvPr/>
          </p:nvSpPr>
          <p:spPr>
            <a:xfrm rot="807750">
              <a:off x="5090180" y="3024928"/>
              <a:ext cx="2012528" cy="2012528"/>
            </a:xfrm>
            <a:prstGeom prst="arc">
              <a:avLst>
                <a:gd name="adj1" fmla="val 18589438"/>
                <a:gd name="adj2" fmla="val 20898426"/>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pic>
        <p:nvPicPr>
          <p:cNvPr id="72" name="Picture 71">
            <a:extLst>
              <a:ext uri="{FF2B5EF4-FFF2-40B4-BE49-F238E27FC236}">
                <a16:creationId xmlns:a16="http://schemas.microsoft.com/office/drawing/2014/main" id="{214C9A80-AD8E-5047-FB1F-891F8DBC5C31}"/>
              </a:ext>
            </a:extLst>
          </p:cNvPr>
          <p:cNvPicPr>
            <a:picLocks noChangeAspect="1"/>
          </p:cNvPicPr>
          <p:nvPr/>
        </p:nvPicPr>
        <p:blipFill>
          <a:blip r:embed="rId3">
            <a:extLst>
              <a:ext uri="{28A0092B-C50C-407E-A947-70E740481C1C}">
                <a14:useLocalDpi xmlns:a14="http://schemas.microsoft.com/office/drawing/2010/main" val="0"/>
              </a:ext>
            </a:extLst>
          </a:blip>
          <a:srcRect l="16276" r="16276"/>
          <a:stretch/>
        </p:blipFill>
        <p:spPr>
          <a:xfrm>
            <a:off x="4855165" y="2570478"/>
            <a:ext cx="2444795" cy="2444795"/>
          </a:xfrm>
          <a:prstGeom prst="ellipse">
            <a:avLst/>
          </a:prstGeom>
          <a:noFill/>
          <a:ln w="28575">
            <a:gradFill>
              <a:gsLst>
                <a:gs pos="0">
                  <a:schemeClr val="accent2"/>
                </a:gs>
                <a:gs pos="100000">
                  <a:schemeClr val="accent4"/>
                </a:gs>
              </a:gsLst>
              <a:lin ang="5400000" scaled="1"/>
            </a:gradFill>
            <a:headEnd type="none" w="med" len="med"/>
            <a:tailEnd type="none" w="med" len="med"/>
          </a:ln>
          <a:effectLst/>
        </p:spPr>
      </p:pic>
    </p:spTree>
    <p:extLst>
      <p:ext uri="{BB962C8B-B14F-4D97-AF65-F5344CB8AC3E}">
        <p14:creationId xmlns:p14="http://schemas.microsoft.com/office/powerpoint/2010/main" val="903879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6083F0-075E-11D5-4350-BFCD94A05DE5}"/>
              </a:ext>
            </a:extLst>
          </p:cNvPr>
          <p:cNvSpPr/>
          <p:nvPr/>
        </p:nvSpPr>
        <p:spPr>
          <a:xfrm>
            <a:off x="-31212" y="220133"/>
            <a:ext cx="12036945" cy="163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Wave of lines in purple on a darker purple background">
            <a:extLst>
              <a:ext uri="{FF2B5EF4-FFF2-40B4-BE49-F238E27FC236}">
                <a16:creationId xmlns:a16="http://schemas.microsoft.com/office/drawing/2014/main" id="{ACA14C46-7494-6977-D6E3-B30851859D64}"/>
              </a:ext>
            </a:extLst>
          </p:cNvPr>
          <p:cNvPicPr>
            <a:picLocks noChangeAspect="1"/>
          </p:cNvPicPr>
          <p:nvPr/>
        </p:nvPicPr>
        <p:blipFill rotWithShape="1">
          <a:blip r:embed="rId3">
            <a:extLst>
              <a:ext uri="{28A0092B-C50C-407E-A947-70E740481C1C}">
                <a14:useLocalDpi xmlns:a14="http://schemas.microsoft.com/office/drawing/2010/main" val="0"/>
              </a:ext>
            </a:extLst>
          </a:blip>
          <a:srcRect l="7542" t="1866" r="22527" b="1510"/>
          <a:stretch/>
        </p:blipFill>
        <p:spPr>
          <a:xfrm rot="5400000">
            <a:off x="-795069" y="763857"/>
            <a:ext cx="6858001" cy="5330286"/>
          </a:xfrm>
          <a:prstGeom prst="rect">
            <a:avLst/>
          </a:prstGeom>
        </p:spPr>
      </p:pic>
      <p:sp>
        <p:nvSpPr>
          <p:cNvPr id="30" name="Rectangle 29">
            <a:extLst>
              <a:ext uri="{FF2B5EF4-FFF2-40B4-BE49-F238E27FC236}">
                <a16:creationId xmlns:a16="http://schemas.microsoft.com/office/drawing/2014/main" id="{D88E0460-F2E9-7A45-8633-8C67A3895F9C}"/>
              </a:ext>
            </a:extLst>
          </p:cNvPr>
          <p:cNvSpPr/>
          <p:nvPr/>
        </p:nvSpPr>
        <p:spPr bwMode="auto">
          <a:xfrm>
            <a:off x="-11576" y="0"/>
            <a:ext cx="5310651" cy="6858000"/>
          </a:xfrm>
          <a:prstGeom prst="rect">
            <a:avLst/>
          </a:prstGeom>
          <a:gradFill flip="none" rotWithShape="1">
            <a:gsLst>
              <a:gs pos="0">
                <a:srgbClr val="193661">
                  <a:shade val="30000"/>
                  <a:satMod val="115000"/>
                </a:srgbClr>
              </a:gs>
              <a:gs pos="50000">
                <a:srgbClr val="193661">
                  <a:shade val="67500"/>
                  <a:satMod val="115000"/>
                  <a:alpha val="88000"/>
                </a:srgbClr>
              </a:gs>
              <a:gs pos="100000">
                <a:srgbClr val="193661">
                  <a:shade val="100000"/>
                  <a:satMod val="115000"/>
                  <a:alpha val="59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78D4"/>
              </a:solidFill>
              <a:effectLst/>
              <a:uLnTx/>
              <a:uFillTx/>
              <a:latin typeface="Segoe UI"/>
              <a:ea typeface="+mn-ea"/>
              <a:cs typeface="Segoe UI" pitchFamily="34" charset="0"/>
            </a:endParaRPr>
          </a:p>
        </p:txBody>
      </p:sp>
      <p:cxnSp>
        <p:nvCxnSpPr>
          <p:cNvPr id="49" name="Straight Connector 48">
            <a:extLst>
              <a:ext uri="{FF2B5EF4-FFF2-40B4-BE49-F238E27FC236}">
                <a16:creationId xmlns:a16="http://schemas.microsoft.com/office/drawing/2014/main" id="{C3DD937D-4639-3347-9C1A-0809DEA8F1F9}"/>
              </a:ext>
              <a:ext uri="{C183D7F6-B498-43B3-948B-1728B52AA6E4}">
                <adec:decorative xmlns:adec="http://schemas.microsoft.com/office/drawing/2017/decorative" val="1"/>
              </a:ext>
            </a:extLst>
          </p:cNvPr>
          <p:cNvCxnSpPr>
            <a:cxnSpLocks/>
          </p:cNvCxnSpPr>
          <p:nvPr/>
        </p:nvCxnSpPr>
        <p:spPr>
          <a:xfrm>
            <a:off x="5797457" y="2235200"/>
            <a:ext cx="0" cy="1312985"/>
          </a:xfrm>
          <a:prstGeom prst="line">
            <a:avLst/>
          </a:prstGeom>
          <a:ln w="28575" cap="rnd">
            <a:solidFill>
              <a:srgbClr val="C498E9"/>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2" name="Title 4">
            <a:extLst>
              <a:ext uri="{FF2B5EF4-FFF2-40B4-BE49-F238E27FC236}">
                <a16:creationId xmlns:a16="http://schemas.microsoft.com/office/drawing/2014/main" id="{DBF14A9F-A3F3-CE4E-9B57-AC9EBA445F39}"/>
              </a:ext>
            </a:extLst>
          </p:cNvPr>
          <p:cNvSpPr txBox="1">
            <a:spLocks/>
          </p:cNvSpPr>
          <p:nvPr/>
        </p:nvSpPr>
        <p:spPr>
          <a:xfrm>
            <a:off x="270933" y="588472"/>
            <a:ext cx="5028142" cy="369332"/>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3100" b="0" kern="1200" cap="none" spc="-50" baseline="0">
                <a:ln w="3175">
                  <a:noFill/>
                </a:ln>
                <a:solidFill>
                  <a:schemeClr val="bg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dirty="0">
                <a:ln w="3175">
                  <a:noFill/>
                </a:ln>
                <a:solidFill>
                  <a:srgbClr val="FFFFFF"/>
                </a:solidFill>
                <a:effectLst/>
                <a:uLnTx/>
                <a:uFillTx/>
                <a:latin typeface="Manrope ExtraBold" panose="020B0604020202020204" charset="0"/>
              </a:rPr>
              <a:t>Key Persona – </a:t>
            </a:r>
            <a:r>
              <a:rPr lang="en-US" sz="2400" dirty="0">
                <a:solidFill>
                  <a:srgbClr val="C498E9"/>
                </a:solidFill>
                <a:latin typeface="Manrope ExtraBold" panose="020B0604020202020204" charset="0"/>
              </a:rPr>
              <a:t>Controller / CFO</a:t>
            </a:r>
            <a:endParaRPr kumimoji="0" lang="en-US" sz="2400" b="0" i="0" u="none" strike="noStrike" kern="1200" cap="none" spc="-50" normalizeH="0" baseline="0" noProof="0" dirty="0">
              <a:ln w="3175">
                <a:noFill/>
              </a:ln>
              <a:solidFill>
                <a:srgbClr val="C498E9"/>
              </a:solidFill>
              <a:effectLst/>
              <a:uLnTx/>
              <a:uFillTx/>
              <a:latin typeface="Manrope ExtraBold" panose="020B0604020202020204" charset="0"/>
            </a:endParaRPr>
          </a:p>
        </p:txBody>
      </p:sp>
      <p:sp>
        <p:nvSpPr>
          <p:cNvPr id="12" name="Rectangle 11">
            <a:extLst>
              <a:ext uri="{FF2B5EF4-FFF2-40B4-BE49-F238E27FC236}">
                <a16:creationId xmlns:a16="http://schemas.microsoft.com/office/drawing/2014/main" id="{AAEBE00C-F8F8-AA43-9BC3-1EC4AB00FFB1}"/>
              </a:ext>
            </a:extLst>
          </p:cNvPr>
          <p:cNvSpPr/>
          <p:nvPr/>
        </p:nvSpPr>
        <p:spPr>
          <a:xfrm>
            <a:off x="6142005" y="573083"/>
            <a:ext cx="5883364" cy="1092607"/>
          </a:xfrm>
          <a:prstGeom prst="rect">
            <a:avLst/>
          </a:prstGeom>
        </p:spPr>
        <p:txBody>
          <a:bodyPr wrap="square">
            <a:spAutoFit/>
          </a:bodyPr>
          <a:lstStyle/>
          <a:p>
            <a:pPr fontAlgn="ctr">
              <a:spcAft>
                <a:spcPts val="600"/>
              </a:spcAft>
              <a:defRPr/>
            </a:pPr>
            <a:r>
              <a:rPr kumimoji="0" lang="en-US" sz="1100" b="0" i="0" u="none" strike="noStrike" kern="1200" cap="none" spc="0" normalizeH="0" baseline="0" noProof="0" dirty="0">
                <a:ln>
                  <a:noFill/>
                </a:ln>
                <a:solidFill>
                  <a:srgbClr val="193661"/>
                </a:solidFill>
                <a:effectLst/>
                <a:uLnTx/>
                <a:uFillTx/>
                <a:latin typeface="Manrope SemiBold" panose="020B0604020202020204" charset="0"/>
                <a:cs typeface="Segoe UI"/>
              </a:rPr>
              <a:t>How It Relates to Their Role: </a:t>
            </a:r>
          </a:p>
          <a:p>
            <a:pPr fontAlgn="ctr">
              <a:spcAft>
                <a:spcPts val="600"/>
              </a:spcAft>
              <a:defRPr/>
            </a:pPr>
            <a:r>
              <a:rPr lang="en-US" sz="1100" b="0" i="0" u="none" strike="noStrike" noProof="0" dirty="0">
                <a:solidFill>
                  <a:srgbClr val="1A3661"/>
                </a:solidFill>
                <a:latin typeface="Manrope" panose="020B0604020202020204" charset="0"/>
                <a:cs typeface="Segoe UI" panose="020B0502040204020203" pitchFamily="34" charset="0"/>
              </a:rPr>
              <a:t>Emphasize how P&amp;LM integrates seamlessly with Microsoft Dynamics to enhance financial accuracy and provide real-time visibility into property and lease management financials, helping to drive cost efficiencies and strategic decision-making</a:t>
            </a:r>
            <a:endParaRPr lang="en-US" sz="1100" dirty="0">
              <a:solidFill>
                <a:srgbClr val="1A3661"/>
              </a:solidFill>
              <a:latin typeface="Manrope" panose="020B0604020202020204" charset="0"/>
              <a:cs typeface="Segoe UI" panose="020B0502040204020203" pitchFamily="34" charset="0"/>
            </a:endParaRPr>
          </a:p>
          <a:p>
            <a:pPr marL="0" marR="0" lvl="0" indent="0" algn="l" defTabSz="914400" rtl="0" eaLnBrk="1" fontAlgn="ctr"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193661"/>
                </a:solidFill>
                <a:effectLst/>
                <a:uLnTx/>
                <a:uFillTx/>
                <a:latin typeface="Manrope" panose="020B0604020202020204" charset="0"/>
                <a:cs typeface="Segoe UI"/>
              </a:rPr>
              <a:t> </a:t>
            </a:r>
          </a:p>
        </p:txBody>
      </p:sp>
      <p:pic>
        <p:nvPicPr>
          <p:cNvPr id="14" name="Picture 13">
            <a:extLst>
              <a:ext uri="{FF2B5EF4-FFF2-40B4-BE49-F238E27FC236}">
                <a16:creationId xmlns:a16="http://schemas.microsoft.com/office/drawing/2014/main" id="{71F17906-DC44-3E42-B81D-7CDA0EB83F70}"/>
              </a:ext>
            </a:extLst>
          </p:cNvPr>
          <p:cNvPicPr>
            <a:picLocks noChangeAspect="1"/>
          </p:cNvPicPr>
          <p:nvPr/>
        </p:nvPicPr>
        <p:blipFill>
          <a:blip r:embed="rId4"/>
          <a:stretch>
            <a:fillRect/>
          </a:stretch>
        </p:blipFill>
        <p:spPr>
          <a:xfrm>
            <a:off x="5797457" y="584659"/>
            <a:ext cx="338554" cy="338554"/>
          </a:xfrm>
          <a:prstGeom prst="rect">
            <a:avLst/>
          </a:prstGeom>
        </p:spPr>
      </p:pic>
      <p:cxnSp>
        <p:nvCxnSpPr>
          <p:cNvPr id="64" name="Straight Connector 63">
            <a:extLst>
              <a:ext uri="{FF2B5EF4-FFF2-40B4-BE49-F238E27FC236}">
                <a16:creationId xmlns:a16="http://schemas.microsoft.com/office/drawing/2014/main" id="{74540490-F326-CD4A-A13E-B84A3548C51D}"/>
              </a:ext>
              <a:ext uri="{C183D7F6-B498-43B3-948B-1728B52AA6E4}">
                <adec:decorative xmlns:adec="http://schemas.microsoft.com/office/drawing/2017/decorative" val="1"/>
              </a:ext>
            </a:extLst>
          </p:cNvPr>
          <p:cNvCxnSpPr>
            <a:cxnSpLocks/>
          </p:cNvCxnSpPr>
          <p:nvPr/>
        </p:nvCxnSpPr>
        <p:spPr>
          <a:xfrm>
            <a:off x="5797457" y="4321908"/>
            <a:ext cx="0" cy="1391138"/>
          </a:xfrm>
          <a:prstGeom prst="line">
            <a:avLst/>
          </a:prstGeom>
          <a:ln w="28575" cap="rnd">
            <a:solidFill>
              <a:srgbClr val="C498E9"/>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15F08B9-5F40-3C1F-1E44-BCDC7EC4006D}"/>
              </a:ext>
            </a:extLst>
          </p:cNvPr>
          <p:cNvSpPr/>
          <p:nvPr/>
        </p:nvSpPr>
        <p:spPr>
          <a:xfrm>
            <a:off x="-36509" y="6714066"/>
            <a:ext cx="12228510" cy="155510"/>
          </a:xfrm>
          <a:prstGeom prst="rect">
            <a:avLst/>
          </a:prstGeom>
          <a:solidFill>
            <a:srgbClr val="C49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EF68B94-F4C1-5424-B263-96A6285B4B12}"/>
              </a:ext>
            </a:extLst>
          </p:cNvPr>
          <p:cNvSpPr txBox="1"/>
          <p:nvPr/>
        </p:nvSpPr>
        <p:spPr>
          <a:xfrm>
            <a:off x="6136011" y="1919107"/>
            <a:ext cx="5540622" cy="2015936"/>
          </a:xfrm>
          <a:prstGeom prst="rect">
            <a:avLst/>
          </a:prstGeom>
          <a:noFill/>
        </p:spPr>
        <p:txBody>
          <a:bodyPr wrap="square" rtlCol="0">
            <a:spAutoFit/>
          </a:bodyPr>
          <a:lstStyle/>
          <a:p>
            <a:pPr>
              <a:spcBef>
                <a:spcPts val="600"/>
              </a:spcBef>
            </a:pPr>
            <a:r>
              <a:rPr kumimoji="0" lang="en-US" sz="1100" b="0" i="0" u="none" strike="noStrike" kern="1200" cap="none" spc="0" normalizeH="0" baseline="0" noProof="0" dirty="0">
                <a:ln>
                  <a:noFill/>
                </a:ln>
                <a:solidFill>
                  <a:srgbClr val="193661"/>
                </a:solidFill>
                <a:effectLst/>
                <a:uLnTx/>
                <a:uFillTx/>
                <a:latin typeface="Manrope SemiBold" panose="020B0604020202020204" charset="0"/>
                <a:cs typeface="Segoe UI"/>
              </a:rPr>
              <a:t>Impact created by P&amp;LM: </a:t>
            </a:r>
            <a:endParaRPr lang="en-US" sz="1100" b="0" i="0" u="none" strike="noStrike" noProof="0" dirty="0">
              <a:solidFill>
                <a:srgbClr val="1A3661"/>
              </a:solidFill>
              <a:latin typeface="Manrope SemiBold" panose="020B0604020202020204" charset="0"/>
            </a:endParaRPr>
          </a:p>
          <a:p>
            <a:pPr marL="285750" lvl="0" indent="-285750" algn="l">
              <a:lnSpc>
                <a:spcPct val="100000"/>
              </a:lnSpc>
              <a:spcBef>
                <a:spcPts val="600"/>
              </a:spcBef>
              <a:spcAft>
                <a:spcPts val="0"/>
              </a:spcAft>
              <a:buFont typeface="Arial"/>
              <a:buChar char="•"/>
            </a:pPr>
            <a:r>
              <a:rPr lang="en-US" sz="1100" b="0" i="0" u="none" strike="noStrike" noProof="0" dirty="0">
                <a:solidFill>
                  <a:srgbClr val="1A3661"/>
                </a:solidFill>
                <a:latin typeface="Manrope" panose="020B0604020202020204" charset="0"/>
              </a:rPr>
              <a:t>Enhances financial accuracy and reduces overhead by automating complex billing processes. Enables better cash flow management through precise timing and amount of lease collections</a:t>
            </a:r>
            <a:endParaRPr lang="en-US" sz="1100" dirty="0">
              <a:solidFill>
                <a:srgbClr val="1A3661"/>
              </a:solidFill>
              <a:latin typeface="Manrope" panose="020B0604020202020204" charset="0"/>
            </a:endParaRPr>
          </a:p>
          <a:p>
            <a:pPr marL="285750" lvl="0" indent="-285750" algn="l">
              <a:lnSpc>
                <a:spcPct val="100000"/>
              </a:lnSpc>
              <a:spcBef>
                <a:spcPts val="600"/>
              </a:spcBef>
              <a:spcAft>
                <a:spcPts val="0"/>
              </a:spcAft>
              <a:buFont typeface="Arial"/>
              <a:buChar char="•"/>
            </a:pPr>
            <a:r>
              <a:rPr lang="en-US" sz="1100" b="0" i="0" u="none" strike="noStrike" noProof="0" dirty="0">
                <a:solidFill>
                  <a:srgbClr val="1A3661"/>
                </a:solidFill>
                <a:latin typeface="Manrope" panose="020B0604020202020204" charset="0"/>
              </a:rPr>
              <a:t>Provides clear visibility on financial impacts of lease agreements across multiple properties and entities, critical for strategic financial planning and reporting</a:t>
            </a:r>
          </a:p>
          <a:p>
            <a:pPr marL="285750" lvl="0" indent="-285750" algn="l">
              <a:lnSpc>
                <a:spcPct val="100000"/>
              </a:lnSpc>
              <a:spcBef>
                <a:spcPts val="600"/>
              </a:spcBef>
              <a:spcAft>
                <a:spcPts val="0"/>
              </a:spcAft>
              <a:buFont typeface="Arial"/>
              <a:buChar char="•"/>
            </a:pPr>
            <a:r>
              <a:rPr lang="en-US" sz="1100" dirty="0">
                <a:solidFill>
                  <a:srgbClr val="1A3661"/>
                </a:solidFill>
                <a:latin typeface="Manrope" panose="020B0604020202020204" charset="0"/>
              </a:rPr>
              <a:t>Automates financial entries related to lease payments, simplifying month-end closures</a:t>
            </a:r>
          </a:p>
          <a:p>
            <a:pPr marL="285750" indent="-285750">
              <a:buFont typeface="Arial" panose="020B0604020202020204" pitchFamily="34" charset="0"/>
              <a:buChar char="•"/>
            </a:pPr>
            <a:endParaRPr lang="en-US" sz="1100" dirty="0">
              <a:latin typeface="Manrope" panose="020B0604020202020204" charset="0"/>
            </a:endParaRPr>
          </a:p>
        </p:txBody>
      </p:sp>
      <p:sp>
        <p:nvSpPr>
          <p:cNvPr id="6" name="TextBox 5">
            <a:extLst>
              <a:ext uri="{FF2B5EF4-FFF2-40B4-BE49-F238E27FC236}">
                <a16:creationId xmlns:a16="http://schemas.microsoft.com/office/drawing/2014/main" id="{3E7E530F-71A6-0EC4-DF01-1227A0CCB11A}"/>
              </a:ext>
            </a:extLst>
          </p:cNvPr>
          <p:cNvSpPr txBox="1"/>
          <p:nvPr/>
        </p:nvSpPr>
        <p:spPr>
          <a:xfrm>
            <a:off x="6136011" y="3961104"/>
            <a:ext cx="5540622" cy="2077492"/>
          </a:xfrm>
          <a:prstGeom prst="rect">
            <a:avLst/>
          </a:prstGeom>
          <a:noFill/>
        </p:spPr>
        <p:txBody>
          <a:bodyPr wrap="square" rtlCol="0">
            <a:spAutoFit/>
          </a:bodyPr>
          <a:lstStyle/>
          <a:p>
            <a:pPr>
              <a:spcBef>
                <a:spcPts val="600"/>
              </a:spcBef>
            </a:pPr>
            <a:r>
              <a:rPr kumimoji="0" lang="en-US" sz="1100" b="0" i="0" u="none" strike="noStrike" kern="1200" cap="none" spc="0" normalizeH="0" baseline="0" noProof="0" dirty="0">
                <a:ln>
                  <a:noFill/>
                </a:ln>
                <a:solidFill>
                  <a:srgbClr val="193661"/>
                </a:solidFill>
                <a:effectLst/>
                <a:uLnTx/>
                <a:uFillTx/>
                <a:latin typeface="Manrope SemiBold" panose="020B0604020202020204" charset="0"/>
                <a:cs typeface="Segoe UI"/>
              </a:rPr>
              <a:t>P&amp;LM Features relating relevant in their Role: </a:t>
            </a:r>
            <a:endParaRPr lang="en-US" sz="1100" b="0" i="0" u="none" strike="noStrike" noProof="0" dirty="0">
              <a:solidFill>
                <a:srgbClr val="1A3661"/>
              </a:solidFill>
              <a:latin typeface="Manrope SemiBold" panose="020B0604020202020204" charset="0"/>
            </a:endParaRPr>
          </a:p>
          <a:p>
            <a:pPr marL="285750" lvl="0" indent="-285750" algn="l">
              <a:lnSpc>
                <a:spcPct val="100000"/>
              </a:lnSpc>
              <a:spcBef>
                <a:spcPts val="600"/>
              </a:spcBef>
              <a:spcAft>
                <a:spcPts val="0"/>
              </a:spcAft>
              <a:buFont typeface="Arial"/>
              <a:buChar char="•"/>
            </a:pPr>
            <a:r>
              <a:rPr lang="en-US" sz="1100" dirty="0">
                <a:solidFill>
                  <a:srgbClr val="1A3661"/>
                </a:solidFill>
                <a:latin typeface="Manrope" panose="020B0604020202020204" charset="0"/>
              </a:rPr>
              <a:t>Automated Lease Accounting, Billing &amp; Revenue Recognition for lessees &amp; lessors</a:t>
            </a:r>
          </a:p>
          <a:p>
            <a:pPr marL="285750" indent="-285750">
              <a:spcBef>
                <a:spcPts val="600"/>
              </a:spcBef>
              <a:buFont typeface="Arial"/>
              <a:buChar char="•"/>
            </a:pPr>
            <a:r>
              <a:rPr lang="en-US" sz="1100" dirty="0">
                <a:solidFill>
                  <a:srgbClr val="1A3661"/>
                </a:solidFill>
                <a:latin typeface="Manrope" panose="020B0604020202020204" charset="0"/>
              </a:rPr>
              <a:t>Real-time Financial Insights &amp; Reports like Rent Roll &amp; Property Analysis</a:t>
            </a:r>
          </a:p>
          <a:p>
            <a:pPr marL="285750" indent="-285750">
              <a:spcBef>
                <a:spcPts val="600"/>
              </a:spcBef>
              <a:buFont typeface="Arial"/>
              <a:buChar char="•"/>
            </a:pPr>
            <a:r>
              <a:rPr lang="en-US" sz="1100" dirty="0">
                <a:solidFill>
                  <a:srgbClr val="1A3661"/>
                </a:solidFill>
                <a:latin typeface="Manrope" panose="020B0604020202020204" charset="0"/>
              </a:rPr>
              <a:t>Expense Allocation and Common Area Maintenance</a:t>
            </a:r>
          </a:p>
          <a:p>
            <a:pPr marL="285750" indent="-285750">
              <a:spcBef>
                <a:spcPts val="600"/>
              </a:spcBef>
              <a:buFont typeface="Arial"/>
              <a:buChar char="•"/>
            </a:pPr>
            <a:r>
              <a:rPr lang="en-US" sz="1100" b="0" i="0" u="none" strike="noStrike" noProof="0" dirty="0">
                <a:solidFill>
                  <a:srgbClr val="1A3661"/>
                </a:solidFill>
                <a:latin typeface="Manrope" panose="020B0604020202020204" charset="0"/>
              </a:rPr>
              <a:t>Compliance with ASC 842 and IFRS 16</a:t>
            </a:r>
          </a:p>
          <a:p>
            <a:pPr marL="285750" indent="-285750">
              <a:spcBef>
                <a:spcPts val="600"/>
              </a:spcBef>
              <a:buFont typeface="Arial"/>
              <a:buChar char="•"/>
            </a:pPr>
            <a:r>
              <a:rPr lang="en-US" sz="1100" dirty="0">
                <a:solidFill>
                  <a:srgbClr val="1A3661"/>
                </a:solidFill>
                <a:latin typeface="Manrope" panose="020B0604020202020204" charset="0"/>
              </a:rPr>
              <a:t>Digitized Lease Portfolio Management</a:t>
            </a:r>
            <a:endParaRPr lang="en-US" sz="1100" b="0" i="0" u="none" strike="noStrike" noProof="0" dirty="0">
              <a:solidFill>
                <a:srgbClr val="1A3661"/>
              </a:solidFill>
              <a:latin typeface="Manrope" panose="020B0604020202020204" charset="0"/>
            </a:endParaRPr>
          </a:p>
          <a:p>
            <a:pPr marL="285750" lvl="0" indent="-285750" algn="l">
              <a:lnSpc>
                <a:spcPct val="100000"/>
              </a:lnSpc>
              <a:spcBef>
                <a:spcPts val="600"/>
              </a:spcBef>
              <a:spcAft>
                <a:spcPts val="0"/>
              </a:spcAft>
              <a:buFont typeface="Arial"/>
              <a:buChar char="•"/>
            </a:pPr>
            <a:r>
              <a:rPr lang="en-US" sz="1100" dirty="0">
                <a:solidFill>
                  <a:srgbClr val="1A3661"/>
                </a:solidFill>
                <a:latin typeface="Manrope" panose="020B0604020202020204" charset="0"/>
              </a:rPr>
              <a:t>Multi-Entity Management</a:t>
            </a:r>
          </a:p>
          <a:p>
            <a:pPr marL="285750" indent="-285750">
              <a:buFont typeface="Arial" panose="020B0604020202020204" pitchFamily="34" charset="0"/>
              <a:buChar char="•"/>
            </a:pPr>
            <a:endParaRPr lang="en-US" sz="1100" dirty="0">
              <a:latin typeface="Manrope" panose="020B0604020202020204" charset="0"/>
            </a:endParaRPr>
          </a:p>
        </p:txBody>
      </p:sp>
      <p:sp>
        <p:nvSpPr>
          <p:cNvPr id="13" name="Title 4">
            <a:extLst>
              <a:ext uri="{FF2B5EF4-FFF2-40B4-BE49-F238E27FC236}">
                <a16:creationId xmlns:a16="http://schemas.microsoft.com/office/drawing/2014/main" id="{185F529F-EA04-A023-9079-0285EDC46035}"/>
              </a:ext>
            </a:extLst>
          </p:cNvPr>
          <p:cNvSpPr txBox="1">
            <a:spLocks/>
          </p:cNvSpPr>
          <p:nvPr/>
        </p:nvSpPr>
        <p:spPr>
          <a:xfrm>
            <a:off x="129678" y="1951673"/>
            <a:ext cx="5028142" cy="2954655"/>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3100" b="0" kern="1200" cap="none" spc="-50" baseline="0">
                <a:ln w="3175">
                  <a:noFill/>
                </a:ln>
                <a:solidFill>
                  <a:schemeClr val="bg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600" dirty="0">
                <a:latin typeface="Manrope" panose="020B0604020202020204" charset="0"/>
                <a:cs typeface="Segoe UI Semibold" panose="020B0702040204020203" pitchFamily="34" charset="0"/>
              </a:rPr>
              <a:t>Controllers and CFOs are responsible for financial accuracy, compliance, and reporting </a:t>
            </a:r>
          </a:p>
          <a:p>
            <a:pPr marL="0" marR="0" lvl="0" indent="0" algn="l" defTabSz="932742" rtl="0" eaLnBrk="1" fontAlgn="auto" latinLnBrk="0" hangingPunct="1">
              <a:lnSpc>
                <a:spcPct val="100000"/>
              </a:lnSpc>
              <a:spcBef>
                <a:spcPct val="0"/>
              </a:spcBef>
              <a:spcAft>
                <a:spcPts val="0"/>
              </a:spcAft>
              <a:buClrTx/>
              <a:buSzTx/>
              <a:buFontTx/>
              <a:buNone/>
              <a:tabLst/>
              <a:defRPr/>
            </a:pPr>
            <a:endParaRPr lang="en-US" sz="1600" dirty="0">
              <a:latin typeface="Manrope" panose="020B0604020202020204" charset="0"/>
              <a:cs typeface="Segoe UI Semibold" panose="020B0702040204020203" pitchFamily="34" charset="0"/>
            </a:endParaRPr>
          </a:p>
          <a:p>
            <a:pPr marL="0" marR="0" lvl="0" indent="0" algn="l" defTabSz="932742" rtl="0" eaLnBrk="1" fontAlgn="auto" latinLnBrk="0" hangingPunct="1">
              <a:lnSpc>
                <a:spcPct val="100000"/>
              </a:lnSpc>
              <a:spcBef>
                <a:spcPct val="0"/>
              </a:spcBef>
              <a:spcAft>
                <a:spcPts val="0"/>
              </a:spcAft>
              <a:buClrTx/>
              <a:buSzTx/>
              <a:buFontTx/>
              <a:buNone/>
              <a:tabLst/>
              <a:defRPr/>
            </a:pPr>
            <a:endParaRPr lang="en-US" sz="1600" dirty="0">
              <a:latin typeface="Manrope" panose="020B0604020202020204" charset="0"/>
              <a:cs typeface="Segoe UI Semibold" panose="020B0702040204020203" pitchFamily="34" charset="0"/>
            </a:endParaRPr>
          </a:p>
          <a:p>
            <a:pPr marL="0" marR="0" lvl="0" indent="0" algn="l" defTabSz="932742" rtl="0" eaLnBrk="1" fontAlgn="auto" latinLnBrk="0" hangingPunct="1">
              <a:lnSpc>
                <a:spcPct val="100000"/>
              </a:lnSpc>
              <a:spcBef>
                <a:spcPct val="0"/>
              </a:spcBef>
              <a:spcAft>
                <a:spcPts val="0"/>
              </a:spcAft>
              <a:buClrTx/>
              <a:buSzTx/>
              <a:buFontTx/>
              <a:buNone/>
              <a:tabLst/>
              <a:defRPr/>
            </a:pPr>
            <a:r>
              <a:rPr lang="en-US" sz="1600" dirty="0">
                <a:latin typeface="Manrope" panose="020B0604020202020204" charset="0"/>
                <a:cs typeface="Segoe UI Semibold" panose="020B0702040204020203" pitchFamily="34" charset="0"/>
              </a:rPr>
              <a:t>They need streamlined processes for lease accounting, especially as regulations change or as the business grows and needs to scale </a:t>
            </a:r>
          </a:p>
          <a:p>
            <a:pPr marL="0" marR="0" lvl="0" indent="0" algn="l" defTabSz="932742" rtl="0" eaLnBrk="1" fontAlgn="auto" latinLnBrk="0" hangingPunct="1">
              <a:lnSpc>
                <a:spcPct val="100000"/>
              </a:lnSpc>
              <a:spcBef>
                <a:spcPct val="0"/>
              </a:spcBef>
              <a:spcAft>
                <a:spcPts val="0"/>
              </a:spcAft>
              <a:buClrTx/>
              <a:buSzTx/>
              <a:buFontTx/>
              <a:buNone/>
              <a:tabLst/>
              <a:defRPr/>
            </a:pPr>
            <a:endParaRPr lang="en-US" sz="1600" dirty="0">
              <a:latin typeface="Manrope" panose="020B0604020202020204" charset="0"/>
              <a:cs typeface="Segoe UI Semibold" panose="020B0702040204020203" pitchFamily="34" charset="0"/>
            </a:endParaRPr>
          </a:p>
          <a:p>
            <a:pPr marL="0" marR="0" lvl="0" indent="0" algn="l" defTabSz="932742" rtl="0" eaLnBrk="1" fontAlgn="auto" latinLnBrk="0" hangingPunct="1">
              <a:lnSpc>
                <a:spcPct val="100000"/>
              </a:lnSpc>
              <a:spcBef>
                <a:spcPct val="0"/>
              </a:spcBef>
              <a:spcAft>
                <a:spcPts val="0"/>
              </a:spcAft>
              <a:buClrTx/>
              <a:buSzTx/>
              <a:buFontTx/>
              <a:buNone/>
              <a:tabLst/>
              <a:defRPr/>
            </a:pPr>
            <a:endParaRPr lang="en-US" sz="1600" dirty="0">
              <a:latin typeface="Manrope" panose="020B0604020202020204" charset="0"/>
              <a:cs typeface="Segoe UI Semibold" panose="020B0702040204020203" pitchFamily="34" charset="0"/>
            </a:endParaRPr>
          </a:p>
          <a:p>
            <a:pPr marL="0" marR="0" lvl="0" indent="0" algn="l" defTabSz="932742" rtl="0" eaLnBrk="1" fontAlgn="auto" latinLnBrk="0" hangingPunct="1">
              <a:lnSpc>
                <a:spcPct val="100000"/>
              </a:lnSpc>
              <a:spcBef>
                <a:spcPct val="0"/>
              </a:spcBef>
              <a:spcAft>
                <a:spcPts val="0"/>
              </a:spcAft>
              <a:buClrTx/>
              <a:buSzTx/>
              <a:buFontTx/>
              <a:buNone/>
              <a:tabLst/>
              <a:defRPr/>
            </a:pPr>
            <a:r>
              <a:rPr lang="en-US" sz="1600" dirty="0">
                <a:latin typeface="Manrope" panose="020B0604020202020204" charset="0"/>
                <a:cs typeface="Segoe UI Semibold" panose="020B0702040204020203" pitchFamily="34" charset="0"/>
              </a:rPr>
              <a:t>They also need tools to ensure real-time financial data is accessible to aid in decision-making</a:t>
            </a: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50" normalizeH="0" baseline="0" noProof="0" dirty="0">
              <a:ln w="3175">
                <a:noFill/>
              </a:ln>
              <a:solidFill>
                <a:srgbClr val="FDB913"/>
              </a:solidFill>
              <a:effectLst/>
              <a:uLnTx/>
              <a:uFillTx/>
              <a:latin typeface="Manrope" panose="020B0604020202020204" charset="0"/>
            </a:endParaRPr>
          </a:p>
        </p:txBody>
      </p:sp>
    </p:spTree>
    <p:extLst>
      <p:ext uri="{BB962C8B-B14F-4D97-AF65-F5344CB8AC3E}">
        <p14:creationId xmlns:p14="http://schemas.microsoft.com/office/powerpoint/2010/main" val="3928044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34EF0-5773-2667-B733-E3B20583740D}"/>
            </a:ext>
          </a:extLst>
        </p:cNvPr>
        <p:cNvGrpSpPr/>
        <p:nvPr/>
      </p:nvGrpSpPr>
      <p:grpSpPr>
        <a:xfrm>
          <a:off x="0" y="0"/>
          <a:ext cx="0" cy="0"/>
          <a:chOff x="0" y="0"/>
          <a:chExt cx="0" cy="0"/>
        </a:xfrm>
      </p:grpSpPr>
      <p:sp>
        <p:nvSpPr>
          <p:cNvPr id="53" name="Oval 52">
            <a:extLst>
              <a:ext uri="{FF2B5EF4-FFF2-40B4-BE49-F238E27FC236}">
                <a16:creationId xmlns:a16="http://schemas.microsoft.com/office/drawing/2014/main" id="{3A2107F2-6D2C-AFBC-B8A3-6D34F99931C1}"/>
              </a:ext>
              <a:ext uri="{C183D7F6-B498-43B3-948B-1728B52AA6E4}">
                <adec:decorative xmlns:adec="http://schemas.microsoft.com/office/drawing/2017/decorative" val="1"/>
              </a:ext>
            </a:extLst>
          </p:cNvPr>
          <p:cNvSpPr/>
          <p:nvPr/>
        </p:nvSpPr>
        <p:spPr bwMode="auto">
          <a:xfrm rot="2700000">
            <a:off x="4377079" y="2057400"/>
            <a:ext cx="3489078" cy="3489078"/>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marL="0" marR="0" lvl="0" indent="0" algn="ctr" defTabSz="91357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4" name="Picture 53">
            <a:extLst>
              <a:ext uri="{FF2B5EF4-FFF2-40B4-BE49-F238E27FC236}">
                <a16:creationId xmlns:a16="http://schemas.microsoft.com/office/drawing/2014/main" id="{1A6BC5C0-D0AC-28CE-ACF6-3C858C5AE849}"/>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2700000">
            <a:off x="4608809" y="2298653"/>
            <a:ext cx="2949420" cy="2949420"/>
          </a:xfrm>
          <a:prstGeom prst="rect">
            <a:avLst/>
          </a:prstGeom>
        </p:spPr>
      </p:pic>
      <p:sp>
        <p:nvSpPr>
          <p:cNvPr id="2" name="Title 4">
            <a:extLst>
              <a:ext uri="{FF2B5EF4-FFF2-40B4-BE49-F238E27FC236}">
                <a16:creationId xmlns:a16="http://schemas.microsoft.com/office/drawing/2014/main" id="{5BA5994F-5D6E-F847-4B54-1CFD8EFF5E0E}"/>
              </a:ext>
            </a:extLst>
          </p:cNvPr>
          <p:cNvSpPr txBox="1">
            <a:spLocks/>
          </p:cNvSpPr>
          <p:nvPr/>
        </p:nvSpPr>
        <p:spPr>
          <a:xfrm>
            <a:off x="760047" y="500570"/>
            <a:ext cx="10671906" cy="40520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381D96"/>
                </a:solidFill>
                <a:latin typeface="Manrope ExtraBold" pitchFamily="2" charset="0"/>
                <a:ea typeface="+mj-ea"/>
                <a:cs typeface="+mj-cs"/>
              </a:defRPr>
            </a:lvl1pPr>
          </a:lstStyle>
          <a:p>
            <a:r>
              <a:rPr kumimoji="0" lang="en-US" sz="3200" b="0" i="0" u="none" strike="noStrike" kern="1200" cap="none" spc="-50" normalizeH="0" baseline="0" noProof="0" dirty="0">
                <a:ln w="3175">
                  <a:noFill/>
                </a:ln>
                <a:solidFill>
                  <a:schemeClr val="tx1"/>
                </a:solidFill>
                <a:effectLst/>
                <a:uLnTx/>
                <a:uFillTx/>
                <a:latin typeface="Manrope" pitchFamily="2" charset="0"/>
                <a:ea typeface="+mn-ea"/>
                <a:cs typeface="Segoe UI"/>
              </a:rPr>
              <a:t>Key persona </a:t>
            </a:r>
            <a:r>
              <a:rPr kumimoji="0" lang="en-US" sz="3200" b="0" i="0" u="none" strike="noStrike" kern="1200" cap="none" spc="-50" normalizeH="0" baseline="0" noProof="0" dirty="0">
                <a:ln w="3175">
                  <a:noFill/>
                </a:ln>
                <a:solidFill>
                  <a:schemeClr val="tx1"/>
                </a:solidFill>
                <a:effectLst/>
                <a:uLnTx/>
                <a:uFillTx/>
                <a:latin typeface="Segoe UI Semibold"/>
                <a:ea typeface="+mn-ea"/>
                <a:cs typeface="Segoe UI"/>
              </a:rPr>
              <a:t>– </a:t>
            </a:r>
            <a:r>
              <a:rPr lang="en-US" sz="3200" dirty="0">
                <a:solidFill>
                  <a:schemeClr val="tx2"/>
                </a:solidFill>
                <a:latin typeface="Manrope ExtraBold"/>
              </a:rPr>
              <a:t>Finance &amp; Accounting Managers.</a:t>
            </a:r>
            <a:endParaRPr lang="en-US" sz="3200" dirty="0">
              <a:solidFill>
                <a:schemeClr val="tx2"/>
              </a:solidFill>
            </a:endParaRPr>
          </a:p>
        </p:txBody>
      </p:sp>
      <p:sp>
        <p:nvSpPr>
          <p:cNvPr id="5" name="Rectangle 4">
            <a:extLst>
              <a:ext uri="{FF2B5EF4-FFF2-40B4-BE49-F238E27FC236}">
                <a16:creationId xmlns:a16="http://schemas.microsoft.com/office/drawing/2014/main" id="{63152031-2D6A-CB9C-71B1-7BF650219238}"/>
              </a:ext>
            </a:extLst>
          </p:cNvPr>
          <p:cNvSpPr/>
          <p:nvPr/>
        </p:nvSpPr>
        <p:spPr bwMode="auto">
          <a:xfrm>
            <a:off x="4186037" y="1489247"/>
            <a:ext cx="3732260" cy="57167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solidFill>
                  <a:schemeClr val="accent1"/>
                </a:solidFill>
                <a:latin typeface="Manrope SemiBold" pitchFamily="2" charset="0"/>
              </a:rPr>
              <a:t>Accounting Manger</a:t>
            </a:r>
            <a:endParaRPr kumimoji="0" lang="en-US" sz="3000" b="1" i="1" strike="noStrike" kern="1200" cap="none" spc="0" normalizeH="0" baseline="0" noProof="0" dirty="0">
              <a:ln>
                <a:noFill/>
              </a:ln>
              <a:solidFill>
                <a:schemeClr val="accent1"/>
              </a:solidFill>
              <a:effectLst/>
              <a:uLnTx/>
              <a:uFillTx/>
              <a:latin typeface="Manrope SemiBold" pitchFamily="2" charset="0"/>
            </a:endParaRPr>
          </a:p>
        </p:txBody>
      </p:sp>
      <p:sp>
        <p:nvSpPr>
          <p:cNvPr id="7" name="Oval 6">
            <a:extLst>
              <a:ext uri="{FF2B5EF4-FFF2-40B4-BE49-F238E27FC236}">
                <a16:creationId xmlns:a16="http://schemas.microsoft.com/office/drawing/2014/main" id="{D0A91BD8-87A9-73D0-69DF-A449FD58084A}"/>
              </a:ext>
            </a:extLst>
          </p:cNvPr>
          <p:cNvSpPr>
            <a:spLocks/>
          </p:cNvSpPr>
          <p:nvPr/>
        </p:nvSpPr>
        <p:spPr>
          <a:xfrm>
            <a:off x="7658650" y="2612508"/>
            <a:ext cx="182880" cy="182880"/>
          </a:xfrm>
          <a:prstGeom prst="ellipse">
            <a:avLst/>
          </a:prstGeom>
          <a:gradFill>
            <a:gsLst>
              <a:gs pos="100000">
                <a:schemeClr val="accent2"/>
              </a:gs>
              <a:gs pos="0">
                <a:schemeClr val="accent4"/>
              </a:gs>
            </a:gsLst>
            <a:lin ang="2700000" scaled="0"/>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10896" tIns="0" rIns="0" bIns="0" numCol="1" spcCol="1270" anchor="ctr"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193661"/>
                </a:solidFill>
                <a:effectLst/>
                <a:uLnTx/>
                <a:uFillTx/>
                <a:latin typeface="Manrope" pitchFamily="2" charset="0"/>
                <a:cs typeface="Segoe UI Semibold" panose="020B0702040204020203" pitchFamily="34" charset="0"/>
              </a:rPr>
              <a:t>Manual processes for lease tracking and modifications.</a:t>
            </a:r>
          </a:p>
        </p:txBody>
      </p:sp>
      <p:sp>
        <p:nvSpPr>
          <p:cNvPr id="9" name="Oval 8">
            <a:extLst>
              <a:ext uri="{FF2B5EF4-FFF2-40B4-BE49-F238E27FC236}">
                <a16:creationId xmlns:a16="http://schemas.microsoft.com/office/drawing/2014/main" id="{49B51A6F-6842-8AD4-85FB-AAAFA35BBE3A}"/>
              </a:ext>
            </a:extLst>
          </p:cNvPr>
          <p:cNvSpPr>
            <a:spLocks/>
          </p:cNvSpPr>
          <p:nvPr/>
        </p:nvSpPr>
        <p:spPr>
          <a:xfrm>
            <a:off x="6026800" y="5470442"/>
            <a:ext cx="182880" cy="182880"/>
          </a:xfrm>
          <a:prstGeom prst="ellipse">
            <a:avLst/>
          </a:prstGeom>
          <a:gradFill>
            <a:gsLst>
              <a:gs pos="100000">
                <a:schemeClr val="accent2"/>
              </a:gs>
              <a:gs pos="0">
                <a:schemeClr val="accent4"/>
              </a:gs>
            </a:gsLst>
            <a:lin ang="2700000" scaled="0"/>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0" tIns="0" rIns="310896" bIns="0" numCol="1" spcCol="1270" anchor="ctr" anchorCtr="0">
            <a:noAutofit/>
          </a:bodyPr>
          <a:lstStyle/>
          <a:p>
            <a:pPr marL="0" marR="0" lvl="0" indent="0" algn="r" defTabSz="4445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193661"/>
              </a:solidFill>
              <a:effectLst/>
              <a:uLnTx/>
              <a:uFillTx/>
              <a:latin typeface="Manrope" pitchFamily="2" charset="0"/>
              <a:cs typeface="Segoe UI Semibold" panose="020B0702040204020203" pitchFamily="34" charset="0"/>
            </a:endParaRPr>
          </a:p>
        </p:txBody>
      </p:sp>
      <p:sp>
        <p:nvSpPr>
          <p:cNvPr id="10" name="TextBox 9">
            <a:extLst>
              <a:ext uri="{FF2B5EF4-FFF2-40B4-BE49-F238E27FC236}">
                <a16:creationId xmlns:a16="http://schemas.microsoft.com/office/drawing/2014/main" id="{86B34DE9-11DE-0867-38A7-0D50BF87CB41}"/>
              </a:ext>
            </a:extLst>
          </p:cNvPr>
          <p:cNvSpPr txBox="1"/>
          <p:nvPr/>
        </p:nvSpPr>
        <p:spPr>
          <a:xfrm>
            <a:off x="2564487" y="5733076"/>
            <a:ext cx="6204536" cy="276999"/>
          </a:xfrm>
          <a:prstGeom prst="rect">
            <a:avLst/>
          </a:prstGeom>
          <a:noFill/>
        </p:spPr>
        <p:txBody>
          <a:bodyPr wrap="square" rtlCol="0">
            <a:spAutoFit/>
          </a:bodyPr>
          <a:lstStyle/>
          <a:p>
            <a:pPr algn="ctr"/>
            <a:r>
              <a:rPr lang="en-US" sz="1200" dirty="0">
                <a:solidFill>
                  <a:srgbClr val="1A3661"/>
                </a:solidFill>
                <a:latin typeface="Manrope" pitchFamily="2" charset="0"/>
                <a:cs typeface="Segoe UI Semibold" panose="020B0702040204020203" pitchFamily="34" charset="0"/>
              </a:rPr>
              <a:t>Complex billing involving variable charges including Common Area Maintenance.</a:t>
            </a:r>
          </a:p>
        </p:txBody>
      </p:sp>
      <p:sp>
        <p:nvSpPr>
          <p:cNvPr id="13" name="Oval 12">
            <a:extLst>
              <a:ext uri="{FF2B5EF4-FFF2-40B4-BE49-F238E27FC236}">
                <a16:creationId xmlns:a16="http://schemas.microsoft.com/office/drawing/2014/main" id="{4553200D-8056-2F03-EA1F-8172CBE7AB0A}"/>
              </a:ext>
            </a:extLst>
          </p:cNvPr>
          <p:cNvSpPr>
            <a:spLocks/>
          </p:cNvSpPr>
          <p:nvPr/>
        </p:nvSpPr>
        <p:spPr>
          <a:xfrm>
            <a:off x="4277477" y="2612508"/>
            <a:ext cx="182880" cy="182880"/>
          </a:xfrm>
          <a:prstGeom prst="ellipse">
            <a:avLst/>
          </a:prstGeom>
          <a:gradFill>
            <a:gsLst>
              <a:gs pos="100000">
                <a:schemeClr val="accent2"/>
              </a:gs>
              <a:gs pos="0">
                <a:schemeClr val="accent4"/>
              </a:gs>
            </a:gsLst>
            <a:lin ang="2700000" scaled="0"/>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10896" tIns="0" rIns="0" bIns="0" numCol="1" spcCol="1270" anchor="ctr" anchorCtr="0">
            <a:noAutofit/>
          </a:bodyPr>
          <a:lstStyle/>
          <a:p>
            <a:pPr marL="0" marR="0" lvl="0" indent="0" algn="r" defTabSz="444500" rtl="0" eaLnBrk="1" fontAlgn="auto" latinLnBrk="0" hangingPunct="1">
              <a:lnSpc>
                <a:spcPct val="90000"/>
              </a:lnSpc>
              <a:spcBef>
                <a:spcPct val="0"/>
              </a:spcBef>
              <a:spcAft>
                <a:spcPct val="35000"/>
              </a:spcAft>
              <a:buClrTx/>
              <a:buSzTx/>
              <a:buFontTx/>
              <a:buNone/>
              <a:tabLst/>
              <a:defRPr/>
            </a:pPr>
            <a:r>
              <a:rPr lang="en-US" sz="1200" dirty="0">
                <a:solidFill>
                  <a:srgbClr val="193661"/>
                </a:solidFill>
                <a:latin typeface="Manrope" pitchFamily="2" charset="0"/>
                <a:cs typeface="Segoe UI Semibold" panose="020B0702040204020203" pitchFamily="34" charset="0"/>
              </a:rPr>
              <a:t>Handle multiple lease payments and record journal entries.         </a:t>
            </a:r>
            <a:endParaRPr kumimoji="0" lang="en-US" sz="1200" b="0" i="0" u="none" strike="noStrike" kern="1200" cap="none" spc="0" normalizeH="0" baseline="0" noProof="0" dirty="0">
              <a:ln>
                <a:noFill/>
              </a:ln>
              <a:solidFill>
                <a:srgbClr val="193661"/>
              </a:solidFill>
              <a:effectLst/>
              <a:uLnTx/>
              <a:uFillTx/>
              <a:latin typeface="Manrope" pitchFamily="2" charset="0"/>
              <a:cs typeface="Segoe UI Semibold" panose="020B0702040204020203" pitchFamily="34" charset="0"/>
            </a:endParaRPr>
          </a:p>
        </p:txBody>
      </p:sp>
      <p:sp>
        <p:nvSpPr>
          <p:cNvPr id="16" name="Oval 15">
            <a:extLst>
              <a:ext uri="{FF2B5EF4-FFF2-40B4-BE49-F238E27FC236}">
                <a16:creationId xmlns:a16="http://schemas.microsoft.com/office/drawing/2014/main" id="{E894F86D-E14B-AA96-F9BF-6E4DAB731B90}"/>
              </a:ext>
            </a:extLst>
          </p:cNvPr>
          <p:cNvSpPr>
            <a:spLocks/>
          </p:cNvSpPr>
          <p:nvPr/>
        </p:nvSpPr>
        <p:spPr>
          <a:xfrm>
            <a:off x="7744251" y="4201428"/>
            <a:ext cx="182880" cy="182880"/>
          </a:xfrm>
          <a:prstGeom prst="ellipse">
            <a:avLst/>
          </a:prstGeom>
          <a:gradFill>
            <a:gsLst>
              <a:gs pos="100000">
                <a:schemeClr val="accent2"/>
              </a:gs>
              <a:gs pos="0">
                <a:schemeClr val="accent4"/>
              </a:gs>
            </a:gsLst>
            <a:lin ang="2700000" scaled="0"/>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10896" tIns="0" rIns="0" bIns="0" numCol="1" spcCol="1270" anchor="ctr"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193661"/>
                </a:solidFill>
                <a:effectLst/>
                <a:uLnTx/>
                <a:uFillTx/>
                <a:latin typeface="Manrope" pitchFamily="2" charset="0"/>
                <a:cs typeface="Segoe UI Semibold" panose="020B0702040204020203" pitchFamily="34" charset="0"/>
              </a:rPr>
              <a:t>Prepare financial reports and manage month-end closing.</a:t>
            </a:r>
          </a:p>
        </p:txBody>
      </p:sp>
      <p:sp>
        <p:nvSpPr>
          <p:cNvPr id="21" name="Oval 20">
            <a:extLst>
              <a:ext uri="{FF2B5EF4-FFF2-40B4-BE49-F238E27FC236}">
                <a16:creationId xmlns:a16="http://schemas.microsoft.com/office/drawing/2014/main" id="{890D4A76-8C7D-5724-1E41-E9263E1BF313}"/>
              </a:ext>
            </a:extLst>
          </p:cNvPr>
          <p:cNvSpPr>
            <a:spLocks/>
          </p:cNvSpPr>
          <p:nvPr/>
        </p:nvSpPr>
        <p:spPr>
          <a:xfrm>
            <a:off x="4094597" y="4329784"/>
            <a:ext cx="182880" cy="182880"/>
          </a:xfrm>
          <a:prstGeom prst="ellipse">
            <a:avLst/>
          </a:prstGeom>
          <a:gradFill>
            <a:gsLst>
              <a:gs pos="100000">
                <a:schemeClr val="accent2"/>
              </a:gs>
              <a:gs pos="0">
                <a:schemeClr val="accent4"/>
              </a:gs>
            </a:gsLst>
            <a:lin ang="2700000" scaled="0"/>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10896" tIns="0" rIns="0" bIns="0" numCol="1" spcCol="1270" anchor="ctr" anchorCtr="0">
            <a:noAutofit/>
          </a:bodyPr>
          <a:lstStyle/>
          <a:p>
            <a:pPr marL="0" marR="0" lvl="0" indent="0" algn="r" defTabSz="4445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193661"/>
                </a:solidFill>
                <a:effectLst/>
                <a:uLnTx/>
                <a:uFillTx/>
                <a:latin typeface="Manrope" pitchFamily="2" charset="0"/>
                <a:cs typeface="Segoe UI Semibold" panose="020B0702040204020203" pitchFamily="34" charset="0"/>
              </a:rPr>
              <a:t>Monitor compliance with lease accounting standards.           </a:t>
            </a:r>
          </a:p>
        </p:txBody>
      </p:sp>
      <p:grpSp>
        <p:nvGrpSpPr>
          <p:cNvPr id="64" name="Group 63">
            <a:extLst>
              <a:ext uri="{FF2B5EF4-FFF2-40B4-BE49-F238E27FC236}">
                <a16:creationId xmlns:a16="http://schemas.microsoft.com/office/drawing/2014/main" id="{93192D12-9B7D-0B67-A2C4-2FE9A2EF0689}"/>
              </a:ext>
            </a:extLst>
          </p:cNvPr>
          <p:cNvGrpSpPr/>
          <p:nvPr/>
        </p:nvGrpSpPr>
        <p:grpSpPr>
          <a:xfrm>
            <a:off x="4331363" y="2021207"/>
            <a:ext cx="3504312" cy="3504312"/>
            <a:chOff x="5090180" y="3024928"/>
            <a:chExt cx="2012528" cy="2012528"/>
          </a:xfrm>
        </p:grpSpPr>
        <p:sp>
          <p:nvSpPr>
            <p:cNvPr id="65" name="Arc 64">
              <a:extLst>
                <a:ext uri="{FF2B5EF4-FFF2-40B4-BE49-F238E27FC236}">
                  <a16:creationId xmlns:a16="http://schemas.microsoft.com/office/drawing/2014/main" id="{06F19963-049F-CA26-C336-77D17E55F512}"/>
                </a:ext>
                <a:ext uri="{C183D7F6-B498-43B3-948B-1728B52AA6E4}">
                  <adec:decorative xmlns:adec="http://schemas.microsoft.com/office/drawing/2017/decorative" val="1"/>
                </a:ext>
              </a:extLst>
            </p:cNvPr>
            <p:cNvSpPr/>
            <p:nvPr/>
          </p:nvSpPr>
          <p:spPr>
            <a:xfrm rot="14041994">
              <a:off x="5090180" y="3024928"/>
              <a:ext cx="2012528" cy="2012528"/>
            </a:xfrm>
            <a:prstGeom prst="arc">
              <a:avLst>
                <a:gd name="adj1" fmla="val 18328460"/>
                <a:gd name="adj2" fmla="val 20624079"/>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66" name="Arc 65">
              <a:extLst>
                <a:ext uri="{FF2B5EF4-FFF2-40B4-BE49-F238E27FC236}">
                  <a16:creationId xmlns:a16="http://schemas.microsoft.com/office/drawing/2014/main" id="{0EB87BE9-94F1-C175-10D0-0DF2EA4830E0}"/>
                </a:ext>
                <a:ext uri="{C183D7F6-B498-43B3-948B-1728B52AA6E4}">
                  <adec:decorative xmlns:adec="http://schemas.microsoft.com/office/drawing/2017/decorative" val="1"/>
                </a:ext>
              </a:extLst>
            </p:cNvPr>
            <p:cNvSpPr/>
            <p:nvPr/>
          </p:nvSpPr>
          <p:spPr>
            <a:xfrm rot="5009424">
              <a:off x="5090180" y="3024928"/>
              <a:ext cx="2012528" cy="2012528"/>
            </a:xfrm>
            <a:prstGeom prst="arc">
              <a:avLst>
                <a:gd name="adj1" fmla="val 18328460"/>
                <a:gd name="adj2" fmla="val 20898426"/>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67" name="Arc 66">
              <a:extLst>
                <a:ext uri="{FF2B5EF4-FFF2-40B4-BE49-F238E27FC236}">
                  <a16:creationId xmlns:a16="http://schemas.microsoft.com/office/drawing/2014/main" id="{215B022E-2A37-8D64-7705-D8DEB5FB98C9}"/>
                </a:ext>
                <a:ext uri="{C183D7F6-B498-43B3-948B-1728B52AA6E4}">
                  <adec:decorative xmlns:adec="http://schemas.microsoft.com/office/drawing/2017/decorative" val="1"/>
                </a:ext>
              </a:extLst>
            </p:cNvPr>
            <p:cNvSpPr/>
            <p:nvPr/>
          </p:nvSpPr>
          <p:spPr>
            <a:xfrm rot="9945495">
              <a:off x="5090180" y="3024928"/>
              <a:ext cx="2012528" cy="2012528"/>
            </a:xfrm>
            <a:prstGeom prst="arc">
              <a:avLst>
                <a:gd name="adj1" fmla="val 18328460"/>
                <a:gd name="adj2" fmla="val 20898426"/>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68" name="Arc 67">
              <a:extLst>
                <a:ext uri="{FF2B5EF4-FFF2-40B4-BE49-F238E27FC236}">
                  <a16:creationId xmlns:a16="http://schemas.microsoft.com/office/drawing/2014/main" id="{B684F10A-89F4-A6C9-DB6F-17CFC25DFB79}"/>
                </a:ext>
                <a:ext uri="{C183D7F6-B498-43B3-948B-1728B52AA6E4}">
                  <adec:decorative xmlns:adec="http://schemas.microsoft.com/office/drawing/2017/decorative" val="1"/>
                </a:ext>
              </a:extLst>
            </p:cNvPr>
            <p:cNvSpPr/>
            <p:nvPr/>
          </p:nvSpPr>
          <p:spPr>
            <a:xfrm rot="807750">
              <a:off x="5090180" y="3024928"/>
              <a:ext cx="2012528" cy="2012528"/>
            </a:xfrm>
            <a:prstGeom prst="arc">
              <a:avLst>
                <a:gd name="adj1" fmla="val 18589438"/>
                <a:gd name="adj2" fmla="val 20898426"/>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pic>
        <p:nvPicPr>
          <p:cNvPr id="3" name="Picture 2">
            <a:extLst>
              <a:ext uri="{FF2B5EF4-FFF2-40B4-BE49-F238E27FC236}">
                <a16:creationId xmlns:a16="http://schemas.microsoft.com/office/drawing/2014/main" id="{7DE379A3-95EF-4C19-F751-F78ADFD5EB55}"/>
              </a:ext>
            </a:extLst>
          </p:cNvPr>
          <p:cNvPicPr>
            <a:picLocks noChangeAspect="1"/>
          </p:cNvPicPr>
          <p:nvPr/>
        </p:nvPicPr>
        <p:blipFill>
          <a:blip r:embed="rId3">
            <a:extLst>
              <a:ext uri="{28A0092B-C50C-407E-A947-70E740481C1C}">
                <a14:useLocalDpi xmlns:a14="http://schemas.microsoft.com/office/drawing/2010/main" val="0"/>
              </a:ext>
            </a:extLst>
          </a:blip>
          <a:srcRect l="32647" r="4013"/>
          <a:stretch/>
        </p:blipFill>
        <p:spPr>
          <a:xfrm>
            <a:off x="4844557" y="2521770"/>
            <a:ext cx="2463023" cy="2463023"/>
          </a:xfrm>
          <a:prstGeom prst="ellipse">
            <a:avLst/>
          </a:prstGeom>
          <a:noFill/>
          <a:ln w="28575">
            <a:gradFill>
              <a:gsLst>
                <a:gs pos="0">
                  <a:schemeClr val="accent2"/>
                </a:gs>
                <a:gs pos="100000">
                  <a:schemeClr val="accent4"/>
                </a:gs>
              </a:gsLst>
              <a:lin ang="5400000" scaled="1"/>
            </a:gradFill>
            <a:headEnd type="none" w="med" len="med"/>
            <a:tailEnd type="none" w="med" len="med"/>
          </a:ln>
          <a:effectLst/>
        </p:spPr>
      </p:pic>
    </p:spTree>
    <p:extLst>
      <p:ext uri="{BB962C8B-B14F-4D97-AF65-F5344CB8AC3E}">
        <p14:creationId xmlns:p14="http://schemas.microsoft.com/office/powerpoint/2010/main" val="3501241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6083F0-075E-11D5-4350-BFCD94A05DE5}"/>
              </a:ext>
            </a:extLst>
          </p:cNvPr>
          <p:cNvSpPr/>
          <p:nvPr/>
        </p:nvSpPr>
        <p:spPr>
          <a:xfrm>
            <a:off x="-31212" y="220133"/>
            <a:ext cx="12036945" cy="163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Wave of lines in purple on a darker purple background">
            <a:extLst>
              <a:ext uri="{FF2B5EF4-FFF2-40B4-BE49-F238E27FC236}">
                <a16:creationId xmlns:a16="http://schemas.microsoft.com/office/drawing/2014/main" id="{ACA14C46-7494-6977-D6E3-B30851859D64}"/>
              </a:ext>
            </a:extLst>
          </p:cNvPr>
          <p:cNvPicPr>
            <a:picLocks noChangeAspect="1"/>
          </p:cNvPicPr>
          <p:nvPr/>
        </p:nvPicPr>
        <p:blipFill rotWithShape="1">
          <a:blip r:embed="rId3">
            <a:extLst>
              <a:ext uri="{28A0092B-C50C-407E-A947-70E740481C1C}">
                <a14:useLocalDpi xmlns:a14="http://schemas.microsoft.com/office/drawing/2010/main" val="0"/>
              </a:ext>
            </a:extLst>
          </a:blip>
          <a:srcRect l="7542" t="1866" r="22527" b="1510"/>
          <a:stretch/>
        </p:blipFill>
        <p:spPr>
          <a:xfrm rot="5400000">
            <a:off x="-795069" y="763857"/>
            <a:ext cx="6858001" cy="5330286"/>
          </a:xfrm>
          <a:prstGeom prst="rect">
            <a:avLst/>
          </a:prstGeom>
        </p:spPr>
      </p:pic>
      <p:sp>
        <p:nvSpPr>
          <p:cNvPr id="30" name="Rectangle 29">
            <a:extLst>
              <a:ext uri="{FF2B5EF4-FFF2-40B4-BE49-F238E27FC236}">
                <a16:creationId xmlns:a16="http://schemas.microsoft.com/office/drawing/2014/main" id="{D88E0460-F2E9-7A45-8633-8C67A3895F9C}"/>
              </a:ext>
            </a:extLst>
          </p:cNvPr>
          <p:cNvSpPr/>
          <p:nvPr/>
        </p:nvSpPr>
        <p:spPr bwMode="auto">
          <a:xfrm>
            <a:off x="-11576" y="0"/>
            <a:ext cx="5310651" cy="6858000"/>
          </a:xfrm>
          <a:prstGeom prst="rect">
            <a:avLst/>
          </a:prstGeom>
          <a:gradFill flip="none" rotWithShape="1">
            <a:gsLst>
              <a:gs pos="0">
                <a:srgbClr val="193661">
                  <a:shade val="30000"/>
                  <a:satMod val="115000"/>
                </a:srgbClr>
              </a:gs>
              <a:gs pos="50000">
                <a:srgbClr val="193661">
                  <a:shade val="67500"/>
                  <a:satMod val="115000"/>
                  <a:alpha val="88000"/>
                </a:srgbClr>
              </a:gs>
              <a:gs pos="100000">
                <a:srgbClr val="193661">
                  <a:shade val="100000"/>
                  <a:satMod val="115000"/>
                  <a:alpha val="59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78D4"/>
              </a:solidFill>
              <a:effectLst/>
              <a:uLnTx/>
              <a:uFillTx/>
              <a:latin typeface="Segoe UI"/>
              <a:ea typeface="+mn-ea"/>
              <a:cs typeface="Segoe UI" pitchFamily="34" charset="0"/>
            </a:endParaRPr>
          </a:p>
        </p:txBody>
      </p:sp>
      <p:cxnSp>
        <p:nvCxnSpPr>
          <p:cNvPr id="49" name="Straight Connector 48">
            <a:extLst>
              <a:ext uri="{FF2B5EF4-FFF2-40B4-BE49-F238E27FC236}">
                <a16:creationId xmlns:a16="http://schemas.microsoft.com/office/drawing/2014/main" id="{C3DD937D-4639-3347-9C1A-0809DEA8F1F9}"/>
              </a:ext>
              <a:ext uri="{C183D7F6-B498-43B3-948B-1728B52AA6E4}">
                <adec:decorative xmlns:adec="http://schemas.microsoft.com/office/drawing/2017/decorative" val="1"/>
              </a:ext>
            </a:extLst>
          </p:cNvPr>
          <p:cNvCxnSpPr>
            <a:cxnSpLocks/>
          </p:cNvCxnSpPr>
          <p:nvPr/>
        </p:nvCxnSpPr>
        <p:spPr>
          <a:xfrm>
            <a:off x="5797457" y="2117970"/>
            <a:ext cx="0" cy="1311030"/>
          </a:xfrm>
          <a:prstGeom prst="line">
            <a:avLst/>
          </a:prstGeom>
          <a:ln w="28575" cap="rnd">
            <a:solidFill>
              <a:srgbClr val="C498E9"/>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2" name="Title 4">
            <a:extLst>
              <a:ext uri="{FF2B5EF4-FFF2-40B4-BE49-F238E27FC236}">
                <a16:creationId xmlns:a16="http://schemas.microsoft.com/office/drawing/2014/main" id="{DBF14A9F-A3F3-CE4E-9B57-AC9EBA445F39}"/>
              </a:ext>
            </a:extLst>
          </p:cNvPr>
          <p:cNvSpPr txBox="1">
            <a:spLocks/>
          </p:cNvSpPr>
          <p:nvPr/>
        </p:nvSpPr>
        <p:spPr>
          <a:xfrm>
            <a:off x="129678" y="436501"/>
            <a:ext cx="5028142" cy="738664"/>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3100" b="0" kern="1200" cap="none" spc="-50" baseline="0">
                <a:ln w="3175">
                  <a:noFill/>
                </a:ln>
                <a:solidFill>
                  <a:schemeClr val="bg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dirty="0">
                <a:ln w="3175">
                  <a:noFill/>
                </a:ln>
                <a:solidFill>
                  <a:srgbClr val="FFFFFF"/>
                </a:solidFill>
                <a:effectLst/>
                <a:uLnTx/>
                <a:uFillTx/>
                <a:latin typeface="Manrope ExtraBold" panose="020B0604020202020204" charset="0"/>
              </a:rPr>
              <a:t>Key Persona – </a:t>
            </a:r>
            <a:r>
              <a:rPr kumimoji="0" lang="en-US" sz="2400" b="0" i="0" u="none" strike="noStrike" kern="1200" cap="none" spc="-50" normalizeH="0" baseline="0" noProof="0" dirty="0">
                <a:ln w="3175">
                  <a:noFill/>
                </a:ln>
                <a:solidFill>
                  <a:srgbClr val="C498E9"/>
                </a:solidFill>
                <a:effectLst/>
                <a:uLnTx/>
                <a:uFillTx/>
                <a:latin typeface="Manrope ExtraBold" panose="020B0604020202020204" charset="0"/>
              </a:rPr>
              <a:t>Accounting Manager</a:t>
            </a:r>
          </a:p>
        </p:txBody>
      </p:sp>
      <p:sp>
        <p:nvSpPr>
          <p:cNvPr id="12" name="Rectangle 11">
            <a:extLst>
              <a:ext uri="{FF2B5EF4-FFF2-40B4-BE49-F238E27FC236}">
                <a16:creationId xmlns:a16="http://schemas.microsoft.com/office/drawing/2014/main" id="{AAEBE00C-F8F8-AA43-9BC3-1EC4AB00FFB1}"/>
              </a:ext>
            </a:extLst>
          </p:cNvPr>
          <p:cNvSpPr/>
          <p:nvPr/>
        </p:nvSpPr>
        <p:spPr>
          <a:xfrm>
            <a:off x="6308636" y="360759"/>
            <a:ext cx="5697097" cy="1015663"/>
          </a:xfrm>
          <a:prstGeom prst="rect">
            <a:avLst/>
          </a:prstGeom>
        </p:spPr>
        <p:txBody>
          <a:bodyPr wrap="square">
            <a:spAutoFit/>
          </a:bodyPr>
          <a:lstStyle/>
          <a:p>
            <a:pPr fontAlgn="ctr">
              <a:spcAft>
                <a:spcPts val="600"/>
              </a:spcAft>
              <a:defRPr/>
            </a:pPr>
            <a:r>
              <a:rPr kumimoji="0" lang="en-US" sz="1100" b="0" i="0" u="none" strike="noStrike" kern="1200" cap="none" spc="0" normalizeH="0" baseline="0" noProof="0" dirty="0">
                <a:ln>
                  <a:noFill/>
                </a:ln>
                <a:solidFill>
                  <a:srgbClr val="193661"/>
                </a:solidFill>
                <a:effectLst/>
                <a:uLnTx/>
                <a:uFillTx/>
                <a:latin typeface="Manrope SemiBold" panose="020B0604020202020204" charset="0"/>
                <a:cs typeface="Segoe UI"/>
              </a:rPr>
              <a:t>How It Relates to Their Role: </a:t>
            </a:r>
          </a:p>
          <a:p>
            <a:pPr fontAlgn="ctr">
              <a:spcAft>
                <a:spcPts val="600"/>
              </a:spcAft>
              <a:defRPr/>
            </a:pPr>
            <a:r>
              <a:rPr lang="en-US" sz="1100" dirty="0">
                <a:solidFill>
                  <a:srgbClr val="002060"/>
                </a:solidFill>
                <a:latin typeface="Manrope" panose="020B0604020202020204" charset="0"/>
                <a:cs typeface="Segoe UI" panose="020B0502040204020203" pitchFamily="34" charset="0"/>
              </a:rPr>
              <a:t>Highlight P&amp;LM’s lease accounting features automating complex calculations, ensuring compliance and streamlining financial reporting. Allowing Accounting Managers to maintain accurate records, simplify month-end close processes, and provide reliable insights into the financial performance of properties and leases</a:t>
            </a:r>
            <a:endParaRPr kumimoji="0" lang="en-US" sz="1100" b="0" i="0" u="none" strike="noStrike" kern="1200" cap="none" spc="0" normalizeH="0" baseline="0" noProof="0" dirty="0">
              <a:ln>
                <a:noFill/>
              </a:ln>
              <a:solidFill>
                <a:srgbClr val="002060"/>
              </a:solidFill>
              <a:effectLst/>
              <a:uLnTx/>
              <a:uFillTx/>
              <a:latin typeface="Manrope" panose="020B0604020202020204" charset="0"/>
              <a:cs typeface="Segoe UI" panose="020B0502040204020203" pitchFamily="34" charset="0"/>
            </a:endParaRPr>
          </a:p>
        </p:txBody>
      </p:sp>
      <p:pic>
        <p:nvPicPr>
          <p:cNvPr id="14" name="Picture 13">
            <a:extLst>
              <a:ext uri="{FF2B5EF4-FFF2-40B4-BE49-F238E27FC236}">
                <a16:creationId xmlns:a16="http://schemas.microsoft.com/office/drawing/2014/main" id="{71F17906-DC44-3E42-B81D-7CDA0EB83F70}"/>
              </a:ext>
            </a:extLst>
          </p:cNvPr>
          <p:cNvPicPr>
            <a:picLocks noChangeAspect="1"/>
          </p:cNvPicPr>
          <p:nvPr/>
        </p:nvPicPr>
        <p:blipFill>
          <a:blip r:embed="rId4"/>
          <a:stretch>
            <a:fillRect/>
          </a:stretch>
        </p:blipFill>
        <p:spPr>
          <a:xfrm>
            <a:off x="5705214" y="790444"/>
            <a:ext cx="338554" cy="338554"/>
          </a:xfrm>
          <a:prstGeom prst="rect">
            <a:avLst/>
          </a:prstGeom>
        </p:spPr>
      </p:pic>
      <p:cxnSp>
        <p:nvCxnSpPr>
          <p:cNvPr id="64" name="Straight Connector 63">
            <a:extLst>
              <a:ext uri="{FF2B5EF4-FFF2-40B4-BE49-F238E27FC236}">
                <a16:creationId xmlns:a16="http://schemas.microsoft.com/office/drawing/2014/main" id="{74540490-F326-CD4A-A13E-B84A3548C51D}"/>
              </a:ext>
              <a:ext uri="{C183D7F6-B498-43B3-948B-1728B52AA6E4}">
                <adec:decorative xmlns:adec="http://schemas.microsoft.com/office/drawing/2017/decorative" val="1"/>
              </a:ext>
            </a:extLst>
          </p:cNvPr>
          <p:cNvCxnSpPr>
            <a:cxnSpLocks/>
          </p:cNvCxnSpPr>
          <p:nvPr/>
        </p:nvCxnSpPr>
        <p:spPr>
          <a:xfrm>
            <a:off x="5797457" y="4486031"/>
            <a:ext cx="0" cy="951670"/>
          </a:xfrm>
          <a:prstGeom prst="line">
            <a:avLst/>
          </a:prstGeom>
          <a:ln w="28575" cap="rnd">
            <a:solidFill>
              <a:srgbClr val="C498E9"/>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15F08B9-5F40-3C1F-1E44-BCDC7EC4006D}"/>
              </a:ext>
            </a:extLst>
          </p:cNvPr>
          <p:cNvSpPr/>
          <p:nvPr/>
        </p:nvSpPr>
        <p:spPr>
          <a:xfrm>
            <a:off x="-36509" y="6714066"/>
            <a:ext cx="12228510" cy="155510"/>
          </a:xfrm>
          <a:prstGeom prst="rect">
            <a:avLst/>
          </a:prstGeom>
          <a:solidFill>
            <a:srgbClr val="C49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EF68B94-F4C1-5424-B263-96A6285B4B12}"/>
              </a:ext>
            </a:extLst>
          </p:cNvPr>
          <p:cNvSpPr txBox="1"/>
          <p:nvPr/>
        </p:nvSpPr>
        <p:spPr>
          <a:xfrm>
            <a:off x="6147305" y="2022158"/>
            <a:ext cx="5540622" cy="2169825"/>
          </a:xfrm>
          <a:prstGeom prst="rect">
            <a:avLst/>
          </a:prstGeom>
          <a:noFill/>
        </p:spPr>
        <p:txBody>
          <a:bodyPr wrap="square" rtlCol="0">
            <a:spAutoFit/>
          </a:bodyPr>
          <a:lstStyle/>
          <a:p>
            <a:pPr>
              <a:spcBef>
                <a:spcPts val="600"/>
              </a:spcBef>
            </a:pPr>
            <a:r>
              <a:rPr kumimoji="0" lang="en-US" sz="1100" b="0" i="0" u="none" strike="noStrike" kern="1200" cap="none" spc="0" normalizeH="0" baseline="0" noProof="0" dirty="0">
                <a:ln>
                  <a:noFill/>
                </a:ln>
                <a:solidFill>
                  <a:srgbClr val="193661"/>
                </a:solidFill>
                <a:effectLst/>
                <a:uLnTx/>
                <a:uFillTx/>
                <a:latin typeface="Manrope SemiBold" panose="020B0604020202020204" charset="0"/>
                <a:cs typeface="Segoe UI"/>
              </a:rPr>
              <a:t>Impact created by P&amp;LM: </a:t>
            </a:r>
            <a:endParaRPr lang="en-US" sz="1100" b="0" i="0" u="none" strike="noStrike" noProof="0" dirty="0">
              <a:solidFill>
                <a:srgbClr val="1A3661"/>
              </a:solidFill>
              <a:latin typeface="Manrope SemiBold" panose="020B0604020202020204" charset="0"/>
            </a:endParaRPr>
          </a:p>
          <a:p>
            <a:pPr marL="285750" lvl="0" indent="-285750" algn="l">
              <a:lnSpc>
                <a:spcPct val="100000"/>
              </a:lnSpc>
              <a:spcBef>
                <a:spcPts val="600"/>
              </a:spcBef>
              <a:spcAft>
                <a:spcPts val="0"/>
              </a:spcAft>
              <a:buFont typeface="Arial"/>
              <a:buChar char="•"/>
            </a:pPr>
            <a:r>
              <a:rPr lang="en-US" sz="1100" b="0" i="0" u="none" strike="noStrike" dirty="0">
                <a:solidFill>
                  <a:srgbClr val="1A3661"/>
                </a:solidFill>
                <a:effectLst/>
                <a:latin typeface="Manrope" panose="020B0604020202020204" charset="0"/>
              </a:rPr>
              <a:t>Simplifies lease accounting and automates complex calculations related to lease liabilities, right-of-use assets, and straight-line rent adjustments</a:t>
            </a:r>
          </a:p>
          <a:p>
            <a:pPr marL="285750" lvl="0" indent="-285750" algn="l">
              <a:lnSpc>
                <a:spcPct val="100000"/>
              </a:lnSpc>
              <a:spcBef>
                <a:spcPts val="600"/>
              </a:spcBef>
              <a:spcAft>
                <a:spcPts val="0"/>
              </a:spcAft>
              <a:buFont typeface="Arial"/>
              <a:buChar char="•"/>
            </a:pPr>
            <a:r>
              <a:rPr lang="en-US" sz="1100" dirty="0">
                <a:solidFill>
                  <a:srgbClr val="1A3661"/>
                </a:solidFill>
                <a:latin typeface="Manrope" panose="020B0604020202020204" charset="0"/>
              </a:rPr>
              <a:t>Ensures compliance with built-in tools for compliance with ASC 842 and IFRS 16 reducing time and effort needed for compliance checks</a:t>
            </a:r>
            <a:endParaRPr lang="en-US" sz="1100" b="0" i="0" u="none" strike="noStrike" dirty="0">
              <a:solidFill>
                <a:srgbClr val="1A3661"/>
              </a:solidFill>
              <a:effectLst/>
              <a:latin typeface="Manrope" panose="020B0604020202020204" charset="0"/>
            </a:endParaRPr>
          </a:p>
          <a:p>
            <a:pPr marL="285750" lvl="0" indent="-285750" algn="l">
              <a:lnSpc>
                <a:spcPct val="100000"/>
              </a:lnSpc>
              <a:spcBef>
                <a:spcPts val="600"/>
              </a:spcBef>
              <a:spcAft>
                <a:spcPts val="0"/>
              </a:spcAft>
              <a:buFont typeface="Arial"/>
              <a:buChar char="•"/>
            </a:pPr>
            <a:r>
              <a:rPr lang="en-US" sz="1100" dirty="0">
                <a:solidFill>
                  <a:srgbClr val="1A3661"/>
                </a:solidFill>
                <a:latin typeface="Manrope" panose="020B0604020202020204" charset="0"/>
              </a:rPr>
              <a:t>Consolidates lease data, making it easier to generate reports and perform analysis for multiple properties or entities </a:t>
            </a:r>
          </a:p>
          <a:p>
            <a:pPr marL="285750" lvl="0" indent="-285750" algn="l">
              <a:lnSpc>
                <a:spcPct val="100000"/>
              </a:lnSpc>
              <a:spcBef>
                <a:spcPts val="600"/>
              </a:spcBef>
              <a:spcAft>
                <a:spcPts val="0"/>
              </a:spcAft>
              <a:buFont typeface="Arial"/>
              <a:buChar char="•"/>
            </a:pPr>
            <a:r>
              <a:rPr lang="en-US" sz="1100" b="0" i="0" u="none" strike="noStrike" dirty="0">
                <a:solidFill>
                  <a:srgbClr val="1A3661"/>
                </a:solidFill>
                <a:effectLst/>
                <a:latin typeface="Manrope" panose="020B0604020202020204" charset="0"/>
              </a:rPr>
              <a:t>Automated journal entries, compliance tracking, consolidated reporting, lease term modification handling and robust financial audit trails </a:t>
            </a:r>
            <a:endParaRPr lang="en-US" sz="1100" b="0" i="0" dirty="0">
              <a:solidFill>
                <a:srgbClr val="1A3661"/>
              </a:solidFill>
              <a:effectLst/>
              <a:latin typeface="Manrope" panose="020B0604020202020204" charset="0"/>
            </a:endParaRPr>
          </a:p>
          <a:p>
            <a:pPr marL="285750" lvl="0" indent="-285750" algn="l">
              <a:lnSpc>
                <a:spcPct val="100000"/>
              </a:lnSpc>
              <a:spcBef>
                <a:spcPts val="600"/>
              </a:spcBef>
              <a:spcAft>
                <a:spcPts val="0"/>
              </a:spcAft>
              <a:buFont typeface="Arial"/>
              <a:buChar char="•"/>
            </a:pPr>
            <a:endParaRPr lang="en-US" sz="1100" dirty="0">
              <a:solidFill>
                <a:srgbClr val="1A3661"/>
              </a:solidFill>
              <a:latin typeface="Manrope" panose="020B0604020202020204" charset="0"/>
            </a:endParaRPr>
          </a:p>
        </p:txBody>
      </p:sp>
      <p:sp>
        <p:nvSpPr>
          <p:cNvPr id="6" name="TextBox 5">
            <a:extLst>
              <a:ext uri="{FF2B5EF4-FFF2-40B4-BE49-F238E27FC236}">
                <a16:creationId xmlns:a16="http://schemas.microsoft.com/office/drawing/2014/main" id="{3E7E530F-71A6-0EC4-DF01-1227A0CCB11A}"/>
              </a:ext>
            </a:extLst>
          </p:cNvPr>
          <p:cNvSpPr txBox="1"/>
          <p:nvPr/>
        </p:nvSpPr>
        <p:spPr>
          <a:xfrm>
            <a:off x="6147305" y="4363647"/>
            <a:ext cx="5540622" cy="1415772"/>
          </a:xfrm>
          <a:prstGeom prst="rect">
            <a:avLst/>
          </a:prstGeom>
          <a:noFill/>
        </p:spPr>
        <p:txBody>
          <a:bodyPr wrap="square" rtlCol="0">
            <a:spAutoFit/>
          </a:bodyPr>
          <a:lstStyle/>
          <a:p>
            <a:pPr>
              <a:spcBef>
                <a:spcPts val="600"/>
              </a:spcBef>
            </a:pPr>
            <a:r>
              <a:rPr kumimoji="0" lang="en-US" sz="1100" b="0" i="0" u="none" strike="noStrike" kern="1200" cap="none" spc="0" normalizeH="0" baseline="0" noProof="0" dirty="0">
                <a:ln>
                  <a:noFill/>
                </a:ln>
                <a:solidFill>
                  <a:srgbClr val="193661"/>
                </a:solidFill>
                <a:effectLst/>
                <a:uLnTx/>
                <a:uFillTx/>
                <a:latin typeface="Manrope SemiBold" panose="020B0604020202020204" charset="0"/>
                <a:cs typeface="Segoe UI"/>
              </a:rPr>
              <a:t>P&amp;LM Features relating relevant in their Role: </a:t>
            </a:r>
            <a:endParaRPr lang="en-US" sz="1100" b="0" i="0" u="none" strike="noStrike" noProof="0" dirty="0">
              <a:solidFill>
                <a:srgbClr val="1A3661"/>
              </a:solidFill>
              <a:latin typeface="Manrope SemiBold" panose="020B0604020202020204" charset="0"/>
            </a:endParaRPr>
          </a:p>
          <a:p>
            <a:pPr marL="285750" lvl="0" indent="-285750" algn="l">
              <a:lnSpc>
                <a:spcPct val="100000"/>
              </a:lnSpc>
              <a:spcBef>
                <a:spcPts val="600"/>
              </a:spcBef>
              <a:spcAft>
                <a:spcPts val="0"/>
              </a:spcAft>
              <a:buFont typeface="Arial"/>
              <a:buChar char="•"/>
            </a:pPr>
            <a:r>
              <a:rPr lang="en-US" sz="1100" dirty="0">
                <a:solidFill>
                  <a:srgbClr val="1A3661"/>
                </a:solidFill>
                <a:latin typeface="Manrope" panose="020B0604020202020204" charset="0"/>
              </a:rPr>
              <a:t>Automated Billing based on leases, meter readings and square footage</a:t>
            </a:r>
          </a:p>
          <a:p>
            <a:pPr marL="285750" lvl="0" indent="-285750" algn="l">
              <a:lnSpc>
                <a:spcPct val="100000"/>
              </a:lnSpc>
              <a:spcBef>
                <a:spcPts val="600"/>
              </a:spcBef>
              <a:spcAft>
                <a:spcPts val="0"/>
              </a:spcAft>
              <a:buFont typeface="Arial"/>
              <a:buChar char="•"/>
            </a:pPr>
            <a:r>
              <a:rPr lang="en-US" sz="1100" b="0" i="0" u="none" strike="noStrike" noProof="0" dirty="0">
                <a:solidFill>
                  <a:srgbClr val="1A3661"/>
                </a:solidFill>
                <a:latin typeface="Manrope" panose="020B0604020202020204" charset="0"/>
              </a:rPr>
              <a:t>Track tenant information, manage lease</a:t>
            </a:r>
            <a:r>
              <a:rPr lang="en-US" sz="1100" dirty="0">
                <a:solidFill>
                  <a:srgbClr val="1A3661"/>
                </a:solidFill>
                <a:latin typeface="Manrope" panose="020B0604020202020204" charset="0"/>
              </a:rPr>
              <a:t> renewals and modifications</a:t>
            </a:r>
          </a:p>
          <a:p>
            <a:pPr marL="285750" lvl="0" indent="-285750" algn="l">
              <a:lnSpc>
                <a:spcPct val="100000"/>
              </a:lnSpc>
              <a:spcBef>
                <a:spcPts val="600"/>
              </a:spcBef>
              <a:spcAft>
                <a:spcPts val="0"/>
              </a:spcAft>
              <a:buFont typeface="Arial"/>
              <a:buChar char="•"/>
            </a:pPr>
            <a:r>
              <a:rPr lang="en-US" sz="1100" b="0" i="0" u="none" strike="noStrike" noProof="0" dirty="0">
                <a:solidFill>
                  <a:srgbClr val="1A3661"/>
                </a:solidFill>
                <a:latin typeface="Manrope" panose="020B0604020202020204" charset="0"/>
              </a:rPr>
              <a:t>Vacancy and Delinquency Reports for vacant properties and payment issues</a:t>
            </a:r>
          </a:p>
          <a:p>
            <a:pPr marL="285750" lvl="0" indent="-285750" algn="l">
              <a:lnSpc>
                <a:spcPct val="100000"/>
              </a:lnSpc>
              <a:spcBef>
                <a:spcPts val="600"/>
              </a:spcBef>
              <a:spcAft>
                <a:spcPts val="0"/>
              </a:spcAft>
              <a:buFont typeface="Arial"/>
              <a:buChar char="•"/>
            </a:pPr>
            <a:r>
              <a:rPr lang="en-US" sz="1100" dirty="0">
                <a:solidFill>
                  <a:srgbClr val="1A3661"/>
                </a:solidFill>
                <a:latin typeface="Manrope" panose="020B0604020202020204" charset="0"/>
              </a:rPr>
              <a:t>Easily allocate Common Area Maintenance costs to tenants in shared spaces</a:t>
            </a:r>
            <a:endParaRPr lang="en-US" sz="1100" b="0" i="0" u="none" strike="noStrike" noProof="0" dirty="0">
              <a:solidFill>
                <a:srgbClr val="1A3661"/>
              </a:solidFill>
              <a:latin typeface="Manrope" panose="020B0604020202020204" charset="0"/>
            </a:endParaRPr>
          </a:p>
          <a:p>
            <a:pPr marL="285750" indent="-285750">
              <a:buFont typeface="Arial" panose="020B0604020202020204" pitchFamily="34" charset="0"/>
              <a:buChar char="•"/>
            </a:pPr>
            <a:endParaRPr lang="en-US" sz="1100" dirty="0">
              <a:latin typeface="Manrope" panose="020B0604020202020204" charset="0"/>
            </a:endParaRPr>
          </a:p>
        </p:txBody>
      </p:sp>
      <p:sp>
        <p:nvSpPr>
          <p:cNvPr id="13" name="Title 4">
            <a:extLst>
              <a:ext uri="{FF2B5EF4-FFF2-40B4-BE49-F238E27FC236}">
                <a16:creationId xmlns:a16="http://schemas.microsoft.com/office/drawing/2014/main" id="{185F529F-EA04-A023-9079-0285EDC46035}"/>
              </a:ext>
            </a:extLst>
          </p:cNvPr>
          <p:cNvSpPr txBox="1">
            <a:spLocks/>
          </p:cNvSpPr>
          <p:nvPr/>
        </p:nvSpPr>
        <p:spPr>
          <a:xfrm>
            <a:off x="129678" y="1951675"/>
            <a:ext cx="5028142" cy="2954655"/>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3100" b="0" kern="1200" cap="none" spc="-50" baseline="0">
                <a:ln w="3175">
                  <a:noFill/>
                </a:ln>
                <a:solidFill>
                  <a:schemeClr val="bg1"/>
                </a:solidFill>
                <a:effectLst/>
                <a:latin typeface="+mj-lt"/>
                <a:ea typeface="+mn-ea"/>
                <a:cs typeface="Segoe UI" pitchFamily="34" charset="0"/>
              </a:defRPr>
            </a:lvl1pPr>
          </a:lstStyle>
          <a:p>
            <a:r>
              <a:rPr lang="en-US" sz="1600" dirty="0">
                <a:latin typeface="Manrope" panose="020B0604020202020204" charset="0"/>
                <a:cs typeface="Segoe UI Semibold" panose="020B0702040204020203" pitchFamily="34" charset="0"/>
              </a:rPr>
              <a:t>Accounting Managers are responsible for overseeing lease accounting, ensuring compliance with standards like ASC 842 and IFRS 16, managing lease-related journal entries, and maintaining accurate financial records.</a:t>
            </a:r>
          </a:p>
          <a:p>
            <a:endParaRPr lang="en-US" sz="1600" dirty="0">
              <a:latin typeface="Manrope" panose="020B0604020202020204" charset="0"/>
              <a:cs typeface="Segoe UI Semibold" panose="020B0702040204020203" pitchFamily="34" charset="0"/>
            </a:endParaRPr>
          </a:p>
          <a:p>
            <a:endParaRPr lang="en-US" sz="1600" dirty="0">
              <a:latin typeface="Manrope" panose="020B0604020202020204" charset="0"/>
              <a:cs typeface="Segoe UI Semibold" panose="020B0702040204020203" pitchFamily="34" charset="0"/>
            </a:endParaRPr>
          </a:p>
          <a:p>
            <a:endParaRPr lang="en-US" sz="1600" dirty="0">
              <a:latin typeface="Manrope" panose="020B0604020202020204" charset="0"/>
              <a:cs typeface="Segoe UI Semibold" panose="020B0702040204020203" pitchFamily="34" charset="0"/>
            </a:endParaRPr>
          </a:p>
          <a:p>
            <a:endParaRPr lang="en-US" sz="1600" dirty="0">
              <a:latin typeface="Manrope" panose="020B0604020202020204" charset="0"/>
              <a:cs typeface="Segoe UI Semibold" panose="020B0702040204020203" pitchFamily="34" charset="0"/>
            </a:endParaRPr>
          </a:p>
          <a:p>
            <a:r>
              <a:rPr lang="en-US" sz="1600" dirty="0">
                <a:latin typeface="Manrope" panose="020B0604020202020204" charset="0"/>
                <a:cs typeface="Segoe UI Semibold" panose="020B0702040204020203" pitchFamily="34" charset="0"/>
              </a:rPr>
              <a:t>They need comprehensive tools to automate complex lease calculations, access detailed lease data, and generate accurate financial reports across multiple properties and entities efficiently</a:t>
            </a:r>
          </a:p>
        </p:txBody>
      </p:sp>
    </p:spTree>
    <p:extLst>
      <p:ext uri="{BB962C8B-B14F-4D97-AF65-F5344CB8AC3E}">
        <p14:creationId xmlns:p14="http://schemas.microsoft.com/office/powerpoint/2010/main" val="3507234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F3926-290E-34F2-EDAF-1CFEF732D7AA}"/>
            </a:ext>
          </a:extLst>
        </p:cNvPr>
        <p:cNvGrpSpPr/>
        <p:nvPr/>
      </p:nvGrpSpPr>
      <p:grpSpPr>
        <a:xfrm>
          <a:off x="0" y="0"/>
          <a:ext cx="0" cy="0"/>
          <a:chOff x="0" y="0"/>
          <a:chExt cx="0" cy="0"/>
        </a:xfrm>
      </p:grpSpPr>
      <p:sp>
        <p:nvSpPr>
          <p:cNvPr id="53" name="Oval 52">
            <a:extLst>
              <a:ext uri="{FF2B5EF4-FFF2-40B4-BE49-F238E27FC236}">
                <a16:creationId xmlns:a16="http://schemas.microsoft.com/office/drawing/2014/main" id="{FA712C26-9687-900B-CC5D-B9863E464286}"/>
              </a:ext>
              <a:ext uri="{C183D7F6-B498-43B3-948B-1728B52AA6E4}">
                <adec:decorative xmlns:adec="http://schemas.microsoft.com/office/drawing/2017/decorative" val="1"/>
              </a:ext>
            </a:extLst>
          </p:cNvPr>
          <p:cNvSpPr/>
          <p:nvPr/>
        </p:nvSpPr>
        <p:spPr bwMode="auto">
          <a:xfrm rot="2700000">
            <a:off x="4377079" y="2057400"/>
            <a:ext cx="3489078" cy="3489078"/>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marL="0" marR="0" lvl="0" indent="0" algn="ctr" defTabSz="91357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4" name="Picture 53">
            <a:extLst>
              <a:ext uri="{FF2B5EF4-FFF2-40B4-BE49-F238E27FC236}">
                <a16:creationId xmlns:a16="http://schemas.microsoft.com/office/drawing/2014/main" id="{E9B9AC36-9600-EF08-E289-2911B644DCFB}"/>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2700000">
            <a:off x="4608809" y="2298653"/>
            <a:ext cx="2949420" cy="2949420"/>
          </a:xfrm>
          <a:prstGeom prst="rect">
            <a:avLst/>
          </a:prstGeom>
        </p:spPr>
      </p:pic>
      <p:sp>
        <p:nvSpPr>
          <p:cNvPr id="2" name="Title 4">
            <a:extLst>
              <a:ext uri="{FF2B5EF4-FFF2-40B4-BE49-F238E27FC236}">
                <a16:creationId xmlns:a16="http://schemas.microsoft.com/office/drawing/2014/main" id="{CAF16806-3033-4B26-965A-C1A5E25F4472}"/>
              </a:ext>
            </a:extLst>
          </p:cNvPr>
          <p:cNvSpPr txBox="1">
            <a:spLocks/>
          </p:cNvSpPr>
          <p:nvPr/>
        </p:nvSpPr>
        <p:spPr>
          <a:xfrm>
            <a:off x="760047" y="500570"/>
            <a:ext cx="10671906" cy="40520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381D96"/>
                </a:solidFill>
                <a:latin typeface="Manrope ExtraBold" pitchFamily="2" charset="0"/>
                <a:ea typeface="+mj-ea"/>
                <a:cs typeface="+mj-cs"/>
              </a:defRPr>
            </a:lvl1pPr>
          </a:lstStyle>
          <a:p>
            <a:r>
              <a:rPr kumimoji="0" lang="en-US" sz="3200" b="0" i="0" u="none" strike="noStrike" kern="1200" cap="none" spc="-50" normalizeH="0" baseline="0" noProof="0" dirty="0">
                <a:ln w="3175">
                  <a:noFill/>
                </a:ln>
                <a:solidFill>
                  <a:schemeClr val="tx1"/>
                </a:solidFill>
                <a:effectLst/>
                <a:uLnTx/>
                <a:uFillTx/>
                <a:latin typeface="Manrope" pitchFamily="2" charset="0"/>
                <a:ea typeface="+mn-ea"/>
                <a:cs typeface="Segoe UI"/>
              </a:rPr>
              <a:t>Key persona </a:t>
            </a:r>
            <a:r>
              <a:rPr kumimoji="0" lang="en-US" sz="3200" b="0" i="0" u="none" strike="noStrike" kern="1200" cap="none" spc="-50" normalizeH="0" baseline="0" noProof="0" dirty="0">
                <a:ln w="3175">
                  <a:noFill/>
                </a:ln>
                <a:solidFill>
                  <a:schemeClr val="tx1"/>
                </a:solidFill>
                <a:effectLst/>
                <a:uLnTx/>
                <a:uFillTx/>
                <a:latin typeface="Segoe UI Semibold"/>
                <a:ea typeface="+mn-ea"/>
                <a:cs typeface="Segoe UI"/>
              </a:rPr>
              <a:t>– </a:t>
            </a:r>
            <a:r>
              <a:rPr lang="en-US" sz="3200" dirty="0">
                <a:solidFill>
                  <a:schemeClr val="tx2"/>
                </a:solidFill>
                <a:latin typeface="Manrope ExtraBold"/>
              </a:rPr>
              <a:t>Lease Analyst.</a:t>
            </a:r>
            <a:endParaRPr lang="en-US" sz="3200" dirty="0">
              <a:solidFill>
                <a:schemeClr val="tx2"/>
              </a:solidFill>
            </a:endParaRPr>
          </a:p>
        </p:txBody>
      </p:sp>
      <p:sp>
        <p:nvSpPr>
          <p:cNvPr id="5" name="Rectangle 4">
            <a:extLst>
              <a:ext uri="{FF2B5EF4-FFF2-40B4-BE49-F238E27FC236}">
                <a16:creationId xmlns:a16="http://schemas.microsoft.com/office/drawing/2014/main" id="{7C0C85CB-2194-5BCA-9D85-9ABFE9BE0D8B}"/>
              </a:ext>
            </a:extLst>
          </p:cNvPr>
          <p:cNvSpPr/>
          <p:nvPr/>
        </p:nvSpPr>
        <p:spPr bwMode="auto">
          <a:xfrm>
            <a:off x="4186037" y="1489247"/>
            <a:ext cx="3732260" cy="57167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solidFill>
                  <a:schemeClr val="accent1"/>
                </a:solidFill>
                <a:latin typeface="Manrope SemiBold" pitchFamily="2" charset="0"/>
              </a:rPr>
              <a:t>Lease Analyst</a:t>
            </a:r>
            <a:endParaRPr kumimoji="0" lang="en-US" sz="3000" b="1" i="1" strike="noStrike" kern="1200" cap="none" spc="0" normalizeH="0" baseline="0" noProof="0" dirty="0">
              <a:ln>
                <a:noFill/>
              </a:ln>
              <a:solidFill>
                <a:schemeClr val="accent1"/>
              </a:solidFill>
              <a:effectLst/>
              <a:uLnTx/>
              <a:uFillTx/>
              <a:latin typeface="Manrope SemiBold" pitchFamily="2" charset="0"/>
            </a:endParaRPr>
          </a:p>
        </p:txBody>
      </p:sp>
      <p:sp>
        <p:nvSpPr>
          <p:cNvPr id="7" name="Oval 6">
            <a:extLst>
              <a:ext uri="{FF2B5EF4-FFF2-40B4-BE49-F238E27FC236}">
                <a16:creationId xmlns:a16="http://schemas.microsoft.com/office/drawing/2014/main" id="{20572312-1799-46DD-CCF6-BD79296AC748}"/>
              </a:ext>
            </a:extLst>
          </p:cNvPr>
          <p:cNvSpPr>
            <a:spLocks/>
          </p:cNvSpPr>
          <p:nvPr/>
        </p:nvSpPr>
        <p:spPr>
          <a:xfrm>
            <a:off x="7658650" y="2612508"/>
            <a:ext cx="182880" cy="182880"/>
          </a:xfrm>
          <a:prstGeom prst="ellipse">
            <a:avLst/>
          </a:prstGeom>
          <a:gradFill>
            <a:gsLst>
              <a:gs pos="100000">
                <a:schemeClr val="accent2"/>
              </a:gs>
              <a:gs pos="0">
                <a:schemeClr val="accent4"/>
              </a:gs>
            </a:gsLst>
            <a:lin ang="2700000" scaled="0"/>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10896" tIns="0" rIns="0" bIns="0" numCol="1" spcCol="1270" anchor="ctr"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193661"/>
                </a:solidFill>
                <a:effectLst/>
                <a:uLnTx/>
                <a:uFillTx/>
                <a:latin typeface="Manrope" pitchFamily="2" charset="0"/>
                <a:cs typeface="Segoe UI Semibold" panose="020B0702040204020203" pitchFamily="34" charset="0"/>
              </a:rPr>
              <a:t>Lease creation, modification and termination process </a:t>
            </a:r>
          </a:p>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193661"/>
                </a:solidFill>
                <a:effectLst/>
                <a:uLnTx/>
                <a:uFillTx/>
                <a:latin typeface="Manrope" pitchFamily="2" charset="0"/>
                <a:cs typeface="Segoe UI Semibold" panose="020B0702040204020203" pitchFamily="34" charset="0"/>
              </a:rPr>
              <a:t>for multiple leases across multiple entities.</a:t>
            </a:r>
          </a:p>
        </p:txBody>
      </p:sp>
      <p:sp>
        <p:nvSpPr>
          <p:cNvPr id="9" name="Oval 8">
            <a:extLst>
              <a:ext uri="{FF2B5EF4-FFF2-40B4-BE49-F238E27FC236}">
                <a16:creationId xmlns:a16="http://schemas.microsoft.com/office/drawing/2014/main" id="{B29A4D5C-DA07-FE6F-4169-0CFFE63F88FC}"/>
              </a:ext>
            </a:extLst>
          </p:cNvPr>
          <p:cNvSpPr>
            <a:spLocks/>
          </p:cNvSpPr>
          <p:nvPr/>
        </p:nvSpPr>
        <p:spPr>
          <a:xfrm>
            <a:off x="6026800" y="5470442"/>
            <a:ext cx="182880" cy="182880"/>
          </a:xfrm>
          <a:prstGeom prst="ellipse">
            <a:avLst/>
          </a:prstGeom>
          <a:gradFill>
            <a:gsLst>
              <a:gs pos="100000">
                <a:schemeClr val="accent2"/>
              </a:gs>
              <a:gs pos="0">
                <a:schemeClr val="accent4"/>
              </a:gs>
            </a:gsLst>
            <a:lin ang="2700000" scaled="0"/>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0" tIns="0" rIns="310896" bIns="0" numCol="1" spcCol="1270" anchor="ctr" anchorCtr="0">
            <a:noAutofit/>
          </a:bodyPr>
          <a:lstStyle/>
          <a:p>
            <a:pPr marL="0" marR="0" lvl="0" indent="0" algn="r" defTabSz="4445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193661"/>
              </a:solidFill>
              <a:effectLst/>
              <a:uLnTx/>
              <a:uFillTx/>
              <a:latin typeface="Manrope" pitchFamily="2" charset="0"/>
              <a:cs typeface="Segoe UI Semibold" panose="020B0702040204020203" pitchFamily="34" charset="0"/>
            </a:endParaRPr>
          </a:p>
        </p:txBody>
      </p:sp>
      <p:sp>
        <p:nvSpPr>
          <p:cNvPr id="10" name="TextBox 9">
            <a:extLst>
              <a:ext uri="{FF2B5EF4-FFF2-40B4-BE49-F238E27FC236}">
                <a16:creationId xmlns:a16="http://schemas.microsoft.com/office/drawing/2014/main" id="{4B80311F-FEED-920E-674D-4ACFB3C75ECA}"/>
              </a:ext>
            </a:extLst>
          </p:cNvPr>
          <p:cNvSpPr txBox="1"/>
          <p:nvPr/>
        </p:nvSpPr>
        <p:spPr>
          <a:xfrm>
            <a:off x="2564487" y="5733076"/>
            <a:ext cx="6204536" cy="276999"/>
          </a:xfrm>
          <a:prstGeom prst="rect">
            <a:avLst/>
          </a:prstGeom>
          <a:noFill/>
        </p:spPr>
        <p:txBody>
          <a:bodyPr wrap="square" rtlCol="0">
            <a:spAutoFit/>
          </a:bodyPr>
          <a:lstStyle/>
          <a:p>
            <a:pPr algn="ctr"/>
            <a:r>
              <a:rPr lang="en-US" sz="1200" dirty="0">
                <a:solidFill>
                  <a:srgbClr val="1A3661"/>
                </a:solidFill>
                <a:latin typeface="Manrope" pitchFamily="2" charset="0"/>
                <a:cs typeface="Segoe UI Semibold" panose="020B0702040204020203" pitchFamily="34" charset="0"/>
              </a:rPr>
              <a:t>Compliance with ASC 842 and IFRS 16 for lease accounting.</a:t>
            </a:r>
          </a:p>
        </p:txBody>
      </p:sp>
      <p:sp>
        <p:nvSpPr>
          <p:cNvPr id="13" name="Oval 12">
            <a:extLst>
              <a:ext uri="{FF2B5EF4-FFF2-40B4-BE49-F238E27FC236}">
                <a16:creationId xmlns:a16="http://schemas.microsoft.com/office/drawing/2014/main" id="{6EA4A779-7E58-5AC9-6516-45A6DFBA95C7}"/>
              </a:ext>
            </a:extLst>
          </p:cNvPr>
          <p:cNvSpPr>
            <a:spLocks/>
          </p:cNvSpPr>
          <p:nvPr/>
        </p:nvSpPr>
        <p:spPr>
          <a:xfrm>
            <a:off x="4277477" y="2612508"/>
            <a:ext cx="182880" cy="182880"/>
          </a:xfrm>
          <a:prstGeom prst="ellipse">
            <a:avLst/>
          </a:prstGeom>
          <a:gradFill>
            <a:gsLst>
              <a:gs pos="100000">
                <a:schemeClr val="accent2"/>
              </a:gs>
              <a:gs pos="0">
                <a:schemeClr val="accent4"/>
              </a:gs>
            </a:gsLst>
            <a:lin ang="2700000" scaled="0"/>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10896" tIns="0" rIns="0" bIns="0" numCol="1" spcCol="1270" anchor="ctr" anchorCtr="0">
            <a:noAutofit/>
          </a:bodyPr>
          <a:lstStyle/>
          <a:p>
            <a:pPr marL="0" marR="0" lvl="0" indent="0" algn="r" defTabSz="444500" rtl="0" eaLnBrk="1" fontAlgn="auto" latinLnBrk="0" hangingPunct="1">
              <a:lnSpc>
                <a:spcPct val="90000"/>
              </a:lnSpc>
              <a:spcBef>
                <a:spcPct val="0"/>
              </a:spcBef>
              <a:spcAft>
                <a:spcPct val="35000"/>
              </a:spcAft>
              <a:buClrTx/>
              <a:buSzTx/>
              <a:buFontTx/>
              <a:buNone/>
              <a:tabLst/>
              <a:defRPr/>
            </a:pPr>
            <a:r>
              <a:rPr lang="en-US" sz="1200" dirty="0">
                <a:solidFill>
                  <a:srgbClr val="193661"/>
                </a:solidFill>
                <a:latin typeface="Manrope" pitchFamily="2" charset="0"/>
                <a:cs typeface="Segoe UI Semibold" panose="020B0702040204020203" pitchFamily="34" charset="0"/>
              </a:rPr>
              <a:t>Complex billing involving variable charges.           </a:t>
            </a:r>
            <a:endParaRPr kumimoji="0" lang="en-US" sz="1200" b="0" i="0" u="none" strike="noStrike" kern="1200" cap="none" spc="0" normalizeH="0" baseline="0" noProof="0" dirty="0">
              <a:ln>
                <a:noFill/>
              </a:ln>
              <a:solidFill>
                <a:srgbClr val="193661"/>
              </a:solidFill>
              <a:effectLst/>
              <a:uLnTx/>
              <a:uFillTx/>
              <a:latin typeface="Manrope" pitchFamily="2" charset="0"/>
              <a:cs typeface="Segoe UI Semibold" panose="020B0702040204020203" pitchFamily="34" charset="0"/>
            </a:endParaRPr>
          </a:p>
        </p:txBody>
      </p:sp>
      <p:sp>
        <p:nvSpPr>
          <p:cNvPr id="16" name="Oval 15">
            <a:extLst>
              <a:ext uri="{FF2B5EF4-FFF2-40B4-BE49-F238E27FC236}">
                <a16:creationId xmlns:a16="http://schemas.microsoft.com/office/drawing/2014/main" id="{F2CF2028-B420-1277-7B15-31779CC36279}"/>
              </a:ext>
            </a:extLst>
          </p:cNvPr>
          <p:cNvSpPr>
            <a:spLocks/>
          </p:cNvSpPr>
          <p:nvPr/>
        </p:nvSpPr>
        <p:spPr>
          <a:xfrm>
            <a:off x="7744251" y="4201428"/>
            <a:ext cx="182880" cy="182880"/>
          </a:xfrm>
          <a:prstGeom prst="ellipse">
            <a:avLst/>
          </a:prstGeom>
          <a:gradFill>
            <a:gsLst>
              <a:gs pos="100000">
                <a:schemeClr val="accent2"/>
              </a:gs>
              <a:gs pos="0">
                <a:schemeClr val="accent4"/>
              </a:gs>
            </a:gsLst>
            <a:lin ang="2700000" scaled="0"/>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10896" tIns="0" rIns="0" bIns="0" numCol="1" spcCol="1270" anchor="ctr"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193661"/>
                </a:solidFill>
                <a:effectLst/>
                <a:uLnTx/>
                <a:uFillTx/>
                <a:latin typeface="Manrope" pitchFamily="2" charset="0"/>
                <a:cs typeface="Segoe UI Semibold" panose="020B0702040204020203" pitchFamily="34" charset="0"/>
              </a:rPr>
              <a:t>Providing reports based on real-time data.</a:t>
            </a:r>
          </a:p>
        </p:txBody>
      </p:sp>
      <p:sp>
        <p:nvSpPr>
          <p:cNvPr id="21" name="Oval 20">
            <a:extLst>
              <a:ext uri="{FF2B5EF4-FFF2-40B4-BE49-F238E27FC236}">
                <a16:creationId xmlns:a16="http://schemas.microsoft.com/office/drawing/2014/main" id="{60189E8A-92F5-4011-EC45-129533872B8C}"/>
              </a:ext>
            </a:extLst>
          </p:cNvPr>
          <p:cNvSpPr>
            <a:spLocks/>
          </p:cNvSpPr>
          <p:nvPr/>
        </p:nvSpPr>
        <p:spPr>
          <a:xfrm>
            <a:off x="4094597" y="4329784"/>
            <a:ext cx="182880" cy="182880"/>
          </a:xfrm>
          <a:prstGeom prst="ellipse">
            <a:avLst/>
          </a:prstGeom>
          <a:gradFill>
            <a:gsLst>
              <a:gs pos="100000">
                <a:schemeClr val="accent2"/>
              </a:gs>
              <a:gs pos="0">
                <a:schemeClr val="accent4"/>
              </a:gs>
            </a:gsLst>
            <a:lin ang="2700000" scaled="0"/>
          </a:gra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10896" tIns="0" rIns="0" bIns="0" numCol="1" spcCol="1270" anchor="ctr" anchorCtr="0">
            <a:noAutofit/>
          </a:bodyPr>
          <a:lstStyle/>
          <a:p>
            <a:pPr marL="0" marR="0" lvl="0" indent="0" algn="r" defTabSz="4445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193661"/>
                </a:solidFill>
                <a:effectLst/>
                <a:uLnTx/>
                <a:uFillTx/>
                <a:latin typeface="Manrope" pitchFamily="2" charset="0"/>
                <a:cs typeface="Segoe UI Semibold" panose="020B0702040204020203" pitchFamily="34" charset="0"/>
              </a:rPr>
              <a:t>Accurate lease accounting for multiple properties.           </a:t>
            </a:r>
          </a:p>
        </p:txBody>
      </p:sp>
      <p:grpSp>
        <p:nvGrpSpPr>
          <p:cNvPr id="64" name="Group 63">
            <a:extLst>
              <a:ext uri="{FF2B5EF4-FFF2-40B4-BE49-F238E27FC236}">
                <a16:creationId xmlns:a16="http://schemas.microsoft.com/office/drawing/2014/main" id="{2163D6AB-07A3-1ADA-8435-6339A3765E80}"/>
              </a:ext>
            </a:extLst>
          </p:cNvPr>
          <p:cNvGrpSpPr/>
          <p:nvPr/>
        </p:nvGrpSpPr>
        <p:grpSpPr>
          <a:xfrm>
            <a:off x="4331363" y="2021207"/>
            <a:ext cx="3504312" cy="3504312"/>
            <a:chOff x="5090180" y="3024928"/>
            <a:chExt cx="2012528" cy="2012528"/>
          </a:xfrm>
        </p:grpSpPr>
        <p:sp>
          <p:nvSpPr>
            <p:cNvPr id="65" name="Arc 64">
              <a:extLst>
                <a:ext uri="{FF2B5EF4-FFF2-40B4-BE49-F238E27FC236}">
                  <a16:creationId xmlns:a16="http://schemas.microsoft.com/office/drawing/2014/main" id="{E6786521-0ADA-AFC8-5B55-2EBF95F041CD}"/>
                </a:ext>
                <a:ext uri="{C183D7F6-B498-43B3-948B-1728B52AA6E4}">
                  <adec:decorative xmlns:adec="http://schemas.microsoft.com/office/drawing/2017/decorative" val="1"/>
                </a:ext>
              </a:extLst>
            </p:cNvPr>
            <p:cNvSpPr/>
            <p:nvPr/>
          </p:nvSpPr>
          <p:spPr>
            <a:xfrm rot="14041994">
              <a:off x="5090180" y="3024928"/>
              <a:ext cx="2012528" cy="2012528"/>
            </a:xfrm>
            <a:prstGeom prst="arc">
              <a:avLst>
                <a:gd name="adj1" fmla="val 18328460"/>
                <a:gd name="adj2" fmla="val 20624079"/>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66" name="Arc 65">
              <a:extLst>
                <a:ext uri="{FF2B5EF4-FFF2-40B4-BE49-F238E27FC236}">
                  <a16:creationId xmlns:a16="http://schemas.microsoft.com/office/drawing/2014/main" id="{8B19E446-F3E7-6225-DA6B-7231146EFEF7}"/>
                </a:ext>
                <a:ext uri="{C183D7F6-B498-43B3-948B-1728B52AA6E4}">
                  <adec:decorative xmlns:adec="http://schemas.microsoft.com/office/drawing/2017/decorative" val="1"/>
                </a:ext>
              </a:extLst>
            </p:cNvPr>
            <p:cNvSpPr/>
            <p:nvPr/>
          </p:nvSpPr>
          <p:spPr>
            <a:xfrm rot="5009424">
              <a:off x="5090180" y="3024928"/>
              <a:ext cx="2012528" cy="2012528"/>
            </a:xfrm>
            <a:prstGeom prst="arc">
              <a:avLst>
                <a:gd name="adj1" fmla="val 18328460"/>
                <a:gd name="adj2" fmla="val 20898426"/>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67" name="Arc 66">
              <a:extLst>
                <a:ext uri="{FF2B5EF4-FFF2-40B4-BE49-F238E27FC236}">
                  <a16:creationId xmlns:a16="http://schemas.microsoft.com/office/drawing/2014/main" id="{1E231E0C-C9CF-E589-F8C6-B38DC532FB01}"/>
                </a:ext>
                <a:ext uri="{C183D7F6-B498-43B3-948B-1728B52AA6E4}">
                  <adec:decorative xmlns:adec="http://schemas.microsoft.com/office/drawing/2017/decorative" val="1"/>
                </a:ext>
              </a:extLst>
            </p:cNvPr>
            <p:cNvSpPr/>
            <p:nvPr/>
          </p:nvSpPr>
          <p:spPr>
            <a:xfrm rot="9945495">
              <a:off x="5090180" y="3024928"/>
              <a:ext cx="2012528" cy="2012528"/>
            </a:xfrm>
            <a:prstGeom prst="arc">
              <a:avLst>
                <a:gd name="adj1" fmla="val 18328460"/>
                <a:gd name="adj2" fmla="val 20898426"/>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68" name="Arc 67">
              <a:extLst>
                <a:ext uri="{FF2B5EF4-FFF2-40B4-BE49-F238E27FC236}">
                  <a16:creationId xmlns:a16="http://schemas.microsoft.com/office/drawing/2014/main" id="{C1421877-BED6-91D9-17A2-AECE6DC45DE3}"/>
                </a:ext>
                <a:ext uri="{C183D7F6-B498-43B3-948B-1728B52AA6E4}">
                  <adec:decorative xmlns:adec="http://schemas.microsoft.com/office/drawing/2017/decorative" val="1"/>
                </a:ext>
              </a:extLst>
            </p:cNvPr>
            <p:cNvSpPr/>
            <p:nvPr/>
          </p:nvSpPr>
          <p:spPr>
            <a:xfrm rot="807750">
              <a:off x="5090180" y="3024928"/>
              <a:ext cx="2012528" cy="2012528"/>
            </a:xfrm>
            <a:prstGeom prst="arc">
              <a:avLst>
                <a:gd name="adj1" fmla="val 18589438"/>
                <a:gd name="adj2" fmla="val 20898426"/>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pic>
        <p:nvPicPr>
          <p:cNvPr id="4" name="Picture 3">
            <a:extLst>
              <a:ext uri="{FF2B5EF4-FFF2-40B4-BE49-F238E27FC236}">
                <a16:creationId xmlns:a16="http://schemas.microsoft.com/office/drawing/2014/main" id="{2084368B-52B2-9CE1-BEEF-41DE556CBE6C}"/>
              </a:ext>
            </a:extLst>
          </p:cNvPr>
          <p:cNvPicPr>
            <a:picLocks noChangeAspect="1"/>
          </p:cNvPicPr>
          <p:nvPr/>
        </p:nvPicPr>
        <p:blipFill>
          <a:blip r:embed="rId3">
            <a:extLst>
              <a:ext uri="{28A0092B-C50C-407E-A947-70E740481C1C}">
                <a14:useLocalDpi xmlns:a14="http://schemas.microsoft.com/office/drawing/2010/main" val="0"/>
              </a:ext>
            </a:extLst>
          </a:blip>
          <a:srcRect t="125" b="125"/>
          <a:stretch/>
        </p:blipFill>
        <p:spPr>
          <a:xfrm>
            <a:off x="4844557" y="2521770"/>
            <a:ext cx="2463023" cy="2463023"/>
          </a:xfrm>
          <a:prstGeom prst="ellipse">
            <a:avLst/>
          </a:prstGeom>
          <a:noFill/>
          <a:ln w="28575">
            <a:noFill/>
            <a:headEnd type="none" w="med" len="med"/>
            <a:tailEnd type="none" w="med" len="med"/>
          </a:ln>
          <a:effectLst/>
        </p:spPr>
      </p:pic>
    </p:spTree>
    <p:extLst>
      <p:ext uri="{BB962C8B-B14F-4D97-AF65-F5344CB8AC3E}">
        <p14:creationId xmlns:p14="http://schemas.microsoft.com/office/powerpoint/2010/main" val="402948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6083F0-075E-11D5-4350-BFCD94A05DE5}"/>
              </a:ext>
            </a:extLst>
          </p:cNvPr>
          <p:cNvSpPr/>
          <p:nvPr/>
        </p:nvSpPr>
        <p:spPr>
          <a:xfrm>
            <a:off x="-31212" y="220133"/>
            <a:ext cx="12036945" cy="163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Wave of lines in purple on a darker purple background">
            <a:extLst>
              <a:ext uri="{FF2B5EF4-FFF2-40B4-BE49-F238E27FC236}">
                <a16:creationId xmlns:a16="http://schemas.microsoft.com/office/drawing/2014/main" id="{ACA14C46-7494-6977-D6E3-B30851859D64}"/>
              </a:ext>
            </a:extLst>
          </p:cNvPr>
          <p:cNvPicPr>
            <a:picLocks noChangeAspect="1"/>
          </p:cNvPicPr>
          <p:nvPr/>
        </p:nvPicPr>
        <p:blipFill rotWithShape="1">
          <a:blip r:embed="rId3">
            <a:extLst>
              <a:ext uri="{28A0092B-C50C-407E-A947-70E740481C1C}">
                <a14:useLocalDpi xmlns:a14="http://schemas.microsoft.com/office/drawing/2010/main" val="0"/>
              </a:ext>
            </a:extLst>
          </a:blip>
          <a:srcRect l="7542" t="1866" r="22527" b="1510"/>
          <a:stretch/>
        </p:blipFill>
        <p:spPr>
          <a:xfrm rot="5400000">
            <a:off x="-795069" y="763857"/>
            <a:ext cx="6858001" cy="5330286"/>
          </a:xfrm>
          <a:prstGeom prst="rect">
            <a:avLst/>
          </a:prstGeom>
        </p:spPr>
      </p:pic>
      <p:sp>
        <p:nvSpPr>
          <p:cNvPr id="30" name="Rectangle 29">
            <a:extLst>
              <a:ext uri="{FF2B5EF4-FFF2-40B4-BE49-F238E27FC236}">
                <a16:creationId xmlns:a16="http://schemas.microsoft.com/office/drawing/2014/main" id="{D88E0460-F2E9-7A45-8633-8C67A3895F9C}"/>
              </a:ext>
            </a:extLst>
          </p:cNvPr>
          <p:cNvSpPr/>
          <p:nvPr/>
        </p:nvSpPr>
        <p:spPr bwMode="auto">
          <a:xfrm>
            <a:off x="-11576" y="0"/>
            <a:ext cx="5310651" cy="6858000"/>
          </a:xfrm>
          <a:prstGeom prst="rect">
            <a:avLst/>
          </a:prstGeom>
          <a:gradFill flip="none" rotWithShape="1">
            <a:gsLst>
              <a:gs pos="0">
                <a:srgbClr val="193661">
                  <a:shade val="30000"/>
                  <a:satMod val="115000"/>
                </a:srgbClr>
              </a:gs>
              <a:gs pos="50000">
                <a:srgbClr val="193661">
                  <a:shade val="67500"/>
                  <a:satMod val="115000"/>
                  <a:alpha val="88000"/>
                </a:srgbClr>
              </a:gs>
              <a:gs pos="100000">
                <a:srgbClr val="193661">
                  <a:shade val="100000"/>
                  <a:satMod val="115000"/>
                  <a:alpha val="59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78D4"/>
              </a:solidFill>
              <a:effectLst/>
              <a:uLnTx/>
              <a:uFillTx/>
              <a:latin typeface="Segoe UI"/>
              <a:ea typeface="+mn-ea"/>
              <a:cs typeface="Segoe UI" pitchFamily="34" charset="0"/>
            </a:endParaRPr>
          </a:p>
        </p:txBody>
      </p:sp>
      <p:cxnSp>
        <p:nvCxnSpPr>
          <p:cNvPr id="49" name="Straight Connector 48">
            <a:extLst>
              <a:ext uri="{FF2B5EF4-FFF2-40B4-BE49-F238E27FC236}">
                <a16:creationId xmlns:a16="http://schemas.microsoft.com/office/drawing/2014/main" id="{C3DD937D-4639-3347-9C1A-0809DEA8F1F9}"/>
              </a:ext>
              <a:ext uri="{C183D7F6-B498-43B3-948B-1728B52AA6E4}">
                <adec:decorative xmlns:adec="http://schemas.microsoft.com/office/drawing/2017/decorative" val="1"/>
              </a:ext>
            </a:extLst>
          </p:cNvPr>
          <p:cNvCxnSpPr>
            <a:cxnSpLocks/>
          </p:cNvCxnSpPr>
          <p:nvPr/>
        </p:nvCxnSpPr>
        <p:spPr>
          <a:xfrm>
            <a:off x="5797457" y="2298237"/>
            <a:ext cx="0" cy="797169"/>
          </a:xfrm>
          <a:prstGeom prst="line">
            <a:avLst/>
          </a:prstGeom>
          <a:ln w="28575" cap="rnd">
            <a:solidFill>
              <a:srgbClr val="C498E9"/>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2" name="Title 4">
            <a:extLst>
              <a:ext uri="{FF2B5EF4-FFF2-40B4-BE49-F238E27FC236}">
                <a16:creationId xmlns:a16="http://schemas.microsoft.com/office/drawing/2014/main" id="{DBF14A9F-A3F3-CE4E-9B57-AC9EBA445F39}"/>
              </a:ext>
            </a:extLst>
          </p:cNvPr>
          <p:cNvSpPr txBox="1">
            <a:spLocks/>
          </p:cNvSpPr>
          <p:nvPr/>
        </p:nvSpPr>
        <p:spPr>
          <a:xfrm>
            <a:off x="270933" y="588472"/>
            <a:ext cx="4968977" cy="369332"/>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3100" b="0" kern="1200" cap="none" spc="-50" baseline="0">
                <a:ln w="3175">
                  <a:noFill/>
                </a:ln>
                <a:solidFill>
                  <a:schemeClr val="bg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dirty="0">
                <a:ln w="3175">
                  <a:noFill/>
                </a:ln>
                <a:solidFill>
                  <a:srgbClr val="FFFFFF"/>
                </a:solidFill>
                <a:effectLst/>
                <a:uLnTx/>
                <a:uFillTx/>
                <a:latin typeface="Manrope ExtraBold" panose="020B0604020202020204" charset="0"/>
              </a:rPr>
              <a:t>Key Persona – </a:t>
            </a:r>
            <a:r>
              <a:rPr lang="en-US" sz="2400" dirty="0">
                <a:solidFill>
                  <a:srgbClr val="C498E9"/>
                </a:solidFill>
                <a:latin typeface="Manrope ExtraBold" panose="020B0604020202020204" charset="0"/>
              </a:rPr>
              <a:t>Lease Analyst</a:t>
            </a:r>
            <a:endParaRPr kumimoji="0" lang="en-US" sz="2400" b="0" i="0" u="none" strike="noStrike" kern="1200" cap="none" spc="-50" normalizeH="0" baseline="0" noProof="0" dirty="0">
              <a:ln w="3175">
                <a:noFill/>
              </a:ln>
              <a:solidFill>
                <a:srgbClr val="C498E9"/>
              </a:solidFill>
              <a:effectLst/>
              <a:uLnTx/>
              <a:uFillTx/>
              <a:latin typeface="Manrope ExtraBold" panose="020B0604020202020204" charset="0"/>
            </a:endParaRPr>
          </a:p>
        </p:txBody>
      </p:sp>
      <p:sp>
        <p:nvSpPr>
          <p:cNvPr id="12" name="Rectangle 11">
            <a:extLst>
              <a:ext uri="{FF2B5EF4-FFF2-40B4-BE49-F238E27FC236}">
                <a16:creationId xmlns:a16="http://schemas.microsoft.com/office/drawing/2014/main" id="{AAEBE00C-F8F8-AA43-9BC3-1EC4AB00FFB1}"/>
              </a:ext>
            </a:extLst>
          </p:cNvPr>
          <p:cNvSpPr/>
          <p:nvPr/>
        </p:nvSpPr>
        <p:spPr>
          <a:xfrm>
            <a:off x="6142005" y="573083"/>
            <a:ext cx="5883364" cy="1015663"/>
          </a:xfrm>
          <a:prstGeom prst="rect">
            <a:avLst/>
          </a:prstGeom>
        </p:spPr>
        <p:txBody>
          <a:bodyPr wrap="square">
            <a:spAutoFit/>
          </a:bodyPr>
          <a:lstStyle/>
          <a:p>
            <a:pPr fontAlgn="ctr">
              <a:spcAft>
                <a:spcPts val="600"/>
              </a:spcAft>
              <a:defRPr/>
            </a:pPr>
            <a:r>
              <a:rPr kumimoji="0" lang="en-US" sz="1100" b="0" i="0" u="none" strike="noStrike" kern="1200" cap="none" spc="0" normalizeH="0" baseline="0" noProof="0" dirty="0">
                <a:ln>
                  <a:noFill/>
                </a:ln>
                <a:solidFill>
                  <a:srgbClr val="193661"/>
                </a:solidFill>
                <a:effectLst/>
                <a:uLnTx/>
                <a:uFillTx/>
                <a:latin typeface="Manrope SemiBold" panose="020B0604020202020204" charset="0"/>
                <a:cs typeface="Segoe UI"/>
              </a:rPr>
              <a:t>How It Relates to Their Role: </a:t>
            </a:r>
          </a:p>
          <a:p>
            <a:pPr fontAlgn="base"/>
            <a:r>
              <a:rPr lang="en-US" sz="1100" dirty="0">
                <a:solidFill>
                  <a:srgbClr val="1A3661"/>
                </a:solidFill>
                <a:latin typeface="Manrope" panose="020B0604020202020204" charset="0"/>
                <a:cs typeface="Segoe UI" panose="020B0502040204020203" pitchFamily="34" charset="0"/>
              </a:rPr>
              <a:t>Highlight the capabilities of P&amp;LM to manage complex leases and automate calculations, ensuring compliance and accuracy in lease management, which can significantly reduce the workload and increase the operational efficiency of lease analysts</a:t>
            </a:r>
          </a:p>
          <a:p>
            <a:pPr algn="ctr" rtl="0" fontAlgn="base"/>
            <a:r>
              <a:rPr lang="en-US" sz="1100" b="0" i="0" dirty="0">
                <a:solidFill>
                  <a:srgbClr val="000000"/>
                </a:solidFill>
                <a:effectLst/>
                <a:latin typeface="Manrope" panose="020B0604020202020204" charset="0"/>
              </a:rPr>
              <a:t>​</a:t>
            </a:r>
          </a:p>
        </p:txBody>
      </p:sp>
      <p:pic>
        <p:nvPicPr>
          <p:cNvPr id="14" name="Picture 13">
            <a:extLst>
              <a:ext uri="{FF2B5EF4-FFF2-40B4-BE49-F238E27FC236}">
                <a16:creationId xmlns:a16="http://schemas.microsoft.com/office/drawing/2014/main" id="{71F17906-DC44-3E42-B81D-7CDA0EB83F70}"/>
              </a:ext>
            </a:extLst>
          </p:cNvPr>
          <p:cNvPicPr>
            <a:picLocks noChangeAspect="1"/>
          </p:cNvPicPr>
          <p:nvPr/>
        </p:nvPicPr>
        <p:blipFill>
          <a:blip r:embed="rId4"/>
          <a:stretch>
            <a:fillRect/>
          </a:stretch>
        </p:blipFill>
        <p:spPr>
          <a:xfrm>
            <a:off x="5797457" y="584659"/>
            <a:ext cx="338554" cy="338554"/>
          </a:xfrm>
          <a:prstGeom prst="rect">
            <a:avLst/>
          </a:prstGeom>
        </p:spPr>
      </p:pic>
      <p:cxnSp>
        <p:nvCxnSpPr>
          <p:cNvPr id="64" name="Straight Connector 63">
            <a:extLst>
              <a:ext uri="{FF2B5EF4-FFF2-40B4-BE49-F238E27FC236}">
                <a16:creationId xmlns:a16="http://schemas.microsoft.com/office/drawing/2014/main" id="{74540490-F326-CD4A-A13E-B84A3548C51D}"/>
              </a:ext>
              <a:ext uri="{C183D7F6-B498-43B3-948B-1728B52AA6E4}">
                <adec:decorative xmlns:adec="http://schemas.microsoft.com/office/drawing/2017/decorative" val="1"/>
              </a:ext>
            </a:extLst>
          </p:cNvPr>
          <p:cNvCxnSpPr>
            <a:cxnSpLocks/>
          </p:cNvCxnSpPr>
          <p:nvPr/>
        </p:nvCxnSpPr>
        <p:spPr>
          <a:xfrm>
            <a:off x="5811529" y="4329723"/>
            <a:ext cx="0" cy="1039446"/>
          </a:xfrm>
          <a:prstGeom prst="line">
            <a:avLst/>
          </a:prstGeom>
          <a:ln w="28575" cap="rnd">
            <a:solidFill>
              <a:srgbClr val="C498E9"/>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15F08B9-5F40-3C1F-1E44-BCDC7EC4006D}"/>
              </a:ext>
            </a:extLst>
          </p:cNvPr>
          <p:cNvSpPr/>
          <p:nvPr/>
        </p:nvSpPr>
        <p:spPr>
          <a:xfrm>
            <a:off x="-36509" y="6714066"/>
            <a:ext cx="12228510" cy="155510"/>
          </a:xfrm>
          <a:prstGeom prst="rect">
            <a:avLst/>
          </a:prstGeom>
          <a:solidFill>
            <a:srgbClr val="C49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EF68B94-F4C1-5424-B263-96A6285B4B12}"/>
              </a:ext>
            </a:extLst>
          </p:cNvPr>
          <p:cNvSpPr txBox="1"/>
          <p:nvPr/>
        </p:nvSpPr>
        <p:spPr>
          <a:xfrm>
            <a:off x="6136010" y="2154768"/>
            <a:ext cx="5540622" cy="1261884"/>
          </a:xfrm>
          <a:prstGeom prst="rect">
            <a:avLst/>
          </a:prstGeom>
          <a:noFill/>
        </p:spPr>
        <p:txBody>
          <a:bodyPr wrap="square" rtlCol="0">
            <a:spAutoFit/>
          </a:bodyPr>
          <a:lstStyle/>
          <a:p>
            <a:pPr>
              <a:spcBef>
                <a:spcPts val="600"/>
              </a:spcBef>
            </a:pPr>
            <a:r>
              <a:rPr kumimoji="0" lang="en-US" sz="1100" b="0" i="0" u="none" strike="noStrike" kern="1200" cap="none" spc="0" normalizeH="0" baseline="0" noProof="0" dirty="0">
                <a:ln>
                  <a:noFill/>
                </a:ln>
                <a:solidFill>
                  <a:srgbClr val="193661"/>
                </a:solidFill>
                <a:effectLst/>
                <a:uLnTx/>
                <a:uFillTx/>
                <a:latin typeface="Manrope SemiBold" panose="020B0604020202020204" charset="0"/>
                <a:cs typeface="Segoe UI"/>
              </a:rPr>
              <a:t>Impact created by P&amp;LM: </a:t>
            </a:r>
            <a:endParaRPr lang="en-US" sz="1100" b="0" i="0" u="none" strike="noStrike" noProof="0" dirty="0">
              <a:solidFill>
                <a:srgbClr val="1A3661"/>
              </a:solidFill>
              <a:latin typeface="Manrope SemiBold" panose="020B0604020202020204" charset="0"/>
            </a:endParaRPr>
          </a:p>
          <a:p>
            <a:pPr marL="285750" lvl="0" indent="-285750" algn="l">
              <a:lnSpc>
                <a:spcPct val="100000"/>
              </a:lnSpc>
              <a:spcBef>
                <a:spcPts val="600"/>
              </a:spcBef>
              <a:spcAft>
                <a:spcPts val="0"/>
              </a:spcAft>
              <a:buFont typeface="Arial"/>
              <a:buChar char="•"/>
            </a:pPr>
            <a:r>
              <a:rPr lang="en-US" sz="1100" b="0" i="0" u="none" strike="noStrike" noProof="0" dirty="0">
                <a:solidFill>
                  <a:srgbClr val="1A3661"/>
                </a:solidFill>
                <a:latin typeface="Manrope" panose="020B0604020202020204" charset="0"/>
              </a:rPr>
              <a:t>Simplifies management of variable lease terms and conditions, improving efficiency in lease administration and reducing billing errors</a:t>
            </a:r>
          </a:p>
          <a:p>
            <a:pPr marL="285750" lvl="0" indent="-285750" algn="l">
              <a:lnSpc>
                <a:spcPct val="100000"/>
              </a:lnSpc>
              <a:spcBef>
                <a:spcPts val="600"/>
              </a:spcBef>
              <a:spcAft>
                <a:spcPts val="0"/>
              </a:spcAft>
              <a:buFont typeface="Arial"/>
              <a:buChar char="•"/>
            </a:pPr>
            <a:r>
              <a:rPr lang="en-US" sz="1100" dirty="0">
                <a:solidFill>
                  <a:srgbClr val="1A3661"/>
                </a:solidFill>
                <a:latin typeface="Manrope" panose="020B0604020202020204" charset="0"/>
              </a:rPr>
              <a:t>Allows for quick adjustments to lease terms based on changes in regulations or business strategy, ensuring compliance and adaptability </a:t>
            </a:r>
          </a:p>
          <a:p>
            <a:pPr marL="285750" indent="-285750">
              <a:buFont typeface="Arial" panose="020B0604020202020204" pitchFamily="34" charset="0"/>
              <a:buChar char="•"/>
            </a:pPr>
            <a:endParaRPr lang="en-US" sz="1100" dirty="0">
              <a:latin typeface="Manrope" panose="020B0604020202020204" charset="0"/>
            </a:endParaRPr>
          </a:p>
        </p:txBody>
      </p:sp>
      <p:sp>
        <p:nvSpPr>
          <p:cNvPr id="6" name="TextBox 5">
            <a:extLst>
              <a:ext uri="{FF2B5EF4-FFF2-40B4-BE49-F238E27FC236}">
                <a16:creationId xmlns:a16="http://schemas.microsoft.com/office/drawing/2014/main" id="{3E7E530F-71A6-0EC4-DF01-1227A0CCB11A}"/>
              </a:ext>
            </a:extLst>
          </p:cNvPr>
          <p:cNvSpPr txBox="1"/>
          <p:nvPr/>
        </p:nvSpPr>
        <p:spPr>
          <a:xfrm>
            <a:off x="6136010" y="3961104"/>
            <a:ext cx="5626143" cy="1754326"/>
          </a:xfrm>
          <a:prstGeom prst="rect">
            <a:avLst/>
          </a:prstGeom>
          <a:noFill/>
        </p:spPr>
        <p:txBody>
          <a:bodyPr wrap="square" rtlCol="0">
            <a:spAutoFit/>
          </a:bodyPr>
          <a:lstStyle/>
          <a:p>
            <a:pPr>
              <a:spcBef>
                <a:spcPts val="600"/>
              </a:spcBef>
            </a:pPr>
            <a:r>
              <a:rPr kumimoji="0" lang="en-US" sz="1100" b="0" i="0" u="none" strike="noStrike" kern="1200" cap="none" spc="0" normalizeH="0" baseline="0" noProof="0" dirty="0">
                <a:ln>
                  <a:noFill/>
                </a:ln>
                <a:solidFill>
                  <a:srgbClr val="193661"/>
                </a:solidFill>
                <a:effectLst/>
                <a:uLnTx/>
                <a:uFillTx/>
                <a:latin typeface="Manrope SemiBold" panose="020B0604020202020204" charset="0"/>
                <a:cs typeface="Segoe UI"/>
              </a:rPr>
              <a:t>P&amp;LM Features relating relevant in their Role: </a:t>
            </a:r>
            <a:endParaRPr lang="en-US" sz="1100" b="0" i="0" u="none" strike="noStrike" noProof="0" dirty="0">
              <a:solidFill>
                <a:srgbClr val="1A3661"/>
              </a:solidFill>
              <a:latin typeface="Manrope SemiBold" panose="020B0604020202020204" charset="0"/>
            </a:endParaRPr>
          </a:p>
          <a:p>
            <a:pPr marL="285750" lvl="0" indent="-285750" algn="l">
              <a:lnSpc>
                <a:spcPct val="100000"/>
              </a:lnSpc>
              <a:spcBef>
                <a:spcPts val="600"/>
              </a:spcBef>
              <a:spcAft>
                <a:spcPts val="0"/>
              </a:spcAft>
              <a:buFont typeface="Arial"/>
              <a:buChar char="•"/>
            </a:pPr>
            <a:r>
              <a:rPr lang="en-US" sz="1100" dirty="0">
                <a:solidFill>
                  <a:srgbClr val="1A3661"/>
                </a:solidFill>
                <a:latin typeface="Manrope" panose="020B0604020202020204" charset="0"/>
              </a:rPr>
              <a:t>Lease creation and modification wizard to set up and update lease terms </a:t>
            </a:r>
          </a:p>
          <a:p>
            <a:pPr marL="285750" lvl="0" indent="-285750" algn="l">
              <a:lnSpc>
                <a:spcPct val="100000"/>
              </a:lnSpc>
              <a:spcBef>
                <a:spcPts val="600"/>
              </a:spcBef>
              <a:spcAft>
                <a:spcPts val="0"/>
              </a:spcAft>
              <a:buFont typeface="Arial"/>
              <a:buChar char="•"/>
            </a:pPr>
            <a:r>
              <a:rPr lang="en-US" sz="1100" dirty="0">
                <a:solidFill>
                  <a:srgbClr val="1A3661"/>
                </a:solidFill>
                <a:latin typeface="Manrope" panose="020B0604020202020204" charset="0"/>
              </a:rPr>
              <a:t>Automated Lease Space Changes and Termination </a:t>
            </a:r>
          </a:p>
          <a:p>
            <a:pPr marL="285750" lvl="0" indent="-285750" algn="l">
              <a:lnSpc>
                <a:spcPct val="100000"/>
              </a:lnSpc>
              <a:spcBef>
                <a:spcPts val="600"/>
              </a:spcBef>
              <a:spcAft>
                <a:spcPts val="0"/>
              </a:spcAft>
              <a:buFont typeface="Arial"/>
              <a:buChar char="•"/>
            </a:pPr>
            <a:r>
              <a:rPr lang="en-US" sz="1100" dirty="0">
                <a:solidFill>
                  <a:srgbClr val="1A3661"/>
                </a:solidFill>
                <a:latin typeface="Manrope" panose="020B0604020202020204" charset="0"/>
              </a:rPr>
              <a:t>Proper allocation of charges using metering, percentages, and rates to avoid billing errors </a:t>
            </a:r>
          </a:p>
          <a:p>
            <a:pPr marL="285750" lvl="0" indent="-285750" algn="l">
              <a:lnSpc>
                <a:spcPct val="100000"/>
              </a:lnSpc>
              <a:spcBef>
                <a:spcPts val="600"/>
              </a:spcBef>
              <a:spcAft>
                <a:spcPts val="0"/>
              </a:spcAft>
              <a:buFont typeface="Arial"/>
              <a:buChar char="•"/>
            </a:pPr>
            <a:r>
              <a:rPr lang="en-US" sz="1100" dirty="0">
                <a:solidFill>
                  <a:srgbClr val="1A3661"/>
                </a:solidFill>
                <a:latin typeface="Manrope" panose="020B0604020202020204" charset="0"/>
              </a:rPr>
              <a:t>Compliance with ASC 842 and IFRS 16 for lessors and lessees accounting processes</a:t>
            </a:r>
          </a:p>
          <a:p>
            <a:pPr marL="285750" indent="-285750">
              <a:buFont typeface="Arial" panose="020B0604020202020204" pitchFamily="34" charset="0"/>
              <a:buChar char="•"/>
            </a:pPr>
            <a:endParaRPr lang="en-US" sz="1100" dirty="0">
              <a:latin typeface="Manrope" panose="020B0604020202020204" charset="0"/>
            </a:endParaRPr>
          </a:p>
        </p:txBody>
      </p:sp>
      <p:sp>
        <p:nvSpPr>
          <p:cNvPr id="13" name="Title 4">
            <a:extLst>
              <a:ext uri="{FF2B5EF4-FFF2-40B4-BE49-F238E27FC236}">
                <a16:creationId xmlns:a16="http://schemas.microsoft.com/office/drawing/2014/main" id="{185F529F-EA04-A023-9079-0285EDC46035}"/>
              </a:ext>
            </a:extLst>
          </p:cNvPr>
          <p:cNvSpPr txBox="1">
            <a:spLocks/>
          </p:cNvSpPr>
          <p:nvPr/>
        </p:nvSpPr>
        <p:spPr>
          <a:xfrm>
            <a:off x="129678" y="2774976"/>
            <a:ext cx="5028142" cy="1308050"/>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3100" b="0" kern="1200" cap="none" spc="-50" baseline="0">
                <a:ln w="3175">
                  <a:noFill/>
                </a:ln>
                <a:solidFill>
                  <a:schemeClr val="bg1"/>
                </a:solidFill>
                <a:effectLst/>
                <a:latin typeface="+mj-lt"/>
                <a:ea typeface="+mn-ea"/>
                <a:cs typeface="Segoe UI" pitchFamily="34" charset="0"/>
              </a:defRPr>
            </a:lvl1pPr>
          </a:lstStyle>
          <a:p>
            <a:pPr fontAlgn="ctr">
              <a:spcAft>
                <a:spcPts val="600"/>
              </a:spcAft>
              <a:defRPr/>
            </a:pPr>
            <a:r>
              <a:rPr lang="en-US" sz="1600" dirty="0">
                <a:latin typeface="Manrope" panose="020B0604020202020204" charset="0"/>
                <a:cs typeface="Segoe UI Semibold" panose="020B0702040204020203" pitchFamily="34" charset="0"/>
              </a:rPr>
              <a:t>Lease analysts track lease agreements, payments, and renewals. They are also responsible for ensuring that the proper charges are applied, and payments are recorded accurately</a:t>
            </a:r>
            <a:endParaRPr kumimoji="0" lang="en-US" sz="1600" b="0" i="0" u="none" strike="noStrike" kern="1200" cap="none" spc="0" normalizeH="0" baseline="0" noProof="0" dirty="0">
              <a:ln>
                <a:noFill/>
              </a:ln>
              <a:effectLst/>
              <a:uLnTx/>
              <a:uFillTx/>
              <a:latin typeface="Manrope" panose="020B0604020202020204" charset="0"/>
              <a:cs typeface="Segoe UI Semibold" panose="020B0702040204020203" pitchFamily="34" charset="0"/>
            </a:endParaRP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50" normalizeH="0" baseline="0" noProof="0" dirty="0">
              <a:ln w="3175">
                <a:noFill/>
              </a:ln>
              <a:solidFill>
                <a:srgbClr val="FDB913"/>
              </a:solidFill>
              <a:effectLst/>
              <a:uLnTx/>
              <a:uFillTx/>
              <a:latin typeface="Manrope" panose="020B0604020202020204" charset="0"/>
            </a:endParaRPr>
          </a:p>
        </p:txBody>
      </p:sp>
    </p:spTree>
    <p:extLst>
      <p:ext uri="{BB962C8B-B14F-4D97-AF65-F5344CB8AC3E}">
        <p14:creationId xmlns:p14="http://schemas.microsoft.com/office/powerpoint/2010/main" val="703248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E1C32-1FFA-8128-94E1-7597D9B0F3E1}"/>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9934DCB-4D62-B579-B1DF-F16083195ECA}"/>
              </a:ext>
            </a:extLst>
          </p:cNvPr>
          <p:cNvSpPr/>
          <p:nvPr/>
        </p:nvSpPr>
        <p:spPr>
          <a:xfrm>
            <a:off x="0" y="-1"/>
            <a:ext cx="12192000" cy="6858001"/>
          </a:xfrm>
          <a:prstGeom prst="roundRect">
            <a:avLst>
              <a:gd name="adj" fmla="val 0"/>
            </a:avLst>
          </a:prstGeom>
          <a:gradFill>
            <a:gsLst>
              <a:gs pos="0">
                <a:srgbClr val="EFEAF7"/>
              </a:gs>
              <a:gs pos="100000">
                <a:srgbClr val="E8EEFC"/>
              </a:gs>
            </a:gsLst>
            <a:lin ang="8100000" scaled="0"/>
          </a:gra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E490A82-073D-F7AD-B6D9-2A581800A1C0}"/>
              </a:ext>
            </a:extLst>
          </p:cNvPr>
          <p:cNvSpPr>
            <a:spLocks noGrp="1"/>
          </p:cNvSpPr>
          <p:nvPr>
            <p:ph type="ctrTitle" idx="4294967295"/>
          </p:nvPr>
        </p:nvSpPr>
        <p:spPr>
          <a:xfrm>
            <a:off x="7226300" y="3446463"/>
            <a:ext cx="4672932" cy="2433637"/>
          </a:xfrm>
        </p:spPr>
        <p:txBody>
          <a:bodyPr>
            <a:normAutofit/>
          </a:bodyPr>
          <a:lstStyle/>
          <a:p>
            <a:pPr algn="l"/>
            <a:r>
              <a:rPr lang="en-US" sz="4800" dirty="0"/>
              <a:t>Property &amp; Lease.</a:t>
            </a:r>
          </a:p>
        </p:txBody>
      </p:sp>
      <p:grpSp>
        <p:nvGrpSpPr>
          <p:cNvPr id="13" name="Group 12">
            <a:extLst>
              <a:ext uri="{FF2B5EF4-FFF2-40B4-BE49-F238E27FC236}">
                <a16:creationId xmlns:a16="http://schemas.microsoft.com/office/drawing/2014/main" id="{ACF7BA29-49D7-196F-AE65-87DE7FDA1611}"/>
              </a:ext>
            </a:extLst>
          </p:cNvPr>
          <p:cNvGrpSpPr/>
          <p:nvPr/>
        </p:nvGrpSpPr>
        <p:grpSpPr>
          <a:xfrm>
            <a:off x="0" y="1247142"/>
            <a:ext cx="6934200" cy="4684426"/>
            <a:chOff x="749300" y="2039255"/>
            <a:chExt cx="4940300" cy="3337439"/>
          </a:xfrm>
        </p:grpSpPr>
        <p:pic>
          <p:nvPicPr>
            <p:cNvPr id="10" name="Picture 9">
              <a:extLst>
                <a:ext uri="{FF2B5EF4-FFF2-40B4-BE49-F238E27FC236}">
                  <a16:creationId xmlns:a16="http://schemas.microsoft.com/office/drawing/2014/main" id="{FDF33D5A-43F2-6AB5-73C7-14AAF47FA12D}"/>
                </a:ext>
              </a:extLst>
            </p:cNvPr>
            <p:cNvPicPr>
              <a:picLocks noChangeAspect="1"/>
            </p:cNvPicPr>
            <p:nvPr/>
          </p:nvPicPr>
          <p:blipFill rotWithShape="1">
            <a:blip r:embed="rId3">
              <a:extLst>
                <a:ext uri="{28A0092B-C50C-407E-A947-70E740481C1C}">
                  <a14:useLocalDpi xmlns:a14="http://schemas.microsoft.com/office/drawing/2010/main" val="0"/>
                </a:ext>
              </a:extLst>
            </a:blip>
            <a:srcRect t="51676" r="17463" b="351"/>
            <a:stretch/>
          </p:blipFill>
          <p:spPr>
            <a:xfrm>
              <a:off x="749300" y="3759200"/>
              <a:ext cx="4940300" cy="1615208"/>
            </a:xfrm>
            <a:prstGeom prst="roundRect">
              <a:avLst>
                <a:gd name="adj" fmla="val 11776"/>
              </a:avLst>
            </a:prstGeom>
          </p:spPr>
        </p:pic>
        <p:pic>
          <p:nvPicPr>
            <p:cNvPr id="8" name="Picture 7">
              <a:extLst>
                <a:ext uri="{FF2B5EF4-FFF2-40B4-BE49-F238E27FC236}">
                  <a16:creationId xmlns:a16="http://schemas.microsoft.com/office/drawing/2014/main" id="{35DE1652-AF6E-A38C-3979-1A6BF45DDCDD}"/>
                </a:ext>
              </a:extLst>
            </p:cNvPr>
            <p:cNvPicPr>
              <a:picLocks noChangeAspect="1"/>
            </p:cNvPicPr>
            <p:nvPr/>
          </p:nvPicPr>
          <p:blipFill>
            <a:blip r:embed="rId3">
              <a:extLst>
                <a:ext uri="{28A0092B-C50C-407E-A947-70E740481C1C}">
                  <a14:useLocalDpi xmlns:a14="http://schemas.microsoft.com/office/drawing/2010/main" val="0"/>
                </a:ext>
              </a:extLst>
            </a:blip>
            <a:srcRect t="52" r="16714" b="16765"/>
            <a:stretch/>
          </p:blipFill>
          <p:spPr>
            <a:xfrm>
              <a:off x="749300" y="2043068"/>
              <a:ext cx="4937789" cy="2774045"/>
            </a:xfrm>
            <a:prstGeom prst="roundRect">
              <a:avLst>
                <a:gd name="adj" fmla="val 32006"/>
              </a:avLst>
            </a:prstGeom>
          </p:spPr>
        </p:pic>
        <p:pic>
          <p:nvPicPr>
            <p:cNvPr id="7" name="Picture 6">
              <a:extLst>
                <a:ext uri="{FF2B5EF4-FFF2-40B4-BE49-F238E27FC236}">
                  <a16:creationId xmlns:a16="http://schemas.microsoft.com/office/drawing/2014/main" id="{552238F6-BC28-6CB1-4C8C-99513AA7DB7F}"/>
                </a:ext>
              </a:extLst>
            </p:cNvPr>
            <p:cNvPicPr>
              <a:picLocks noChangeAspect="1"/>
            </p:cNvPicPr>
            <p:nvPr/>
          </p:nvPicPr>
          <p:blipFill>
            <a:blip r:embed="rId3">
              <a:extLst>
                <a:ext uri="{28A0092B-C50C-407E-A947-70E740481C1C}">
                  <a14:useLocalDpi xmlns:a14="http://schemas.microsoft.com/office/drawing/2010/main" val="0"/>
                </a:ext>
              </a:extLst>
            </a:blip>
            <a:srcRect r="30862"/>
            <a:stretch/>
          </p:blipFill>
          <p:spPr>
            <a:xfrm>
              <a:off x="749301" y="2039255"/>
              <a:ext cx="4102100" cy="3337439"/>
            </a:xfrm>
            <a:prstGeom prst="roundRect">
              <a:avLst>
                <a:gd name="adj" fmla="val 0"/>
              </a:avLst>
            </a:prstGeom>
          </p:spPr>
        </p:pic>
      </p:grpSp>
      <p:pic>
        <p:nvPicPr>
          <p:cNvPr id="12" name="Picture 11">
            <a:extLst>
              <a:ext uri="{FF2B5EF4-FFF2-40B4-BE49-F238E27FC236}">
                <a16:creationId xmlns:a16="http://schemas.microsoft.com/office/drawing/2014/main" id="{46837FBE-EA3C-65B3-FB10-8DF451D23A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31916" y="1723981"/>
            <a:ext cx="1591169" cy="1592306"/>
          </a:xfrm>
          <a:prstGeom prst="rect">
            <a:avLst/>
          </a:prstGeom>
        </p:spPr>
      </p:pic>
    </p:spTree>
    <p:extLst>
      <p:ext uri="{BB962C8B-B14F-4D97-AF65-F5344CB8AC3E}">
        <p14:creationId xmlns:p14="http://schemas.microsoft.com/office/powerpoint/2010/main" val="1925203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26B3009-58F4-DDF4-4AAD-2DE9E6E4E85E}"/>
              </a:ext>
            </a:extLst>
          </p:cNvPr>
          <p:cNvGraphicFramePr>
            <a:graphicFrameLocks/>
          </p:cNvGraphicFramePr>
          <p:nvPr>
            <p:extLst>
              <p:ext uri="{D42A27DB-BD31-4B8C-83A1-F6EECF244321}">
                <p14:modId xmlns:p14="http://schemas.microsoft.com/office/powerpoint/2010/main" val="2294627958"/>
              </p:ext>
            </p:extLst>
          </p:nvPr>
        </p:nvGraphicFramePr>
        <p:xfrm>
          <a:off x="850899" y="1426975"/>
          <a:ext cx="10331452" cy="5162735"/>
        </p:xfrm>
        <a:graphic>
          <a:graphicData uri="http://schemas.openxmlformats.org/drawingml/2006/table">
            <a:tbl>
              <a:tblPr firstRow="1" bandRow="1">
                <a:tableStyleId>{F5AB1C69-6EDB-4FF4-983F-18BD219EF322}</a:tableStyleId>
              </a:tblPr>
              <a:tblGrid>
                <a:gridCol w="5079132">
                  <a:extLst>
                    <a:ext uri="{9D8B030D-6E8A-4147-A177-3AD203B41FA5}">
                      <a16:colId xmlns:a16="http://schemas.microsoft.com/office/drawing/2014/main" val="2439732632"/>
                    </a:ext>
                  </a:extLst>
                </a:gridCol>
                <a:gridCol w="5252320">
                  <a:extLst>
                    <a:ext uri="{9D8B030D-6E8A-4147-A177-3AD203B41FA5}">
                      <a16:colId xmlns:a16="http://schemas.microsoft.com/office/drawing/2014/main" val="2393955989"/>
                    </a:ext>
                  </a:extLst>
                </a:gridCol>
              </a:tblGrid>
              <a:tr h="381652">
                <a:tc>
                  <a:txBody>
                    <a:bodyPr/>
                    <a:lstStyle/>
                    <a:p>
                      <a:pPr algn="ctr"/>
                      <a:r>
                        <a:rPr lang="en-US" sz="1900" dirty="0">
                          <a:solidFill>
                            <a:srgbClr val="C498E9"/>
                          </a:solidFill>
                          <a:latin typeface="Segoe UI Semibold" panose="020B0702040204020203" pitchFamily="34" charset="0"/>
                          <a:cs typeface="Segoe UI Semibold" panose="020B0702040204020203" pitchFamily="34" charset="0"/>
                        </a:rPr>
                        <a:t>Industry</a:t>
                      </a:r>
                    </a:p>
                  </a:txBody>
                  <a:tcPr marL="86046" marR="86046" marT="43023" marB="43023">
                    <a:lnB w="12700" cap="flat" cmpd="sng" algn="ctr">
                      <a:noFill/>
                      <a:prstDash val="solid"/>
                      <a:round/>
                      <a:headEnd type="none" w="med" len="med"/>
                      <a:tailEnd type="none" w="med" len="med"/>
                    </a:lnB>
                    <a:solidFill>
                      <a:srgbClr val="1A3661"/>
                    </a:solidFill>
                  </a:tcPr>
                </a:tc>
                <a:tc>
                  <a:txBody>
                    <a:bodyPr/>
                    <a:lstStyle/>
                    <a:p>
                      <a:pPr algn="ctr"/>
                      <a:r>
                        <a:rPr lang="en-US" sz="1900" dirty="0">
                          <a:solidFill>
                            <a:srgbClr val="C498E9"/>
                          </a:solidFill>
                          <a:latin typeface="Segoe UI Semibold" panose="020B0702040204020203" pitchFamily="34" charset="0"/>
                          <a:cs typeface="Segoe UI Semibold" panose="020B0702040204020203" pitchFamily="34" charset="0"/>
                        </a:rPr>
                        <a:t>Use</a:t>
                      </a:r>
                      <a:r>
                        <a:rPr lang="en-US" sz="1900" dirty="0">
                          <a:solidFill>
                            <a:srgbClr val="9470CA"/>
                          </a:solidFill>
                          <a:latin typeface="Segoe UI Semibold" panose="020B0702040204020203" pitchFamily="34" charset="0"/>
                          <a:cs typeface="Segoe UI Semibold" panose="020B0702040204020203" pitchFamily="34" charset="0"/>
                        </a:rPr>
                        <a:t> </a:t>
                      </a:r>
                      <a:r>
                        <a:rPr lang="en-US" sz="1900" dirty="0">
                          <a:solidFill>
                            <a:srgbClr val="C498E9"/>
                          </a:solidFill>
                          <a:latin typeface="Segoe UI Semibold" panose="020B0702040204020203" pitchFamily="34" charset="0"/>
                          <a:cs typeface="Segoe UI Semibold" panose="020B0702040204020203" pitchFamily="34" charset="0"/>
                        </a:rPr>
                        <a:t>Cases</a:t>
                      </a:r>
                    </a:p>
                  </a:txBody>
                  <a:tcPr marL="86046" marR="86046" marT="43023" marB="43023">
                    <a:lnB w="12700" cap="flat" cmpd="sng" algn="ctr">
                      <a:noFill/>
                      <a:prstDash val="solid"/>
                      <a:round/>
                      <a:headEnd type="none" w="med" len="med"/>
                      <a:tailEnd type="none" w="med" len="med"/>
                    </a:lnB>
                    <a:solidFill>
                      <a:srgbClr val="1A3661"/>
                    </a:solidFill>
                  </a:tcPr>
                </a:tc>
                <a:extLst>
                  <a:ext uri="{0D108BD9-81ED-4DB2-BD59-A6C34878D82A}">
                    <a16:rowId xmlns:a16="http://schemas.microsoft.com/office/drawing/2014/main" val="212596626"/>
                  </a:ext>
                </a:extLst>
              </a:tr>
              <a:tr h="541543">
                <a:tc>
                  <a:txBody>
                    <a:bodyPr/>
                    <a:lstStyle/>
                    <a:p>
                      <a:r>
                        <a:rPr lang="en-US" sz="1700"/>
                        <a:t>Real Estate (Commercial &amp; Residential)</a:t>
                      </a:r>
                    </a:p>
                  </a:txBody>
                  <a:tcPr marL="602319" marR="86046" marT="43023" marB="430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700"/>
                        <a:t>PP&amp;E for Multi Entity (Revenue &amp; Expense Leases)</a:t>
                      </a:r>
                    </a:p>
                  </a:txBody>
                  <a:tcPr marL="86046" marR="86046" marT="43023" marB="430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327413117"/>
                  </a:ext>
                </a:extLst>
              </a:tr>
              <a:tr h="573912">
                <a:tc>
                  <a:txBody>
                    <a:bodyPr/>
                    <a:lstStyle/>
                    <a:p>
                      <a:r>
                        <a:rPr lang="en-US" sz="1700"/>
                        <a:t>Construction</a:t>
                      </a:r>
                    </a:p>
                  </a:txBody>
                  <a:tcPr marL="602319" marR="86046" marT="43023" marB="430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a:t>PP&amp;E Management (Revenue &amp; Expense Leases)</a:t>
                      </a:r>
                    </a:p>
                  </a:txBody>
                  <a:tcPr marL="86046" marR="86046" marT="43023" marB="430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652991453"/>
                  </a:ext>
                </a:extLst>
              </a:tr>
              <a:tr h="610938">
                <a:tc>
                  <a:txBody>
                    <a:bodyPr/>
                    <a:lstStyle/>
                    <a:p>
                      <a:r>
                        <a:rPr lang="en-US" sz="1700"/>
                        <a:t>Hospitality, Travel, Service  &amp; Restaurants</a:t>
                      </a:r>
                    </a:p>
                  </a:txBody>
                  <a:tcPr marL="602319" marR="86046" marT="43023" marB="430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700"/>
                        <a:t>PP&amp;E for Multi Entity (Revenue &amp; Expense Leases)</a:t>
                      </a:r>
                    </a:p>
                  </a:txBody>
                  <a:tcPr marL="86046" marR="86046" marT="43023" marB="430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0120035"/>
                  </a:ext>
                </a:extLst>
              </a:tr>
              <a:tr h="610938">
                <a:tc>
                  <a:txBody>
                    <a:bodyPr/>
                    <a:lstStyle/>
                    <a:p>
                      <a:r>
                        <a:rPr lang="en-US" sz="1700"/>
                        <a:t>Broadcasting Stations</a:t>
                      </a:r>
                    </a:p>
                  </a:txBody>
                  <a:tcPr marL="602319" marR="86046" marT="43023" marB="430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a:t>PP&amp;E Management (Revenue &amp; Expense Leases)</a:t>
                      </a:r>
                    </a:p>
                  </a:txBody>
                  <a:tcPr marL="86046" marR="86046" marT="43023" marB="430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58011581"/>
                  </a:ext>
                </a:extLst>
              </a:tr>
              <a:tr h="610938">
                <a:tc>
                  <a:txBody>
                    <a:bodyPr/>
                    <a:lstStyle/>
                    <a:p>
                      <a:r>
                        <a:rPr lang="en-US" sz="1700"/>
                        <a:t>Energy / Resource</a:t>
                      </a:r>
                    </a:p>
                  </a:txBody>
                  <a:tcPr marL="602319" marR="86046" marT="43023" marB="430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a:t>PP&amp;E Management (Revenue &amp; Expense Leases)</a:t>
                      </a:r>
                    </a:p>
                  </a:txBody>
                  <a:tcPr marL="86046" marR="86046" marT="43023" marB="430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24893313"/>
                  </a:ext>
                </a:extLst>
              </a:tr>
              <a:tr h="610938">
                <a:tc>
                  <a:txBody>
                    <a:bodyPr/>
                    <a:lstStyle/>
                    <a:p>
                      <a:r>
                        <a:rPr lang="en-US" sz="1700"/>
                        <a:t>Healthcare </a:t>
                      </a:r>
                    </a:p>
                  </a:txBody>
                  <a:tcPr marL="602319" marR="86046" marT="43023" marB="430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a:t>PP&amp;E Management (Revenue &amp; Expense Leases)</a:t>
                      </a:r>
                    </a:p>
                  </a:txBody>
                  <a:tcPr marL="86046" marR="86046" marT="43023" marB="430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673300903"/>
                  </a:ext>
                </a:extLst>
              </a:tr>
              <a:tr h="610938">
                <a:tc>
                  <a:txBody>
                    <a:bodyPr/>
                    <a:lstStyle/>
                    <a:p>
                      <a:r>
                        <a:rPr lang="en-US" sz="1700"/>
                        <a:t>Manufacturing</a:t>
                      </a:r>
                    </a:p>
                  </a:txBody>
                  <a:tcPr marL="602319" marR="86046" marT="43023" marB="430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a:t>PP&amp;E Management (Revenue &amp; Expense Leases)</a:t>
                      </a:r>
                    </a:p>
                  </a:txBody>
                  <a:tcPr marL="86046" marR="86046" marT="43023" marB="430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74746164"/>
                  </a:ext>
                </a:extLst>
              </a:tr>
              <a:tr h="610938">
                <a:tc>
                  <a:txBody>
                    <a:bodyPr/>
                    <a:lstStyle/>
                    <a:p>
                      <a:r>
                        <a:rPr lang="en-US" sz="1700"/>
                        <a:t>Transportation &amp; Distribution</a:t>
                      </a:r>
                    </a:p>
                  </a:txBody>
                  <a:tcPr marL="602319" marR="86046" marT="43023" marB="430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700" dirty="0"/>
                        <a:t>PP&amp;E for Multi Entity (Revenue &amp; Expense Leases)</a:t>
                      </a:r>
                    </a:p>
                  </a:txBody>
                  <a:tcPr marL="86046" marR="86046" marT="43023" marB="430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09724762"/>
                  </a:ext>
                </a:extLst>
              </a:tr>
            </a:tbl>
          </a:graphicData>
        </a:graphic>
      </p:graphicFrame>
      <p:grpSp>
        <p:nvGrpSpPr>
          <p:cNvPr id="29" name="Group 28">
            <a:extLst>
              <a:ext uri="{FF2B5EF4-FFF2-40B4-BE49-F238E27FC236}">
                <a16:creationId xmlns:a16="http://schemas.microsoft.com/office/drawing/2014/main" id="{F2D8698B-DBC4-F75C-DF77-1484FE450C13}"/>
              </a:ext>
            </a:extLst>
          </p:cNvPr>
          <p:cNvGrpSpPr/>
          <p:nvPr/>
        </p:nvGrpSpPr>
        <p:grpSpPr>
          <a:xfrm>
            <a:off x="895350" y="1863648"/>
            <a:ext cx="444569" cy="4521912"/>
            <a:chOff x="895350" y="1580160"/>
            <a:chExt cx="472440" cy="4805400"/>
          </a:xfrm>
        </p:grpSpPr>
        <p:pic>
          <p:nvPicPr>
            <p:cNvPr id="8" name="Graphic 7" descr="Doctor female outline">
              <a:extLst>
                <a:ext uri="{FF2B5EF4-FFF2-40B4-BE49-F238E27FC236}">
                  <a16:creationId xmlns:a16="http://schemas.microsoft.com/office/drawing/2014/main" id="{E7F552F4-1E99-0DDB-7BB9-0A1C289F92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0120" y="4777740"/>
              <a:ext cx="342900" cy="342900"/>
            </a:xfrm>
            <a:prstGeom prst="rect">
              <a:avLst/>
            </a:prstGeom>
            <a:effectLst>
              <a:outerShdw blurRad="50800" dist="38100" dir="5400000" algn="t" rotWithShape="0">
                <a:prstClr val="black">
                  <a:alpha val="40000"/>
                </a:prstClr>
              </a:outerShdw>
            </a:effectLst>
          </p:spPr>
        </p:pic>
        <p:sp>
          <p:nvSpPr>
            <p:cNvPr id="9" name="Freeform: Shape 8">
              <a:extLst>
                <a:ext uri="{FF2B5EF4-FFF2-40B4-BE49-F238E27FC236}">
                  <a16:creationId xmlns:a16="http://schemas.microsoft.com/office/drawing/2014/main" id="{06237016-B0F5-0D93-2B87-CD923D7D3906}"/>
                </a:ext>
              </a:extLst>
            </p:cNvPr>
            <p:cNvSpPr/>
            <p:nvPr/>
          </p:nvSpPr>
          <p:spPr>
            <a:xfrm>
              <a:off x="987213" y="5458726"/>
              <a:ext cx="288715" cy="258365"/>
            </a:xfrm>
            <a:custGeom>
              <a:avLst/>
              <a:gdLst>
                <a:gd name="connsiteX0" fmla="*/ 409575 w 666750"/>
                <a:gd name="connsiteY0" fmla="*/ 384381 h 666750"/>
                <a:gd name="connsiteX1" fmla="*/ 409575 w 666750"/>
                <a:gd name="connsiteY1" fmla="*/ 251031 h 666750"/>
                <a:gd name="connsiteX2" fmla="*/ 151324 w 666750"/>
                <a:gd name="connsiteY2" fmla="*/ 384943 h 666750"/>
                <a:gd name="connsiteX3" fmla="*/ 123158 w 666750"/>
                <a:gd name="connsiteY3" fmla="*/ 0 h 666750"/>
                <a:gd name="connsiteX4" fmla="*/ 29242 w 666750"/>
                <a:gd name="connsiteY4" fmla="*/ 0 h 666750"/>
                <a:gd name="connsiteX5" fmla="*/ 0 w 666750"/>
                <a:gd name="connsiteY5" fmla="*/ 400050 h 666750"/>
                <a:gd name="connsiteX6" fmla="*/ 0 w 666750"/>
                <a:gd name="connsiteY6" fmla="*/ 666750 h 666750"/>
                <a:gd name="connsiteX7" fmla="*/ 666750 w 666750"/>
                <a:gd name="connsiteY7" fmla="*/ 666750 h 666750"/>
                <a:gd name="connsiteX8" fmla="*/ 666750 w 666750"/>
                <a:gd name="connsiteY8" fmla="*/ 251031 h 666750"/>
                <a:gd name="connsiteX9" fmla="*/ 105442 w 666750"/>
                <a:gd name="connsiteY9" fmla="*/ 19050 h 666750"/>
                <a:gd name="connsiteX10" fmla="*/ 108928 w 666750"/>
                <a:gd name="connsiteY10" fmla="*/ 66675 h 666750"/>
                <a:gd name="connsiteX11" fmla="*/ 43472 w 666750"/>
                <a:gd name="connsiteY11" fmla="*/ 66675 h 666750"/>
                <a:gd name="connsiteX12" fmla="*/ 46958 w 666750"/>
                <a:gd name="connsiteY12" fmla="*/ 19050 h 666750"/>
                <a:gd name="connsiteX13" fmla="*/ 42072 w 666750"/>
                <a:gd name="connsiteY13" fmla="*/ 85725 h 666750"/>
                <a:gd name="connsiteX14" fmla="*/ 110328 w 666750"/>
                <a:gd name="connsiteY14" fmla="*/ 85725 h 666750"/>
                <a:gd name="connsiteX15" fmla="*/ 132626 w 666750"/>
                <a:gd name="connsiteY15" fmla="*/ 390525 h 666750"/>
                <a:gd name="connsiteX16" fmla="*/ 19774 w 666750"/>
                <a:gd name="connsiteY16" fmla="*/ 390525 h 666750"/>
                <a:gd name="connsiteX17" fmla="*/ 145733 w 666750"/>
                <a:gd name="connsiteY17" fmla="*/ 409280 h 666750"/>
                <a:gd name="connsiteX18" fmla="*/ 390525 w 666750"/>
                <a:gd name="connsiteY18" fmla="*/ 282369 h 666750"/>
                <a:gd name="connsiteX19" fmla="*/ 390525 w 666750"/>
                <a:gd name="connsiteY19" fmla="*/ 415719 h 666750"/>
                <a:gd name="connsiteX20" fmla="*/ 647700 w 666750"/>
                <a:gd name="connsiteY20" fmla="*/ 282369 h 666750"/>
                <a:gd name="connsiteX21" fmla="*/ 647700 w 666750"/>
                <a:gd name="connsiteY21" fmla="*/ 647700 h 666750"/>
                <a:gd name="connsiteX22" fmla="*/ 19050 w 666750"/>
                <a:gd name="connsiteY22" fmla="*/ 647700 h 666750"/>
                <a:gd name="connsiteX23" fmla="*/ 19050 w 666750"/>
                <a:gd name="connsiteY23" fmla="*/ 409575 h 666750"/>
                <a:gd name="connsiteX24" fmla="*/ 134017 w 666750"/>
                <a:gd name="connsiteY24" fmla="*/ 409575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6750" h="666750">
                  <a:moveTo>
                    <a:pt x="409575" y="384381"/>
                  </a:moveTo>
                  <a:lnTo>
                    <a:pt x="409575" y="251031"/>
                  </a:lnTo>
                  <a:lnTo>
                    <a:pt x="151324" y="384943"/>
                  </a:lnTo>
                  <a:lnTo>
                    <a:pt x="123158" y="0"/>
                  </a:lnTo>
                  <a:lnTo>
                    <a:pt x="29242" y="0"/>
                  </a:lnTo>
                  <a:lnTo>
                    <a:pt x="0" y="400050"/>
                  </a:lnTo>
                  <a:lnTo>
                    <a:pt x="0" y="666750"/>
                  </a:lnTo>
                  <a:lnTo>
                    <a:pt x="666750" y="666750"/>
                  </a:lnTo>
                  <a:lnTo>
                    <a:pt x="666750" y="251031"/>
                  </a:lnTo>
                  <a:close/>
                  <a:moveTo>
                    <a:pt x="105442" y="19050"/>
                  </a:moveTo>
                  <a:lnTo>
                    <a:pt x="108928" y="66675"/>
                  </a:lnTo>
                  <a:lnTo>
                    <a:pt x="43472" y="66675"/>
                  </a:lnTo>
                  <a:lnTo>
                    <a:pt x="46958" y="19050"/>
                  </a:lnTo>
                  <a:close/>
                  <a:moveTo>
                    <a:pt x="42072" y="85725"/>
                  </a:moveTo>
                  <a:lnTo>
                    <a:pt x="110328" y="85725"/>
                  </a:lnTo>
                  <a:lnTo>
                    <a:pt x="132626" y="390525"/>
                  </a:lnTo>
                  <a:lnTo>
                    <a:pt x="19774" y="390525"/>
                  </a:lnTo>
                  <a:close/>
                  <a:moveTo>
                    <a:pt x="145733" y="409280"/>
                  </a:moveTo>
                  <a:lnTo>
                    <a:pt x="390525" y="282369"/>
                  </a:lnTo>
                  <a:lnTo>
                    <a:pt x="390525" y="415719"/>
                  </a:lnTo>
                  <a:lnTo>
                    <a:pt x="647700" y="282369"/>
                  </a:lnTo>
                  <a:lnTo>
                    <a:pt x="647700" y="647700"/>
                  </a:lnTo>
                  <a:lnTo>
                    <a:pt x="19050" y="647700"/>
                  </a:lnTo>
                  <a:lnTo>
                    <a:pt x="19050" y="409575"/>
                  </a:lnTo>
                  <a:lnTo>
                    <a:pt x="134017" y="409575"/>
                  </a:lnTo>
                  <a:close/>
                </a:path>
              </a:pathLst>
            </a:custGeom>
            <a:solidFill>
              <a:srgbClr val="1A3661"/>
            </a:solidFill>
            <a:ln w="9525"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white"/>
                </a:solidFill>
                <a:effectLst/>
                <a:uLnTx/>
                <a:uFillTx/>
                <a:latin typeface="Segoe UI"/>
                <a:ea typeface="+mn-ea"/>
                <a:cs typeface="+mn-cs"/>
              </a:endParaRPr>
            </a:p>
          </p:txBody>
        </p:sp>
        <p:grpSp>
          <p:nvGrpSpPr>
            <p:cNvPr id="13" name="Group 12">
              <a:extLst>
                <a:ext uri="{FF2B5EF4-FFF2-40B4-BE49-F238E27FC236}">
                  <a16:creationId xmlns:a16="http://schemas.microsoft.com/office/drawing/2014/main" id="{6B0C984E-695B-BA05-FED7-A3A884BBD275}"/>
                </a:ext>
              </a:extLst>
            </p:cNvPr>
            <p:cNvGrpSpPr/>
            <p:nvPr/>
          </p:nvGrpSpPr>
          <p:grpSpPr>
            <a:xfrm>
              <a:off x="950706" y="2826094"/>
              <a:ext cx="361728" cy="355198"/>
              <a:chOff x="2312891" y="5386413"/>
              <a:chExt cx="524293" cy="514829"/>
            </a:xfrm>
            <a:effectLst>
              <a:outerShdw blurRad="50800" dist="38100" dir="5400000" algn="t" rotWithShape="0">
                <a:prstClr val="black">
                  <a:alpha val="40000"/>
                </a:prstClr>
              </a:outerShdw>
            </a:effectLst>
          </p:grpSpPr>
          <p:sp>
            <p:nvSpPr>
              <p:cNvPr id="10" name="Freeform: Shape 9">
                <a:extLst>
                  <a:ext uri="{FF2B5EF4-FFF2-40B4-BE49-F238E27FC236}">
                    <a16:creationId xmlns:a16="http://schemas.microsoft.com/office/drawing/2014/main" id="{06047C0B-DDFC-D0C1-8965-9D00EC94885A}"/>
                  </a:ext>
                </a:extLst>
              </p:cNvPr>
              <p:cNvSpPr/>
              <p:nvPr/>
            </p:nvSpPr>
            <p:spPr>
              <a:xfrm>
                <a:off x="2526344" y="5386413"/>
                <a:ext cx="234718" cy="463346"/>
              </a:xfrm>
              <a:custGeom>
                <a:avLst/>
                <a:gdLst>
                  <a:gd name="connsiteX0" fmla="*/ 0 w 250603"/>
                  <a:gd name="connsiteY0" fmla="*/ 376006 h 463346"/>
                  <a:gd name="connsiteX1" fmla="*/ 191 w 250603"/>
                  <a:gd name="connsiteY1" fmla="*/ 381947 h 463346"/>
                  <a:gd name="connsiteX2" fmla="*/ 38439 w 250603"/>
                  <a:gd name="connsiteY2" fmla="*/ 445194 h 463346"/>
                  <a:gd name="connsiteX3" fmla="*/ 89334 w 250603"/>
                  <a:gd name="connsiteY3" fmla="*/ 462939 h 463346"/>
                  <a:gd name="connsiteX4" fmla="*/ 98861 w 250603"/>
                  <a:gd name="connsiteY4" fmla="*/ 463347 h 463346"/>
                  <a:gd name="connsiteX5" fmla="*/ 151868 w 250603"/>
                  <a:gd name="connsiteY5" fmla="*/ 463347 h 463346"/>
                  <a:gd name="connsiteX6" fmla="*/ 236466 w 250603"/>
                  <a:gd name="connsiteY6" fmla="*/ 421349 h 463346"/>
                  <a:gd name="connsiteX7" fmla="*/ 250412 w 250603"/>
                  <a:gd name="connsiteY7" fmla="*/ 381994 h 463346"/>
                  <a:gd name="connsiteX8" fmla="*/ 250603 w 250603"/>
                  <a:gd name="connsiteY8" fmla="*/ 376056 h 463346"/>
                  <a:gd name="connsiteX9" fmla="*/ 223325 w 250603"/>
                  <a:gd name="connsiteY9" fmla="*/ 358434 h 463346"/>
                  <a:gd name="connsiteX10" fmla="*/ 209298 w 250603"/>
                  <a:gd name="connsiteY10" fmla="*/ 341147 h 463346"/>
                  <a:gd name="connsiteX11" fmla="*/ 200106 w 250603"/>
                  <a:gd name="connsiteY11" fmla="*/ 339419 h 463346"/>
                  <a:gd name="connsiteX12" fmla="*/ 185817 w 250603"/>
                  <a:gd name="connsiteY12" fmla="*/ 343358 h 463346"/>
                  <a:gd name="connsiteX13" fmla="*/ 171217 w 250603"/>
                  <a:gd name="connsiteY13" fmla="*/ 335869 h 463346"/>
                  <a:gd name="connsiteX14" fmla="*/ 171217 w 250603"/>
                  <a:gd name="connsiteY14" fmla="*/ 169209 h 463346"/>
                  <a:gd name="connsiteX15" fmla="*/ 138328 w 250603"/>
                  <a:gd name="connsiteY15" fmla="*/ 117199 h 463346"/>
                  <a:gd name="connsiteX16" fmla="*/ 133024 w 250603"/>
                  <a:gd name="connsiteY16" fmla="*/ 33295 h 463346"/>
                  <a:gd name="connsiteX17" fmla="*/ 137761 w 250603"/>
                  <a:gd name="connsiteY17" fmla="*/ 33295 h 463346"/>
                  <a:gd name="connsiteX18" fmla="*/ 137761 w 250603"/>
                  <a:gd name="connsiteY18" fmla="*/ 23013 h 463346"/>
                  <a:gd name="connsiteX19" fmla="*/ 135704 w 250603"/>
                  <a:gd name="connsiteY19" fmla="*/ 13798 h 463346"/>
                  <a:gd name="connsiteX20" fmla="*/ 111388 w 250603"/>
                  <a:gd name="connsiteY20" fmla="*/ 9 h 463346"/>
                  <a:gd name="connsiteX21" fmla="*/ 86803 w 250603"/>
                  <a:gd name="connsiteY21" fmla="*/ 12 h 463346"/>
                  <a:gd name="connsiteX22" fmla="*/ 62223 w 250603"/>
                  <a:gd name="connsiteY22" fmla="*/ 13997 h 463346"/>
                  <a:gd name="connsiteX23" fmla="*/ 60258 w 250603"/>
                  <a:gd name="connsiteY23" fmla="*/ 23007 h 463346"/>
                  <a:gd name="connsiteX24" fmla="*/ 60258 w 250603"/>
                  <a:gd name="connsiteY24" fmla="*/ 33295 h 463346"/>
                  <a:gd name="connsiteX25" fmla="*/ 64625 w 250603"/>
                  <a:gd name="connsiteY25" fmla="*/ 33295 h 463346"/>
                  <a:gd name="connsiteX26" fmla="*/ 59326 w 250603"/>
                  <a:gd name="connsiteY26" fmla="*/ 117200 h 463346"/>
                  <a:gd name="connsiteX27" fmla="*/ 26432 w 250603"/>
                  <a:gd name="connsiteY27" fmla="*/ 169209 h 463346"/>
                  <a:gd name="connsiteX28" fmla="*/ 26432 w 250603"/>
                  <a:gd name="connsiteY28" fmla="*/ 358841 h 463346"/>
                  <a:gd name="connsiteX29" fmla="*/ 0 w 250603"/>
                  <a:gd name="connsiteY29" fmla="*/ 376006 h 463346"/>
                  <a:gd name="connsiteX30" fmla="*/ 67704 w 250603"/>
                  <a:gd name="connsiteY30" fmla="*/ 371643 h 463346"/>
                  <a:gd name="connsiteX31" fmla="*/ 68467 w 250603"/>
                  <a:gd name="connsiteY31" fmla="*/ 373575 h 463346"/>
                  <a:gd name="connsiteX32" fmla="*/ 69572 w 250603"/>
                  <a:gd name="connsiteY32" fmla="*/ 375720 h 463346"/>
                  <a:gd name="connsiteX33" fmla="*/ 71135 w 250603"/>
                  <a:gd name="connsiteY33" fmla="*/ 378158 h 463346"/>
                  <a:gd name="connsiteX34" fmla="*/ 72711 w 250603"/>
                  <a:gd name="connsiteY34" fmla="*/ 380041 h 463346"/>
                  <a:gd name="connsiteX35" fmla="*/ 72654 w 250603"/>
                  <a:gd name="connsiteY35" fmla="*/ 380133 h 463346"/>
                  <a:gd name="connsiteX36" fmla="*/ 52317 w 250603"/>
                  <a:gd name="connsiteY36" fmla="*/ 377402 h 463346"/>
                  <a:gd name="connsiteX37" fmla="*/ 42609 w 250603"/>
                  <a:gd name="connsiteY37" fmla="*/ 360606 h 463346"/>
                  <a:gd name="connsiteX38" fmla="*/ 58487 w 250603"/>
                  <a:gd name="connsiteY38" fmla="*/ 352471 h 463346"/>
                  <a:gd name="connsiteX39" fmla="*/ 69097 w 250603"/>
                  <a:gd name="connsiteY39" fmla="*/ 354362 h 463346"/>
                  <a:gd name="connsiteX40" fmla="*/ 69123 w 250603"/>
                  <a:gd name="connsiteY40" fmla="*/ 354420 h 463346"/>
                  <a:gd name="connsiteX41" fmla="*/ 67704 w 250603"/>
                  <a:gd name="connsiteY41" fmla="*/ 371643 h 463346"/>
                  <a:gd name="connsiteX42" fmla="*/ 141532 w 250603"/>
                  <a:gd name="connsiteY42" fmla="*/ 373410 h 463346"/>
                  <a:gd name="connsiteX43" fmla="*/ 141044 w 250603"/>
                  <a:gd name="connsiteY43" fmla="*/ 382537 h 463346"/>
                  <a:gd name="connsiteX44" fmla="*/ 125997 w 250603"/>
                  <a:gd name="connsiteY44" fmla="*/ 382751 h 463346"/>
                  <a:gd name="connsiteX45" fmla="*/ 112956 w 250603"/>
                  <a:gd name="connsiteY45" fmla="*/ 382605 h 463346"/>
                  <a:gd name="connsiteX46" fmla="*/ 111376 w 250603"/>
                  <a:gd name="connsiteY46" fmla="*/ 377109 h 463346"/>
                  <a:gd name="connsiteX47" fmla="*/ 115047 w 250603"/>
                  <a:gd name="connsiteY47" fmla="*/ 361363 h 463346"/>
                  <a:gd name="connsiteX48" fmla="*/ 118662 w 250603"/>
                  <a:gd name="connsiteY48" fmla="*/ 358089 h 463346"/>
                  <a:gd name="connsiteX49" fmla="*/ 123576 w 250603"/>
                  <a:gd name="connsiteY49" fmla="*/ 356275 h 463346"/>
                  <a:gd name="connsiteX50" fmla="*/ 125072 w 250603"/>
                  <a:gd name="connsiteY50" fmla="*/ 356183 h 463346"/>
                  <a:gd name="connsiteX51" fmla="*/ 141532 w 250603"/>
                  <a:gd name="connsiteY51" fmla="*/ 373410 h 463346"/>
                  <a:gd name="connsiteX52" fmla="*/ 112755 w 250603"/>
                  <a:gd name="connsiteY52" fmla="*/ 349227 h 463346"/>
                  <a:gd name="connsiteX53" fmla="*/ 105013 w 250603"/>
                  <a:gd name="connsiteY53" fmla="*/ 356248 h 463346"/>
                  <a:gd name="connsiteX54" fmla="*/ 99564 w 250603"/>
                  <a:gd name="connsiteY54" fmla="*/ 374518 h 463346"/>
                  <a:gd name="connsiteX55" fmla="*/ 81583 w 250603"/>
                  <a:gd name="connsiteY55" fmla="*/ 373421 h 463346"/>
                  <a:gd name="connsiteX56" fmla="*/ 79344 w 250603"/>
                  <a:gd name="connsiteY56" fmla="*/ 370313 h 463346"/>
                  <a:gd name="connsiteX57" fmla="*/ 78433 w 250603"/>
                  <a:gd name="connsiteY57" fmla="*/ 367535 h 463346"/>
                  <a:gd name="connsiteX58" fmla="*/ 85912 w 250603"/>
                  <a:gd name="connsiteY58" fmla="*/ 350194 h 463346"/>
                  <a:gd name="connsiteX59" fmla="*/ 102697 w 250603"/>
                  <a:gd name="connsiteY59" fmla="*/ 343220 h 463346"/>
                  <a:gd name="connsiteX60" fmla="*/ 111741 w 250603"/>
                  <a:gd name="connsiteY60" fmla="*/ 346322 h 463346"/>
                  <a:gd name="connsiteX61" fmla="*/ 113086 w 250603"/>
                  <a:gd name="connsiteY61" fmla="*/ 347798 h 463346"/>
                  <a:gd name="connsiteX62" fmla="*/ 31370 w 250603"/>
                  <a:gd name="connsiteY62" fmla="*/ 369437 h 463346"/>
                  <a:gd name="connsiteX63" fmla="*/ 36448 w 250603"/>
                  <a:gd name="connsiteY63" fmla="*/ 378298 h 463346"/>
                  <a:gd name="connsiteX64" fmla="*/ 17364 w 250603"/>
                  <a:gd name="connsiteY64" fmla="*/ 374247 h 463346"/>
                  <a:gd name="connsiteX65" fmla="*/ 17353 w 250603"/>
                  <a:gd name="connsiteY65" fmla="*/ 374144 h 463346"/>
                  <a:gd name="connsiteX66" fmla="*/ 31370 w 250603"/>
                  <a:gd name="connsiteY66" fmla="*/ 369437 h 463346"/>
                  <a:gd name="connsiteX67" fmla="*/ 225686 w 250603"/>
                  <a:gd name="connsiteY67" fmla="*/ 415274 h 463346"/>
                  <a:gd name="connsiteX68" fmla="*/ 151858 w 250603"/>
                  <a:gd name="connsiteY68" fmla="*/ 451906 h 463346"/>
                  <a:gd name="connsiteX69" fmla="*/ 98870 w 250603"/>
                  <a:gd name="connsiteY69" fmla="*/ 451906 h 463346"/>
                  <a:gd name="connsiteX70" fmla="*/ 90542 w 250603"/>
                  <a:gd name="connsiteY70" fmla="*/ 451548 h 463346"/>
                  <a:gd name="connsiteX71" fmla="*/ 46049 w 250603"/>
                  <a:gd name="connsiteY71" fmla="*/ 436024 h 463346"/>
                  <a:gd name="connsiteX72" fmla="*/ 13155 w 250603"/>
                  <a:gd name="connsiteY72" fmla="*/ 383246 h 463346"/>
                  <a:gd name="connsiteX73" fmla="*/ 98902 w 250603"/>
                  <a:gd name="connsiteY73" fmla="*/ 393243 h 463346"/>
                  <a:gd name="connsiteX74" fmla="*/ 100178 w 250603"/>
                  <a:gd name="connsiteY74" fmla="*/ 393276 h 463346"/>
                  <a:gd name="connsiteX75" fmla="*/ 125304 w 250603"/>
                  <a:gd name="connsiteY75" fmla="*/ 393603 h 463346"/>
                  <a:gd name="connsiteX76" fmla="*/ 237461 w 250603"/>
                  <a:gd name="connsiteY76" fmla="*/ 383161 h 463346"/>
                  <a:gd name="connsiteX77" fmla="*/ 225686 w 250603"/>
                  <a:gd name="connsiteY77" fmla="*/ 415274 h 463346"/>
                  <a:gd name="connsiteX78" fmla="*/ 220848 w 250603"/>
                  <a:gd name="connsiteY78" fmla="*/ 376897 h 463346"/>
                  <a:gd name="connsiteX79" fmla="*/ 223047 w 250603"/>
                  <a:gd name="connsiteY79" fmla="*/ 370387 h 463346"/>
                  <a:gd name="connsiteX80" fmla="*/ 233172 w 250603"/>
                  <a:gd name="connsiteY80" fmla="*/ 374060 h 463346"/>
                  <a:gd name="connsiteX81" fmla="*/ 233159 w 250603"/>
                  <a:gd name="connsiteY81" fmla="*/ 374163 h 463346"/>
                  <a:gd name="connsiteX82" fmla="*/ 220848 w 250603"/>
                  <a:gd name="connsiteY82" fmla="*/ 376897 h 463346"/>
                  <a:gd name="connsiteX83" fmla="*/ 204676 w 250603"/>
                  <a:gd name="connsiteY83" fmla="*/ 350565 h 463346"/>
                  <a:gd name="connsiteX84" fmla="*/ 208938 w 250603"/>
                  <a:gd name="connsiteY84" fmla="*/ 375616 h 463346"/>
                  <a:gd name="connsiteX85" fmla="*/ 208815 w 250603"/>
                  <a:gd name="connsiteY85" fmla="*/ 375702 h 463346"/>
                  <a:gd name="connsiteX86" fmla="*/ 197647 w 250603"/>
                  <a:gd name="connsiteY86" fmla="*/ 377793 h 463346"/>
                  <a:gd name="connsiteX87" fmla="*/ 181403 w 250603"/>
                  <a:gd name="connsiteY87" fmla="*/ 379899 h 463346"/>
                  <a:gd name="connsiteX88" fmla="*/ 179800 w 250603"/>
                  <a:gd name="connsiteY88" fmla="*/ 371480 h 463346"/>
                  <a:gd name="connsiteX89" fmla="*/ 180019 w 250603"/>
                  <a:gd name="connsiteY89" fmla="*/ 369373 h 463346"/>
                  <a:gd name="connsiteX90" fmla="*/ 180700 w 250603"/>
                  <a:gd name="connsiteY90" fmla="*/ 366221 h 463346"/>
                  <a:gd name="connsiteX91" fmla="*/ 182163 w 250603"/>
                  <a:gd name="connsiteY91" fmla="*/ 362580 h 463346"/>
                  <a:gd name="connsiteX92" fmla="*/ 200106 w 250603"/>
                  <a:gd name="connsiteY92" fmla="*/ 349713 h 463346"/>
                  <a:gd name="connsiteX93" fmla="*/ 204676 w 250603"/>
                  <a:gd name="connsiteY93" fmla="*/ 350565 h 463346"/>
                  <a:gd name="connsiteX94" fmla="*/ 171527 w 250603"/>
                  <a:gd name="connsiteY94" fmla="*/ 358417 h 463346"/>
                  <a:gd name="connsiteX95" fmla="*/ 168684 w 250603"/>
                  <a:gd name="connsiteY95" fmla="*/ 367488 h 463346"/>
                  <a:gd name="connsiteX96" fmla="*/ 168651 w 250603"/>
                  <a:gd name="connsiteY96" fmla="*/ 367683 h 463346"/>
                  <a:gd name="connsiteX97" fmla="*/ 168227 w 250603"/>
                  <a:gd name="connsiteY97" fmla="*/ 372546 h 463346"/>
                  <a:gd name="connsiteX98" fmla="*/ 166918 w 250603"/>
                  <a:gd name="connsiteY98" fmla="*/ 374738 h 463346"/>
                  <a:gd name="connsiteX99" fmla="*/ 155371 w 250603"/>
                  <a:gd name="connsiteY99" fmla="*/ 377868 h 463346"/>
                  <a:gd name="connsiteX100" fmla="*/ 153320 w 250603"/>
                  <a:gd name="connsiteY100" fmla="*/ 376485 h 463346"/>
                  <a:gd name="connsiteX101" fmla="*/ 153320 w 250603"/>
                  <a:gd name="connsiteY101" fmla="*/ 376485 h 463346"/>
                  <a:gd name="connsiteX102" fmla="*/ 153041 w 250603"/>
                  <a:gd name="connsiteY102" fmla="*/ 372002 h 463346"/>
                  <a:gd name="connsiteX103" fmla="*/ 146934 w 250603"/>
                  <a:gd name="connsiteY103" fmla="*/ 357451 h 463346"/>
                  <a:gd name="connsiteX104" fmla="*/ 146330 w 250603"/>
                  <a:gd name="connsiteY104" fmla="*/ 356670 h 463346"/>
                  <a:gd name="connsiteX105" fmla="*/ 144972 w 250603"/>
                  <a:gd name="connsiteY105" fmla="*/ 354913 h 463346"/>
                  <a:gd name="connsiteX106" fmla="*/ 151809 w 250603"/>
                  <a:gd name="connsiteY106" fmla="*/ 349479 h 463346"/>
                  <a:gd name="connsiteX107" fmla="*/ 165637 w 250603"/>
                  <a:gd name="connsiteY107" fmla="*/ 345650 h 463346"/>
                  <a:gd name="connsiteX108" fmla="*/ 177197 w 250603"/>
                  <a:gd name="connsiteY108" fmla="*/ 350055 h 463346"/>
                  <a:gd name="connsiteX109" fmla="*/ 171527 w 250603"/>
                  <a:gd name="connsiteY109" fmla="*/ 358417 h 463346"/>
                  <a:gd name="connsiteX110" fmla="*/ 73904 w 250603"/>
                  <a:gd name="connsiteY110" fmla="*/ 18521 h 463346"/>
                  <a:gd name="connsiteX111" fmla="*/ 86636 w 250603"/>
                  <a:gd name="connsiteY111" fmla="*/ 11449 h 463346"/>
                  <a:gd name="connsiteX112" fmla="*/ 111556 w 250603"/>
                  <a:gd name="connsiteY112" fmla="*/ 11444 h 463346"/>
                  <a:gd name="connsiteX113" fmla="*/ 124020 w 250603"/>
                  <a:gd name="connsiteY113" fmla="*/ 18317 h 463346"/>
                  <a:gd name="connsiteX114" fmla="*/ 124979 w 250603"/>
                  <a:gd name="connsiteY114" fmla="*/ 21850 h 463346"/>
                  <a:gd name="connsiteX115" fmla="*/ 119557 w 250603"/>
                  <a:gd name="connsiteY115" fmla="*/ 21850 h 463346"/>
                  <a:gd name="connsiteX116" fmla="*/ 123600 w 250603"/>
                  <a:gd name="connsiteY116" fmla="*/ 85807 h 463346"/>
                  <a:gd name="connsiteX117" fmla="*/ 74054 w 250603"/>
                  <a:gd name="connsiteY117" fmla="*/ 85807 h 463346"/>
                  <a:gd name="connsiteX118" fmla="*/ 78094 w 250603"/>
                  <a:gd name="connsiteY118" fmla="*/ 21854 h 463346"/>
                  <a:gd name="connsiteX119" fmla="*/ 73038 w 250603"/>
                  <a:gd name="connsiteY119" fmla="*/ 21854 h 463346"/>
                  <a:gd name="connsiteX120" fmla="*/ 73904 w 250603"/>
                  <a:gd name="connsiteY120" fmla="*/ 18521 h 463346"/>
                  <a:gd name="connsiteX121" fmla="*/ 68429 w 250603"/>
                  <a:gd name="connsiteY121" fmla="*/ 125729 h 463346"/>
                  <a:gd name="connsiteX122" fmla="*/ 71628 w 250603"/>
                  <a:gd name="connsiteY122" fmla="*/ 124224 h 463346"/>
                  <a:gd name="connsiteX123" fmla="*/ 73332 w 250603"/>
                  <a:gd name="connsiteY123" fmla="*/ 97248 h 463346"/>
                  <a:gd name="connsiteX124" fmla="*/ 124324 w 250603"/>
                  <a:gd name="connsiteY124" fmla="*/ 97248 h 463346"/>
                  <a:gd name="connsiteX125" fmla="*/ 126029 w 250603"/>
                  <a:gd name="connsiteY125" fmla="*/ 124224 h 463346"/>
                  <a:gd name="connsiteX126" fmla="*/ 129247 w 250603"/>
                  <a:gd name="connsiteY126" fmla="*/ 125740 h 463346"/>
                  <a:gd name="connsiteX127" fmla="*/ 158497 w 250603"/>
                  <a:gd name="connsiteY127" fmla="*/ 169209 h 463346"/>
                  <a:gd name="connsiteX128" fmla="*/ 158497 w 250603"/>
                  <a:gd name="connsiteY128" fmla="*/ 336121 h 463346"/>
                  <a:gd name="connsiteX129" fmla="*/ 145708 w 250603"/>
                  <a:gd name="connsiteY129" fmla="*/ 340770 h 463346"/>
                  <a:gd name="connsiteX130" fmla="*/ 136109 w 250603"/>
                  <a:gd name="connsiteY130" fmla="*/ 348397 h 463346"/>
                  <a:gd name="connsiteX131" fmla="*/ 136066 w 250603"/>
                  <a:gd name="connsiteY131" fmla="*/ 348444 h 463346"/>
                  <a:gd name="connsiteX132" fmla="*/ 125071 w 250603"/>
                  <a:gd name="connsiteY132" fmla="*/ 345887 h 463346"/>
                  <a:gd name="connsiteX133" fmla="*/ 125019 w 250603"/>
                  <a:gd name="connsiteY133" fmla="*/ 345890 h 463346"/>
                  <a:gd name="connsiteX134" fmla="*/ 123705 w 250603"/>
                  <a:gd name="connsiteY134" fmla="*/ 343711 h 463346"/>
                  <a:gd name="connsiteX135" fmla="*/ 119871 w 250603"/>
                  <a:gd name="connsiteY135" fmla="*/ 339072 h 463346"/>
                  <a:gd name="connsiteX136" fmla="*/ 102697 w 250603"/>
                  <a:gd name="connsiteY136" fmla="*/ 332924 h 463346"/>
                  <a:gd name="connsiteX137" fmla="*/ 77818 w 250603"/>
                  <a:gd name="connsiteY137" fmla="*/ 342910 h 463346"/>
                  <a:gd name="connsiteX138" fmla="*/ 75311 w 250603"/>
                  <a:gd name="connsiteY138" fmla="*/ 345553 h 463346"/>
                  <a:gd name="connsiteX139" fmla="*/ 73352 w 250603"/>
                  <a:gd name="connsiteY139" fmla="*/ 344852 h 463346"/>
                  <a:gd name="connsiteX140" fmla="*/ 71256 w 250603"/>
                  <a:gd name="connsiteY140" fmla="*/ 344108 h 463346"/>
                  <a:gd name="connsiteX141" fmla="*/ 58485 w 250603"/>
                  <a:gd name="connsiteY141" fmla="*/ 342175 h 463346"/>
                  <a:gd name="connsiteX142" fmla="*/ 39154 w 250603"/>
                  <a:gd name="connsiteY142" fmla="*/ 347964 h 463346"/>
                  <a:gd name="connsiteX143" fmla="*/ 39154 w 250603"/>
                  <a:gd name="connsiteY143" fmla="*/ 169209 h 463346"/>
                  <a:gd name="connsiteX144" fmla="*/ 68429 w 250603"/>
                  <a:gd name="connsiteY144" fmla="*/ 125729 h 46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50603" h="463346">
                    <a:moveTo>
                      <a:pt x="0" y="376006"/>
                    </a:moveTo>
                    <a:cubicBezTo>
                      <a:pt x="0" y="377989"/>
                      <a:pt x="64" y="379964"/>
                      <a:pt x="191" y="381947"/>
                    </a:cubicBezTo>
                    <a:cubicBezTo>
                      <a:pt x="1917" y="407077"/>
                      <a:pt x="15921" y="430232"/>
                      <a:pt x="38439" y="445194"/>
                    </a:cubicBezTo>
                    <a:cubicBezTo>
                      <a:pt x="53259" y="455218"/>
                      <a:pt x="70874" y="461359"/>
                      <a:pt x="89334" y="462939"/>
                    </a:cubicBezTo>
                    <a:cubicBezTo>
                      <a:pt x="92474" y="463207"/>
                      <a:pt x="95677" y="463344"/>
                      <a:pt x="98861" y="463347"/>
                    </a:cubicBezTo>
                    <a:lnTo>
                      <a:pt x="151868" y="463347"/>
                    </a:lnTo>
                    <a:cubicBezTo>
                      <a:pt x="186243" y="463436"/>
                      <a:pt x="218233" y="447555"/>
                      <a:pt x="236466" y="421349"/>
                    </a:cubicBezTo>
                    <a:cubicBezTo>
                      <a:pt x="244683" y="409478"/>
                      <a:pt x="249476" y="395951"/>
                      <a:pt x="250412" y="381994"/>
                    </a:cubicBezTo>
                    <a:cubicBezTo>
                      <a:pt x="250465" y="381262"/>
                      <a:pt x="250603" y="376771"/>
                      <a:pt x="250603" y="376056"/>
                    </a:cubicBezTo>
                    <a:cubicBezTo>
                      <a:pt x="250615" y="368022"/>
                      <a:pt x="239740" y="363145"/>
                      <a:pt x="223325" y="358434"/>
                    </a:cubicBezTo>
                    <a:cubicBezTo>
                      <a:pt x="222211" y="350906"/>
                      <a:pt x="216931" y="344398"/>
                      <a:pt x="209298" y="341147"/>
                    </a:cubicBezTo>
                    <a:cubicBezTo>
                      <a:pt x="206402" y="339999"/>
                      <a:pt x="203270" y="339410"/>
                      <a:pt x="200106" y="339419"/>
                    </a:cubicBezTo>
                    <a:cubicBezTo>
                      <a:pt x="195026" y="339495"/>
                      <a:pt x="190072" y="340861"/>
                      <a:pt x="185817" y="343358"/>
                    </a:cubicBezTo>
                    <a:cubicBezTo>
                      <a:pt x="182076" y="339400"/>
                      <a:pt x="176909" y="336750"/>
                      <a:pt x="171217" y="335869"/>
                    </a:cubicBezTo>
                    <a:lnTo>
                      <a:pt x="171217" y="169209"/>
                    </a:lnTo>
                    <a:cubicBezTo>
                      <a:pt x="171261" y="147860"/>
                      <a:pt x="158753" y="128080"/>
                      <a:pt x="138328" y="117199"/>
                    </a:cubicBezTo>
                    <a:lnTo>
                      <a:pt x="133024" y="33295"/>
                    </a:lnTo>
                    <a:lnTo>
                      <a:pt x="137761" y="33295"/>
                    </a:lnTo>
                    <a:lnTo>
                      <a:pt x="137761" y="23013"/>
                    </a:lnTo>
                    <a:cubicBezTo>
                      <a:pt x="137759" y="19849"/>
                      <a:pt x="137060" y="16717"/>
                      <a:pt x="135704" y="13798"/>
                    </a:cubicBezTo>
                    <a:cubicBezTo>
                      <a:pt x="131452" y="5197"/>
                      <a:pt x="121850" y="-248"/>
                      <a:pt x="111388" y="9"/>
                    </a:cubicBezTo>
                    <a:lnTo>
                      <a:pt x="86803" y="12"/>
                    </a:lnTo>
                    <a:cubicBezTo>
                      <a:pt x="76241" y="-153"/>
                      <a:pt x="66581" y="5343"/>
                      <a:pt x="62223" y="13997"/>
                    </a:cubicBezTo>
                    <a:cubicBezTo>
                      <a:pt x="60919" y="16856"/>
                      <a:pt x="60252" y="19917"/>
                      <a:pt x="60258" y="23007"/>
                    </a:cubicBezTo>
                    <a:lnTo>
                      <a:pt x="60258" y="33295"/>
                    </a:lnTo>
                    <a:lnTo>
                      <a:pt x="64625" y="33295"/>
                    </a:lnTo>
                    <a:lnTo>
                      <a:pt x="59326" y="117200"/>
                    </a:lnTo>
                    <a:cubicBezTo>
                      <a:pt x="38897" y="128078"/>
                      <a:pt x="26386" y="147859"/>
                      <a:pt x="26432" y="169209"/>
                    </a:cubicBezTo>
                    <a:lnTo>
                      <a:pt x="26432" y="358841"/>
                    </a:lnTo>
                    <a:cubicBezTo>
                      <a:pt x="7601" y="364145"/>
                      <a:pt x="0" y="369147"/>
                      <a:pt x="0" y="376006"/>
                    </a:cubicBezTo>
                    <a:close/>
                    <a:moveTo>
                      <a:pt x="67704" y="371643"/>
                    </a:moveTo>
                    <a:cubicBezTo>
                      <a:pt x="67912" y="372306"/>
                      <a:pt x="68190" y="372936"/>
                      <a:pt x="68467" y="373575"/>
                    </a:cubicBezTo>
                    <a:cubicBezTo>
                      <a:pt x="68791" y="374306"/>
                      <a:pt x="69175" y="375011"/>
                      <a:pt x="69572" y="375720"/>
                    </a:cubicBezTo>
                    <a:cubicBezTo>
                      <a:pt x="70044" y="376558"/>
                      <a:pt x="70566" y="377371"/>
                      <a:pt x="71135" y="378158"/>
                    </a:cubicBezTo>
                    <a:cubicBezTo>
                      <a:pt x="71625" y="378809"/>
                      <a:pt x="72151" y="379438"/>
                      <a:pt x="72711" y="380041"/>
                    </a:cubicBezTo>
                    <a:cubicBezTo>
                      <a:pt x="72766" y="380098"/>
                      <a:pt x="72740" y="380142"/>
                      <a:pt x="72654" y="380133"/>
                    </a:cubicBezTo>
                    <a:cubicBezTo>
                      <a:pt x="65073" y="379338"/>
                      <a:pt x="58294" y="378428"/>
                      <a:pt x="52317" y="377402"/>
                    </a:cubicBezTo>
                    <a:cubicBezTo>
                      <a:pt x="44601" y="373238"/>
                      <a:pt x="40338" y="366476"/>
                      <a:pt x="42609" y="360606"/>
                    </a:cubicBezTo>
                    <a:cubicBezTo>
                      <a:pt x="45436" y="355131"/>
                      <a:pt x="51808" y="351867"/>
                      <a:pt x="58487" y="352471"/>
                    </a:cubicBezTo>
                    <a:cubicBezTo>
                      <a:pt x="62125" y="352493"/>
                      <a:pt x="65725" y="353134"/>
                      <a:pt x="69097" y="354362"/>
                    </a:cubicBezTo>
                    <a:lnTo>
                      <a:pt x="69123" y="354420"/>
                    </a:lnTo>
                    <a:cubicBezTo>
                      <a:pt x="66272" y="359800"/>
                      <a:pt x="65765" y="365944"/>
                      <a:pt x="67704" y="371643"/>
                    </a:cubicBezTo>
                    <a:close/>
                    <a:moveTo>
                      <a:pt x="141532" y="373410"/>
                    </a:moveTo>
                    <a:cubicBezTo>
                      <a:pt x="141989" y="376454"/>
                      <a:pt x="141823" y="379547"/>
                      <a:pt x="141044" y="382537"/>
                    </a:cubicBezTo>
                    <a:cubicBezTo>
                      <a:pt x="136071" y="382662"/>
                      <a:pt x="131063" y="382751"/>
                      <a:pt x="125997" y="382751"/>
                    </a:cubicBezTo>
                    <a:cubicBezTo>
                      <a:pt x="121518" y="382751"/>
                      <a:pt x="117178" y="382694"/>
                      <a:pt x="112956" y="382605"/>
                    </a:cubicBezTo>
                    <a:cubicBezTo>
                      <a:pt x="112207" y="380831"/>
                      <a:pt x="111677" y="378988"/>
                      <a:pt x="111376" y="377109"/>
                    </a:cubicBezTo>
                    <a:cubicBezTo>
                      <a:pt x="110379" y="371633"/>
                      <a:pt x="111689" y="366019"/>
                      <a:pt x="115047" y="361363"/>
                    </a:cubicBezTo>
                    <a:cubicBezTo>
                      <a:pt x="116090" y="360136"/>
                      <a:pt x="117305" y="359035"/>
                      <a:pt x="118662" y="358089"/>
                    </a:cubicBezTo>
                    <a:cubicBezTo>
                      <a:pt x="120118" y="357144"/>
                      <a:pt x="121802" y="356522"/>
                      <a:pt x="123576" y="356275"/>
                    </a:cubicBezTo>
                    <a:cubicBezTo>
                      <a:pt x="124072" y="356214"/>
                      <a:pt x="124572" y="356183"/>
                      <a:pt x="125072" y="356183"/>
                    </a:cubicBezTo>
                    <a:cubicBezTo>
                      <a:pt x="132842" y="356183"/>
                      <a:pt x="140036" y="363556"/>
                      <a:pt x="141532" y="373410"/>
                    </a:cubicBezTo>
                    <a:close/>
                    <a:moveTo>
                      <a:pt x="112755" y="349227"/>
                    </a:moveTo>
                    <a:cubicBezTo>
                      <a:pt x="109652" y="351049"/>
                      <a:pt x="107013" y="353442"/>
                      <a:pt x="105013" y="356248"/>
                    </a:cubicBezTo>
                    <a:cubicBezTo>
                      <a:pt x="100913" y="361593"/>
                      <a:pt x="98989" y="368046"/>
                      <a:pt x="99564" y="374518"/>
                    </a:cubicBezTo>
                    <a:cubicBezTo>
                      <a:pt x="93912" y="377594"/>
                      <a:pt x="86722" y="377155"/>
                      <a:pt x="81583" y="373421"/>
                    </a:cubicBezTo>
                    <a:cubicBezTo>
                      <a:pt x="80592" y="372546"/>
                      <a:pt x="79827" y="371484"/>
                      <a:pt x="79344" y="370313"/>
                    </a:cubicBezTo>
                    <a:cubicBezTo>
                      <a:pt x="78960" y="369410"/>
                      <a:pt x="78655" y="368481"/>
                      <a:pt x="78433" y="367535"/>
                    </a:cubicBezTo>
                    <a:cubicBezTo>
                      <a:pt x="77766" y="361020"/>
                      <a:pt x="80534" y="354600"/>
                      <a:pt x="85912" y="350194"/>
                    </a:cubicBezTo>
                    <a:cubicBezTo>
                      <a:pt x="90292" y="346003"/>
                      <a:pt x="96309" y="343504"/>
                      <a:pt x="102697" y="343220"/>
                    </a:cubicBezTo>
                    <a:cubicBezTo>
                      <a:pt x="106053" y="343119"/>
                      <a:pt x="109312" y="344237"/>
                      <a:pt x="111741" y="346322"/>
                    </a:cubicBezTo>
                    <a:cubicBezTo>
                      <a:pt x="112240" y="346775"/>
                      <a:pt x="112690" y="347269"/>
                      <a:pt x="113086" y="347798"/>
                    </a:cubicBezTo>
                    <a:close/>
                    <a:moveTo>
                      <a:pt x="31370" y="369437"/>
                    </a:moveTo>
                    <a:cubicBezTo>
                      <a:pt x="32391" y="372665"/>
                      <a:pt x="34118" y="375677"/>
                      <a:pt x="36448" y="378298"/>
                    </a:cubicBezTo>
                    <a:cubicBezTo>
                      <a:pt x="30010" y="377258"/>
                      <a:pt x="23640" y="375906"/>
                      <a:pt x="17364" y="374247"/>
                    </a:cubicBezTo>
                    <a:cubicBezTo>
                      <a:pt x="17280" y="374224"/>
                      <a:pt x="17274" y="374179"/>
                      <a:pt x="17353" y="374144"/>
                    </a:cubicBezTo>
                    <a:cubicBezTo>
                      <a:pt x="21885" y="372257"/>
                      <a:pt x="26572" y="370683"/>
                      <a:pt x="31370" y="369437"/>
                    </a:cubicBezTo>
                    <a:close/>
                    <a:moveTo>
                      <a:pt x="225686" y="415274"/>
                    </a:moveTo>
                    <a:cubicBezTo>
                      <a:pt x="209770" y="438138"/>
                      <a:pt x="181853" y="451991"/>
                      <a:pt x="151858" y="451906"/>
                    </a:cubicBezTo>
                    <a:lnTo>
                      <a:pt x="98870" y="451906"/>
                    </a:lnTo>
                    <a:cubicBezTo>
                      <a:pt x="96065" y="451903"/>
                      <a:pt x="93290" y="451784"/>
                      <a:pt x="90542" y="451548"/>
                    </a:cubicBezTo>
                    <a:cubicBezTo>
                      <a:pt x="74402" y="450166"/>
                      <a:pt x="59002" y="444793"/>
                      <a:pt x="46049" y="436024"/>
                    </a:cubicBezTo>
                    <a:cubicBezTo>
                      <a:pt x="27190" y="423476"/>
                      <a:pt x="15215" y="404261"/>
                      <a:pt x="13155" y="383246"/>
                    </a:cubicBezTo>
                    <a:cubicBezTo>
                      <a:pt x="41146" y="389853"/>
                      <a:pt x="69962" y="393212"/>
                      <a:pt x="98902" y="393243"/>
                    </a:cubicBezTo>
                    <a:lnTo>
                      <a:pt x="100178" y="393276"/>
                    </a:lnTo>
                    <a:cubicBezTo>
                      <a:pt x="108166" y="393486"/>
                      <a:pt x="116508" y="393603"/>
                      <a:pt x="125304" y="393603"/>
                    </a:cubicBezTo>
                    <a:cubicBezTo>
                      <a:pt x="153557" y="393603"/>
                      <a:pt x="203558" y="392155"/>
                      <a:pt x="237461" y="383161"/>
                    </a:cubicBezTo>
                    <a:cubicBezTo>
                      <a:pt x="236406" y="394550"/>
                      <a:pt x="232372" y="405555"/>
                      <a:pt x="225686" y="415274"/>
                    </a:cubicBezTo>
                    <a:close/>
                    <a:moveTo>
                      <a:pt x="220848" y="376897"/>
                    </a:moveTo>
                    <a:cubicBezTo>
                      <a:pt x="221807" y="374794"/>
                      <a:pt x="222543" y="372614"/>
                      <a:pt x="223047" y="370387"/>
                    </a:cubicBezTo>
                    <a:cubicBezTo>
                      <a:pt x="226504" y="371420"/>
                      <a:pt x="229885" y="372647"/>
                      <a:pt x="233172" y="374060"/>
                    </a:cubicBezTo>
                    <a:cubicBezTo>
                      <a:pt x="233251" y="374095"/>
                      <a:pt x="233245" y="374141"/>
                      <a:pt x="233159" y="374163"/>
                    </a:cubicBezTo>
                    <a:cubicBezTo>
                      <a:pt x="229253" y="375169"/>
                      <a:pt x="225149" y="376081"/>
                      <a:pt x="220848" y="376897"/>
                    </a:cubicBezTo>
                    <a:close/>
                    <a:moveTo>
                      <a:pt x="204676" y="350565"/>
                    </a:moveTo>
                    <a:cubicBezTo>
                      <a:pt x="212882" y="353821"/>
                      <a:pt x="215077" y="365393"/>
                      <a:pt x="208938" y="375616"/>
                    </a:cubicBezTo>
                    <a:lnTo>
                      <a:pt x="208815" y="375702"/>
                    </a:lnTo>
                    <a:cubicBezTo>
                      <a:pt x="205624" y="376408"/>
                      <a:pt x="201933" y="377103"/>
                      <a:pt x="197647" y="377793"/>
                    </a:cubicBezTo>
                    <a:cubicBezTo>
                      <a:pt x="192546" y="378608"/>
                      <a:pt x="187120" y="379324"/>
                      <a:pt x="181403" y="379899"/>
                    </a:cubicBezTo>
                    <a:cubicBezTo>
                      <a:pt x="180253" y="377216"/>
                      <a:pt x="179708" y="374354"/>
                      <a:pt x="179800" y="371480"/>
                    </a:cubicBezTo>
                    <a:cubicBezTo>
                      <a:pt x="179826" y="370932"/>
                      <a:pt x="179899" y="370394"/>
                      <a:pt x="180019" y="369373"/>
                    </a:cubicBezTo>
                    <a:cubicBezTo>
                      <a:pt x="180164" y="368309"/>
                      <a:pt x="180391" y="367256"/>
                      <a:pt x="180700" y="366221"/>
                    </a:cubicBezTo>
                    <a:cubicBezTo>
                      <a:pt x="181038" y="364963"/>
                      <a:pt x="181529" y="363742"/>
                      <a:pt x="182163" y="362580"/>
                    </a:cubicBezTo>
                    <a:cubicBezTo>
                      <a:pt x="184944" y="355577"/>
                      <a:pt x="191894" y="350592"/>
                      <a:pt x="200106" y="349713"/>
                    </a:cubicBezTo>
                    <a:cubicBezTo>
                      <a:pt x="201679" y="349706"/>
                      <a:pt x="203236" y="349996"/>
                      <a:pt x="204676" y="350565"/>
                    </a:cubicBezTo>
                    <a:close/>
                    <a:moveTo>
                      <a:pt x="171527" y="358417"/>
                    </a:moveTo>
                    <a:cubicBezTo>
                      <a:pt x="170130" y="361312"/>
                      <a:pt x="169174" y="364363"/>
                      <a:pt x="168684" y="367488"/>
                    </a:cubicBezTo>
                    <a:lnTo>
                      <a:pt x="168651" y="367683"/>
                    </a:lnTo>
                    <a:cubicBezTo>
                      <a:pt x="168384" y="369293"/>
                      <a:pt x="168242" y="370918"/>
                      <a:pt x="168227" y="372546"/>
                    </a:cubicBezTo>
                    <a:lnTo>
                      <a:pt x="166918" y="374738"/>
                    </a:lnTo>
                    <a:cubicBezTo>
                      <a:pt x="164690" y="378470"/>
                      <a:pt x="159521" y="379871"/>
                      <a:pt x="155371" y="377868"/>
                    </a:cubicBezTo>
                    <a:cubicBezTo>
                      <a:pt x="154614" y="377503"/>
                      <a:pt x="153922" y="377036"/>
                      <a:pt x="153320" y="376485"/>
                    </a:cubicBezTo>
                    <a:lnTo>
                      <a:pt x="153320" y="376485"/>
                    </a:lnTo>
                    <a:cubicBezTo>
                      <a:pt x="153327" y="374987"/>
                      <a:pt x="153234" y="373490"/>
                      <a:pt x="153041" y="372002"/>
                    </a:cubicBezTo>
                    <a:cubicBezTo>
                      <a:pt x="152278" y="366794"/>
                      <a:pt x="150188" y="361814"/>
                      <a:pt x="146934" y="357451"/>
                    </a:cubicBezTo>
                    <a:cubicBezTo>
                      <a:pt x="146738" y="357184"/>
                      <a:pt x="146533" y="356930"/>
                      <a:pt x="146330" y="356670"/>
                    </a:cubicBezTo>
                    <a:cubicBezTo>
                      <a:pt x="145872" y="356087"/>
                      <a:pt x="145470" y="355472"/>
                      <a:pt x="144972" y="354913"/>
                    </a:cubicBezTo>
                    <a:cubicBezTo>
                      <a:pt x="146910" y="352782"/>
                      <a:pt x="149219" y="350947"/>
                      <a:pt x="151809" y="349479"/>
                    </a:cubicBezTo>
                    <a:cubicBezTo>
                      <a:pt x="155931" y="347068"/>
                      <a:pt x="160721" y="345742"/>
                      <a:pt x="165637" y="345650"/>
                    </a:cubicBezTo>
                    <a:cubicBezTo>
                      <a:pt x="170039" y="345441"/>
                      <a:pt x="174303" y="347066"/>
                      <a:pt x="177197" y="350055"/>
                    </a:cubicBezTo>
                    <a:cubicBezTo>
                      <a:pt x="174900" y="352602"/>
                      <a:pt x="172993" y="355414"/>
                      <a:pt x="171527" y="358417"/>
                    </a:cubicBezTo>
                    <a:close/>
                    <a:moveTo>
                      <a:pt x="73904" y="18521"/>
                    </a:moveTo>
                    <a:cubicBezTo>
                      <a:pt x="76162" y="14061"/>
                      <a:pt x="81190" y="11268"/>
                      <a:pt x="86636" y="11449"/>
                    </a:cubicBezTo>
                    <a:lnTo>
                      <a:pt x="111556" y="11444"/>
                    </a:lnTo>
                    <a:cubicBezTo>
                      <a:pt x="116866" y="11281"/>
                      <a:pt x="121772" y="13987"/>
                      <a:pt x="124020" y="18317"/>
                    </a:cubicBezTo>
                    <a:cubicBezTo>
                      <a:pt x="124533" y="19445"/>
                      <a:pt x="124857" y="20636"/>
                      <a:pt x="124979" y="21850"/>
                    </a:cubicBezTo>
                    <a:lnTo>
                      <a:pt x="119557" y="21850"/>
                    </a:lnTo>
                    <a:lnTo>
                      <a:pt x="123600" y="85807"/>
                    </a:lnTo>
                    <a:lnTo>
                      <a:pt x="74054" y="85807"/>
                    </a:lnTo>
                    <a:lnTo>
                      <a:pt x="78094" y="21854"/>
                    </a:lnTo>
                    <a:lnTo>
                      <a:pt x="73038" y="21854"/>
                    </a:lnTo>
                    <a:cubicBezTo>
                      <a:pt x="73147" y="20712"/>
                      <a:pt x="73439" y="19589"/>
                      <a:pt x="73904" y="18521"/>
                    </a:cubicBezTo>
                    <a:close/>
                    <a:moveTo>
                      <a:pt x="68429" y="125729"/>
                    </a:moveTo>
                    <a:lnTo>
                      <a:pt x="71628" y="124224"/>
                    </a:lnTo>
                    <a:lnTo>
                      <a:pt x="73332" y="97248"/>
                    </a:lnTo>
                    <a:lnTo>
                      <a:pt x="124324" y="97248"/>
                    </a:lnTo>
                    <a:lnTo>
                      <a:pt x="126029" y="124224"/>
                    </a:lnTo>
                    <a:lnTo>
                      <a:pt x="129247" y="125740"/>
                    </a:lnTo>
                    <a:cubicBezTo>
                      <a:pt x="147229" y="134210"/>
                      <a:pt x="158497" y="150955"/>
                      <a:pt x="158497" y="169209"/>
                    </a:cubicBezTo>
                    <a:lnTo>
                      <a:pt x="158497" y="336121"/>
                    </a:lnTo>
                    <a:cubicBezTo>
                      <a:pt x="153961" y="336978"/>
                      <a:pt x="149631" y="338552"/>
                      <a:pt x="145708" y="340770"/>
                    </a:cubicBezTo>
                    <a:cubicBezTo>
                      <a:pt x="142070" y="342829"/>
                      <a:pt x="138829" y="345405"/>
                      <a:pt x="136109" y="348397"/>
                    </a:cubicBezTo>
                    <a:lnTo>
                      <a:pt x="136066" y="348444"/>
                    </a:lnTo>
                    <a:cubicBezTo>
                      <a:pt x="132687" y="346800"/>
                      <a:pt x="128913" y="345922"/>
                      <a:pt x="125071" y="345887"/>
                    </a:cubicBezTo>
                    <a:lnTo>
                      <a:pt x="125019" y="345890"/>
                    </a:lnTo>
                    <a:lnTo>
                      <a:pt x="123705" y="343711"/>
                    </a:lnTo>
                    <a:cubicBezTo>
                      <a:pt x="122679" y="342009"/>
                      <a:pt x="121387" y="340447"/>
                      <a:pt x="119871" y="339072"/>
                    </a:cubicBezTo>
                    <a:cubicBezTo>
                      <a:pt x="115290" y="335042"/>
                      <a:pt x="109105" y="332827"/>
                      <a:pt x="102697" y="332924"/>
                    </a:cubicBezTo>
                    <a:cubicBezTo>
                      <a:pt x="93269" y="333192"/>
                      <a:pt x="84335" y="336778"/>
                      <a:pt x="77818" y="342910"/>
                    </a:cubicBezTo>
                    <a:cubicBezTo>
                      <a:pt x="76882" y="343751"/>
                      <a:pt x="76131" y="344665"/>
                      <a:pt x="75311" y="345553"/>
                    </a:cubicBezTo>
                    <a:lnTo>
                      <a:pt x="73352" y="344852"/>
                    </a:lnTo>
                    <a:cubicBezTo>
                      <a:pt x="72670" y="344566"/>
                      <a:pt x="71971" y="344318"/>
                      <a:pt x="71256" y="344108"/>
                    </a:cubicBezTo>
                    <a:cubicBezTo>
                      <a:pt x="67145" y="342839"/>
                      <a:pt x="62831" y="342186"/>
                      <a:pt x="58485" y="342175"/>
                    </a:cubicBezTo>
                    <a:cubicBezTo>
                      <a:pt x="51494" y="342052"/>
                      <a:pt x="44668" y="344097"/>
                      <a:pt x="39154" y="347964"/>
                    </a:cubicBezTo>
                    <a:lnTo>
                      <a:pt x="39154" y="169209"/>
                    </a:lnTo>
                    <a:cubicBezTo>
                      <a:pt x="39116" y="150937"/>
                      <a:pt x="50406" y="134168"/>
                      <a:pt x="68429" y="125729"/>
                    </a:cubicBezTo>
                    <a:close/>
                  </a:path>
                </a:pathLst>
              </a:custGeom>
              <a:solidFill>
                <a:srgbClr val="1A3661"/>
              </a:solidFill>
              <a:ln w="6350" cap="flat">
                <a:noFill/>
                <a:prstDash val="solid"/>
                <a:miter/>
              </a:ln>
            </p:spPr>
            <p:txBody>
              <a:bodyPr rtlCol="0" anchor="ctr"/>
              <a:lstStyle/>
              <a:p>
                <a:endParaRPr lang="en-CA"/>
              </a:p>
            </p:txBody>
          </p:sp>
          <p:sp>
            <p:nvSpPr>
              <p:cNvPr id="11" name="Freeform: Shape 10">
                <a:extLst>
                  <a:ext uri="{FF2B5EF4-FFF2-40B4-BE49-F238E27FC236}">
                    <a16:creationId xmlns:a16="http://schemas.microsoft.com/office/drawing/2014/main" id="{9A6AA8FD-0D7D-B8E4-3A6E-88CC86402CAA}"/>
                  </a:ext>
                </a:extLst>
              </p:cNvPr>
              <p:cNvSpPr/>
              <p:nvPr/>
            </p:nvSpPr>
            <p:spPr>
              <a:xfrm>
                <a:off x="2312891" y="5699888"/>
                <a:ext cx="524293" cy="201354"/>
              </a:xfrm>
              <a:custGeom>
                <a:avLst/>
                <a:gdLst>
                  <a:gd name="connsiteX0" fmla="*/ 411840 w 559775"/>
                  <a:gd name="connsiteY0" fmla="*/ 0 h 201354"/>
                  <a:gd name="connsiteX1" fmla="*/ 411840 w 559775"/>
                  <a:gd name="connsiteY1" fmla="*/ 11666 h 201354"/>
                  <a:gd name="connsiteX2" fmla="*/ 547053 w 559775"/>
                  <a:gd name="connsiteY2" fmla="*/ 89809 h 201354"/>
                  <a:gd name="connsiteX3" fmla="*/ 279888 w 559775"/>
                  <a:gd name="connsiteY3" fmla="*/ 189914 h 201354"/>
                  <a:gd name="connsiteX4" fmla="*/ 12722 w 559775"/>
                  <a:gd name="connsiteY4" fmla="*/ 89809 h 201354"/>
                  <a:gd name="connsiteX5" fmla="*/ 132572 w 559775"/>
                  <a:gd name="connsiteY5" fmla="*/ 14623 h 201354"/>
                  <a:gd name="connsiteX6" fmla="*/ 132581 w 559775"/>
                  <a:gd name="connsiteY6" fmla="*/ 14520 h 201354"/>
                  <a:gd name="connsiteX7" fmla="*/ 114452 w 559775"/>
                  <a:gd name="connsiteY7" fmla="*/ 6875 h 201354"/>
                  <a:gd name="connsiteX8" fmla="*/ 0 w 559775"/>
                  <a:gd name="connsiteY8" fmla="*/ 89809 h 201354"/>
                  <a:gd name="connsiteX9" fmla="*/ 279888 w 559775"/>
                  <a:gd name="connsiteY9" fmla="*/ 201354 h 201354"/>
                  <a:gd name="connsiteX10" fmla="*/ 559775 w 559775"/>
                  <a:gd name="connsiteY10" fmla="*/ 89809 h 201354"/>
                  <a:gd name="connsiteX11" fmla="*/ 411840 w 559775"/>
                  <a:gd name="connsiteY11" fmla="*/ 0 h 20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9775" h="201354">
                    <a:moveTo>
                      <a:pt x="411840" y="0"/>
                    </a:moveTo>
                    <a:lnTo>
                      <a:pt x="411840" y="11666"/>
                    </a:lnTo>
                    <a:cubicBezTo>
                      <a:pt x="496904" y="26547"/>
                      <a:pt x="547053" y="55221"/>
                      <a:pt x="547053" y="89809"/>
                    </a:cubicBezTo>
                    <a:cubicBezTo>
                      <a:pt x="547053" y="144070"/>
                      <a:pt x="424708" y="189914"/>
                      <a:pt x="279888" y="189914"/>
                    </a:cubicBezTo>
                    <a:cubicBezTo>
                      <a:pt x="135067" y="189914"/>
                      <a:pt x="12722" y="144070"/>
                      <a:pt x="12722" y="89809"/>
                    </a:cubicBezTo>
                    <a:cubicBezTo>
                      <a:pt x="12722" y="57565"/>
                      <a:pt x="57028" y="30197"/>
                      <a:pt x="132572" y="14623"/>
                    </a:cubicBezTo>
                    <a:cubicBezTo>
                      <a:pt x="132681" y="14601"/>
                      <a:pt x="132686" y="14555"/>
                      <a:pt x="132581" y="14520"/>
                    </a:cubicBezTo>
                    <a:cubicBezTo>
                      <a:pt x="126309" y="12436"/>
                      <a:pt x="120244" y="9878"/>
                      <a:pt x="114452" y="6875"/>
                    </a:cubicBezTo>
                    <a:cubicBezTo>
                      <a:pt x="41203" y="24445"/>
                      <a:pt x="0" y="53771"/>
                      <a:pt x="0" y="89809"/>
                    </a:cubicBezTo>
                    <a:cubicBezTo>
                      <a:pt x="0" y="152358"/>
                      <a:pt x="122941" y="201354"/>
                      <a:pt x="279888" y="201354"/>
                    </a:cubicBezTo>
                    <a:cubicBezTo>
                      <a:pt x="436834" y="201354"/>
                      <a:pt x="559775" y="152358"/>
                      <a:pt x="559775" y="89809"/>
                    </a:cubicBezTo>
                    <a:cubicBezTo>
                      <a:pt x="559775" y="48386"/>
                      <a:pt x="506130" y="16049"/>
                      <a:pt x="411840" y="0"/>
                    </a:cubicBezTo>
                    <a:close/>
                  </a:path>
                </a:pathLst>
              </a:custGeom>
              <a:solidFill>
                <a:srgbClr val="1A3661"/>
              </a:solidFill>
              <a:ln w="6350" cap="flat">
                <a:noFill/>
                <a:prstDash val="solid"/>
                <a:miter/>
              </a:ln>
            </p:spPr>
            <p:txBody>
              <a:bodyPr rtlCol="0" anchor="ctr"/>
              <a:lstStyle/>
              <a:p>
                <a:endParaRPr lang="en-CA"/>
              </a:p>
            </p:txBody>
          </p:sp>
          <p:sp>
            <p:nvSpPr>
              <p:cNvPr id="12" name="Freeform: Shape 11">
                <a:extLst>
                  <a:ext uri="{FF2B5EF4-FFF2-40B4-BE49-F238E27FC236}">
                    <a16:creationId xmlns:a16="http://schemas.microsoft.com/office/drawing/2014/main" id="{5F0DE83A-9CFC-4A25-C7AD-EB4F13FC9DD0}"/>
                  </a:ext>
                </a:extLst>
              </p:cNvPr>
              <p:cNvSpPr/>
              <p:nvPr/>
            </p:nvSpPr>
            <p:spPr>
              <a:xfrm>
                <a:off x="2401316" y="5575186"/>
                <a:ext cx="129719" cy="234531"/>
              </a:xfrm>
              <a:custGeom>
                <a:avLst/>
                <a:gdLst>
                  <a:gd name="connsiteX0" fmla="*/ 63452 w 138498"/>
                  <a:gd name="connsiteY0" fmla="*/ 132522 h 234531"/>
                  <a:gd name="connsiteX1" fmla="*/ 63452 w 138498"/>
                  <a:gd name="connsiteY1" fmla="*/ 202224 h 234531"/>
                  <a:gd name="connsiteX2" fmla="*/ 46953 w 138498"/>
                  <a:gd name="connsiteY2" fmla="*/ 211496 h 234531"/>
                  <a:gd name="connsiteX3" fmla="*/ 29020 w 138498"/>
                  <a:gd name="connsiteY3" fmla="*/ 214103 h 234531"/>
                  <a:gd name="connsiteX4" fmla="*/ 28658 w 138498"/>
                  <a:gd name="connsiteY4" fmla="*/ 214191 h 234531"/>
                  <a:gd name="connsiteX5" fmla="*/ 15020 w 138498"/>
                  <a:gd name="connsiteY5" fmla="*/ 222268 h 234531"/>
                  <a:gd name="connsiteX6" fmla="*/ 68767 w 138498"/>
                  <a:gd name="connsiteY6" fmla="*/ 234532 h 234531"/>
                  <a:gd name="connsiteX7" fmla="*/ 122989 w 138498"/>
                  <a:gd name="connsiteY7" fmla="*/ 222268 h 234531"/>
                  <a:gd name="connsiteX8" fmla="*/ 109351 w 138498"/>
                  <a:gd name="connsiteY8" fmla="*/ 214191 h 234531"/>
                  <a:gd name="connsiteX9" fmla="*/ 109085 w 138498"/>
                  <a:gd name="connsiteY9" fmla="*/ 214141 h 234531"/>
                  <a:gd name="connsiteX10" fmla="*/ 91056 w 138498"/>
                  <a:gd name="connsiteY10" fmla="*/ 211496 h 234531"/>
                  <a:gd name="connsiteX11" fmla="*/ 75054 w 138498"/>
                  <a:gd name="connsiteY11" fmla="*/ 202521 h 234531"/>
                  <a:gd name="connsiteX12" fmla="*/ 75054 w 138498"/>
                  <a:gd name="connsiteY12" fmla="*/ 132522 h 234531"/>
                  <a:gd name="connsiteX13" fmla="*/ 138432 w 138498"/>
                  <a:gd name="connsiteY13" fmla="*/ 92737 h 234531"/>
                  <a:gd name="connsiteX14" fmla="*/ 131116 w 138498"/>
                  <a:gd name="connsiteY14" fmla="*/ 0 h 234531"/>
                  <a:gd name="connsiteX15" fmla="*/ 8697 w 138498"/>
                  <a:gd name="connsiteY15" fmla="*/ 0 h 234531"/>
                  <a:gd name="connsiteX16" fmla="*/ 46 w 138498"/>
                  <a:gd name="connsiteY16" fmla="*/ 92737 h 234531"/>
                  <a:gd name="connsiteX17" fmla="*/ 63452 w 138498"/>
                  <a:gd name="connsiteY17" fmla="*/ 132522 h 234531"/>
                  <a:gd name="connsiteX18" fmla="*/ 86715 w 138498"/>
                  <a:gd name="connsiteY18" fmla="*/ 222254 h 234531"/>
                  <a:gd name="connsiteX19" fmla="*/ 86702 w 138498"/>
                  <a:gd name="connsiteY19" fmla="*/ 222359 h 234531"/>
                  <a:gd name="connsiteX20" fmla="*/ 68764 w 138498"/>
                  <a:gd name="connsiteY20" fmla="*/ 223091 h 234531"/>
                  <a:gd name="connsiteX21" fmla="*/ 51181 w 138498"/>
                  <a:gd name="connsiteY21" fmla="*/ 222405 h 234531"/>
                  <a:gd name="connsiteX22" fmla="*/ 51168 w 138498"/>
                  <a:gd name="connsiteY22" fmla="*/ 222293 h 234531"/>
                  <a:gd name="connsiteX23" fmla="*/ 52944 w 138498"/>
                  <a:gd name="connsiteY23" fmla="*/ 221756 h 234531"/>
                  <a:gd name="connsiteX24" fmla="*/ 69029 w 138498"/>
                  <a:gd name="connsiteY24" fmla="*/ 214675 h 234531"/>
                  <a:gd name="connsiteX25" fmla="*/ 86715 w 138498"/>
                  <a:gd name="connsiteY25" fmla="*/ 222254 h 234531"/>
                  <a:gd name="connsiteX26" fmla="*/ 119265 w 138498"/>
                  <a:gd name="connsiteY26" fmla="*/ 11441 h 234531"/>
                  <a:gd name="connsiteX27" fmla="*/ 121522 w 138498"/>
                  <a:gd name="connsiteY27" fmla="*/ 40042 h 234531"/>
                  <a:gd name="connsiteX28" fmla="*/ 17729 w 138498"/>
                  <a:gd name="connsiteY28" fmla="*/ 40042 h 234531"/>
                  <a:gd name="connsiteX29" fmla="*/ 20400 w 138498"/>
                  <a:gd name="connsiteY29" fmla="*/ 11441 h 234531"/>
                  <a:gd name="connsiteX30" fmla="*/ 16661 w 138498"/>
                  <a:gd name="connsiteY30" fmla="*/ 51483 h 234531"/>
                  <a:gd name="connsiteX31" fmla="*/ 122425 w 138498"/>
                  <a:gd name="connsiteY31" fmla="*/ 51483 h 234531"/>
                  <a:gd name="connsiteX32" fmla="*/ 125762 w 138498"/>
                  <a:gd name="connsiteY32" fmla="*/ 93773 h 234531"/>
                  <a:gd name="connsiteX33" fmla="*/ 121149 w 138498"/>
                  <a:gd name="connsiteY33" fmla="*/ 101589 h 234531"/>
                  <a:gd name="connsiteX34" fmla="*/ 75054 w 138498"/>
                  <a:gd name="connsiteY34" fmla="*/ 121081 h 234531"/>
                  <a:gd name="connsiteX35" fmla="*/ 63452 w 138498"/>
                  <a:gd name="connsiteY35" fmla="*/ 121081 h 234531"/>
                  <a:gd name="connsiteX36" fmla="*/ 17549 w 138498"/>
                  <a:gd name="connsiteY36" fmla="*/ 101461 h 234531"/>
                  <a:gd name="connsiteX37" fmla="*/ 12724 w 138498"/>
                  <a:gd name="connsiteY37" fmla="*/ 93693 h 23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498" h="234531">
                    <a:moveTo>
                      <a:pt x="63452" y="132522"/>
                    </a:moveTo>
                    <a:lnTo>
                      <a:pt x="63452" y="202224"/>
                    </a:lnTo>
                    <a:cubicBezTo>
                      <a:pt x="63452" y="206411"/>
                      <a:pt x="53937" y="209403"/>
                      <a:pt x="46953" y="211496"/>
                    </a:cubicBezTo>
                    <a:cubicBezTo>
                      <a:pt x="40299" y="212394"/>
                      <a:pt x="34013" y="212908"/>
                      <a:pt x="29020" y="214103"/>
                    </a:cubicBezTo>
                    <a:lnTo>
                      <a:pt x="28658" y="214191"/>
                    </a:lnTo>
                    <a:cubicBezTo>
                      <a:pt x="20007" y="216284"/>
                      <a:pt x="15020" y="218978"/>
                      <a:pt x="15020" y="222268"/>
                    </a:cubicBezTo>
                    <a:cubicBezTo>
                      <a:pt x="15020" y="229132"/>
                      <a:pt x="38825" y="234532"/>
                      <a:pt x="68767" y="234532"/>
                    </a:cubicBezTo>
                    <a:cubicBezTo>
                      <a:pt x="98709" y="234532"/>
                      <a:pt x="122989" y="229132"/>
                      <a:pt x="122989" y="222268"/>
                    </a:cubicBezTo>
                    <a:cubicBezTo>
                      <a:pt x="122989" y="218978"/>
                      <a:pt x="118002" y="216284"/>
                      <a:pt x="109351" y="214191"/>
                    </a:cubicBezTo>
                    <a:lnTo>
                      <a:pt x="109085" y="214141"/>
                    </a:lnTo>
                    <a:cubicBezTo>
                      <a:pt x="104092" y="212945"/>
                      <a:pt x="97710" y="212394"/>
                      <a:pt x="91056" y="211496"/>
                    </a:cubicBezTo>
                    <a:cubicBezTo>
                      <a:pt x="84072" y="209403"/>
                      <a:pt x="75054" y="206708"/>
                      <a:pt x="75054" y="202521"/>
                    </a:cubicBezTo>
                    <a:lnTo>
                      <a:pt x="75054" y="132522"/>
                    </a:lnTo>
                    <a:cubicBezTo>
                      <a:pt x="97006" y="132522"/>
                      <a:pt x="140429" y="112501"/>
                      <a:pt x="138432" y="92737"/>
                    </a:cubicBezTo>
                    <a:lnTo>
                      <a:pt x="131116" y="0"/>
                    </a:lnTo>
                    <a:lnTo>
                      <a:pt x="8697" y="0"/>
                    </a:lnTo>
                    <a:lnTo>
                      <a:pt x="46" y="92737"/>
                    </a:lnTo>
                    <a:cubicBezTo>
                      <a:pt x="-1614" y="112186"/>
                      <a:pt x="41824" y="132522"/>
                      <a:pt x="63452" y="132522"/>
                    </a:cubicBezTo>
                    <a:close/>
                    <a:moveTo>
                      <a:pt x="86715" y="222254"/>
                    </a:moveTo>
                    <a:cubicBezTo>
                      <a:pt x="86865" y="222299"/>
                      <a:pt x="86859" y="222345"/>
                      <a:pt x="86702" y="222359"/>
                    </a:cubicBezTo>
                    <a:cubicBezTo>
                      <a:pt x="81412" y="222811"/>
                      <a:pt x="75407" y="223091"/>
                      <a:pt x="68764" y="223091"/>
                    </a:cubicBezTo>
                    <a:cubicBezTo>
                      <a:pt x="62165" y="223091"/>
                      <a:pt x="56302" y="222828"/>
                      <a:pt x="51181" y="222405"/>
                    </a:cubicBezTo>
                    <a:cubicBezTo>
                      <a:pt x="51012" y="222391"/>
                      <a:pt x="51007" y="222343"/>
                      <a:pt x="51168" y="222293"/>
                    </a:cubicBezTo>
                    <a:cubicBezTo>
                      <a:pt x="51624" y="222154"/>
                      <a:pt x="52323" y="221946"/>
                      <a:pt x="52944" y="221756"/>
                    </a:cubicBezTo>
                    <a:cubicBezTo>
                      <a:pt x="58709" y="220225"/>
                      <a:pt x="64148" y="217831"/>
                      <a:pt x="69029" y="214675"/>
                    </a:cubicBezTo>
                    <a:cubicBezTo>
                      <a:pt x="74382" y="218119"/>
                      <a:pt x="80370" y="220685"/>
                      <a:pt x="86715" y="222254"/>
                    </a:cubicBezTo>
                    <a:close/>
                    <a:moveTo>
                      <a:pt x="119265" y="11441"/>
                    </a:moveTo>
                    <a:lnTo>
                      <a:pt x="121522" y="40042"/>
                    </a:lnTo>
                    <a:lnTo>
                      <a:pt x="17729" y="40042"/>
                    </a:lnTo>
                    <a:lnTo>
                      <a:pt x="20400" y="11441"/>
                    </a:lnTo>
                    <a:close/>
                    <a:moveTo>
                      <a:pt x="16661" y="51483"/>
                    </a:moveTo>
                    <a:lnTo>
                      <a:pt x="122425" y="51483"/>
                    </a:lnTo>
                    <a:lnTo>
                      <a:pt x="125762" y="93773"/>
                    </a:lnTo>
                    <a:cubicBezTo>
                      <a:pt x="125322" y="96793"/>
                      <a:pt x="123684" y="99569"/>
                      <a:pt x="121149" y="101589"/>
                    </a:cubicBezTo>
                    <a:cubicBezTo>
                      <a:pt x="108617" y="112509"/>
                      <a:pt x="92400" y="119367"/>
                      <a:pt x="75054" y="121081"/>
                    </a:cubicBezTo>
                    <a:lnTo>
                      <a:pt x="63452" y="121081"/>
                    </a:lnTo>
                    <a:cubicBezTo>
                      <a:pt x="46170" y="119251"/>
                      <a:pt x="30039" y="112356"/>
                      <a:pt x="17549" y="101461"/>
                    </a:cubicBezTo>
                    <a:cubicBezTo>
                      <a:pt x="14971" y="99465"/>
                      <a:pt x="13261" y="96714"/>
                      <a:pt x="12724" y="93693"/>
                    </a:cubicBezTo>
                    <a:close/>
                  </a:path>
                </a:pathLst>
              </a:custGeom>
              <a:solidFill>
                <a:srgbClr val="1A3661"/>
              </a:solidFill>
              <a:ln w="6350" cap="flat">
                <a:noFill/>
                <a:prstDash val="solid"/>
                <a:miter/>
              </a:ln>
            </p:spPr>
            <p:txBody>
              <a:bodyPr rtlCol="0" anchor="ctr"/>
              <a:lstStyle/>
              <a:p>
                <a:endParaRPr lang="en-CA"/>
              </a:p>
            </p:txBody>
          </p:sp>
        </p:grpSp>
        <p:grpSp>
          <p:nvGrpSpPr>
            <p:cNvPr id="14" name="Graphic 11" descr="Dump truck outline">
              <a:extLst>
                <a:ext uri="{FF2B5EF4-FFF2-40B4-BE49-F238E27FC236}">
                  <a16:creationId xmlns:a16="http://schemas.microsoft.com/office/drawing/2014/main" id="{CE9F2362-2D5E-C54C-46B5-9EA988E034FC}"/>
                </a:ext>
              </a:extLst>
            </p:cNvPr>
            <p:cNvGrpSpPr/>
            <p:nvPr/>
          </p:nvGrpSpPr>
          <p:grpSpPr>
            <a:xfrm>
              <a:off x="928245" y="6135734"/>
              <a:ext cx="406650" cy="249826"/>
              <a:chOff x="3027565" y="4627615"/>
              <a:chExt cx="838200" cy="514950"/>
            </a:xfrm>
            <a:solidFill>
              <a:srgbClr val="1A3661"/>
            </a:solidFill>
            <a:effectLst>
              <a:outerShdw blurRad="50800" dist="38100" dir="5400000" algn="t" rotWithShape="0">
                <a:prstClr val="black">
                  <a:alpha val="40000"/>
                </a:prstClr>
              </a:outerShdw>
            </a:effectLst>
          </p:grpSpPr>
          <p:sp>
            <p:nvSpPr>
              <p:cNvPr id="15" name="Freeform: Shape 14">
                <a:extLst>
                  <a:ext uri="{FF2B5EF4-FFF2-40B4-BE49-F238E27FC236}">
                    <a16:creationId xmlns:a16="http://schemas.microsoft.com/office/drawing/2014/main" id="{3D0C2A3F-1DEC-C428-4E36-65DD528A488B}"/>
                  </a:ext>
                </a:extLst>
              </p:cNvPr>
              <p:cNvSpPr/>
              <p:nvPr/>
            </p:nvSpPr>
            <p:spPr>
              <a:xfrm>
                <a:off x="3122815" y="4990165"/>
                <a:ext cx="152400" cy="152400"/>
              </a:xfrm>
              <a:custGeom>
                <a:avLst/>
                <a:gdLst>
                  <a:gd name="connsiteX0" fmla="*/ 76200 w 152400"/>
                  <a:gd name="connsiteY0" fmla="*/ 0 h 152400"/>
                  <a:gd name="connsiteX1" fmla="*/ 0 w 152400"/>
                  <a:gd name="connsiteY1" fmla="*/ 76200 h 152400"/>
                  <a:gd name="connsiteX2" fmla="*/ 76200 w 152400"/>
                  <a:gd name="connsiteY2" fmla="*/ 152400 h 152400"/>
                  <a:gd name="connsiteX3" fmla="*/ 152400 w 152400"/>
                  <a:gd name="connsiteY3" fmla="*/ 76200 h 152400"/>
                  <a:gd name="connsiteX4" fmla="*/ 76200 w 152400"/>
                  <a:gd name="connsiteY4" fmla="*/ 0 h 152400"/>
                  <a:gd name="connsiteX5" fmla="*/ 76200 w 152400"/>
                  <a:gd name="connsiteY5" fmla="*/ 133350 h 152400"/>
                  <a:gd name="connsiteX6" fmla="*/ 19050 w 152400"/>
                  <a:gd name="connsiteY6" fmla="*/ 76200 h 152400"/>
                  <a:gd name="connsiteX7" fmla="*/ 76200 w 152400"/>
                  <a:gd name="connsiteY7" fmla="*/ 19050 h 152400"/>
                  <a:gd name="connsiteX8" fmla="*/ 133350 w 152400"/>
                  <a:gd name="connsiteY8" fmla="*/ 76200 h 152400"/>
                  <a:gd name="connsiteX9" fmla="*/ 76200 w 152400"/>
                  <a:gd name="connsiteY9" fmla="*/ 13338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0"/>
                    </a:moveTo>
                    <a:cubicBezTo>
                      <a:pt x="34116" y="0"/>
                      <a:pt x="0" y="34116"/>
                      <a:pt x="0" y="76200"/>
                    </a:cubicBezTo>
                    <a:cubicBezTo>
                      <a:pt x="0" y="118284"/>
                      <a:pt x="34116" y="152400"/>
                      <a:pt x="76200" y="152400"/>
                    </a:cubicBezTo>
                    <a:cubicBezTo>
                      <a:pt x="118284" y="152400"/>
                      <a:pt x="152400" y="118284"/>
                      <a:pt x="152400" y="76200"/>
                    </a:cubicBezTo>
                    <a:cubicBezTo>
                      <a:pt x="152348" y="34138"/>
                      <a:pt x="118262" y="52"/>
                      <a:pt x="76200" y="0"/>
                    </a:cubicBezTo>
                    <a:close/>
                    <a:moveTo>
                      <a:pt x="76200" y="133350"/>
                    </a:moveTo>
                    <a:cubicBezTo>
                      <a:pt x="44637" y="133350"/>
                      <a:pt x="19050" y="107763"/>
                      <a:pt x="19050" y="76200"/>
                    </a:cubicBezTo>
                    <a:cubicBezTo>
                      <a:pt x="19050" y="44637"/>
                      <a:pt x="44637" y="19050"/>
                      <a:pt x="76200" y="19050"/>
                    </a:cubicBezTo>
                    <a:cubicBezTo>
                      <a:pt x="107763" y="19050"/>
                      <a:pt x="133350" y="44637"/>
                      <a:pt x="133350" y="76200"/>
                    </a:cubicBezTo>
                    <a:cubicBezTo>
                      <a:pt x="133334" y="107763"/>
                      <a:pt x="107763" y="133351"/>
                      <a:pt x="76200" y="1333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white"/>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152A046D-796E-DAFB-9D3A-8DBD2CDAD82D}"/>
                  </a:ext>
                </a:extLst>
              </p:cNvPr>
              <p:cNvSpPr/>
              <p:nvPr/>
            </p:nvSpPr>
            <p:spPr>
              <a:xfrm>
                <a:off x="3027565" y="4627615"/>
                <a:ext cx="838200" cy="438150"/>
              </a:xfrm>
              <a:custGeom>
                <a:avLst/>
                <a:gdLst>
                  <a:gd name="connsiteX0" fmla="*/ 822960 w 838200"/>
                  <a:gd name="connsiteY0" fmla="*/ 274892 h 438150"/>
                  <a:gd name="connsiteX1" fmla="*/ 772478 w 838200"/>
                  <a:gd name="connsiteY1" fmla="*/ 236792 h 438150"/>
                  <a:gd name="connsiteX2" fmla="*/ 759143 w 838200"/>
                  <a:gd name="connsiteY2" fmla="*/ 216789 h 438150"/>
                  <a:gd name="connsiteX3" fmla="*/ 740093 w 838200"/>
                  <a:gd name="connsiteY3" fmla="*/ 151067 h 438150"/>
                  <a:gd name="connsiteX4" fmla="*/ 666750 w 838200"/>
                  <a:gd name="connsiteY4" fmla="*/ 95821 h 438150"/>
                  <a:gd name="connsiteX5" fmla="*/ 603456 w 838200"/>
                  <a:gd name="connsiteY5" fmla="*/ 95821 h 438150"/>
                  <a:gd name="connsiteX6" fmla="*/ 638175 w 838200"/>
                  <a:gd name="connsiteY6" fmla="*/ 61093 h 438150"/>
                  <a:gd name="connsiteX7" fmla="*/ 638175 w 838200"/>
                  <a:gd name="connsiteY7" fmla="*/ 0 h 438150"/>
                  <a:gd name="connsiteX8" fmla="*/ 481603 w 838200"/>
                  <a:gd name="connsiteY8" fmla="*/ 0 h 438150"/>
                  <a:gd name="connsiteX9" fmla="*/ 433978 w 838200"/>
                  <a:gd name="connsiteY9" fmla="*/ 50797 h 438150"/>
                  <a:gd name="connsiteX10" fmla="*/ 0 w 838200"/>
                  <a:gd name="connsiteY10" fmla="*/ 50797 h 438150"/>
                  <a:gd name="connsiteX11" fmla="*/ 0 w 838200"/>
                  <a:gd name="connsiteY11" fmla="*/ 213493 h 438150"/>
                  <a:gd name="connsiteX12" fmla="*/ 72209 w 838200"/>
                  <a:gd name="connsiteY12" fmla="*/ 285750 h 438150"/>
                  <a:gd name="connsiteX13" fmla="*/ 0 w 838200"/>
                  <a:gd name="connsiteY13" fmla="*/ 285750 h 438150"/>
                  <a:gd name="connsiteX14" fmla="*/ 0 w 838200"/>
                  <a:gd name="connsiteY14" fmla="*/ 438150 h 438150"/>
                  <a:gd name="connsiteX15" fmla="*/ 76200 w 838200"/>
                  <a:gd name="connsiteY15" fmla="*/ 438150 h 438150"/>
                  <a:gd name="connsiteX16" fmla="*/ 78229 w 838200"/>
                  <a:gd name="connsiteY16" fmla="*/ 419100 h 438150"/>
                  <a:gd name="connsiteX17" fmla="*/ 19050 w 838200"/>
                  <a:gd name="connsiteY17" fmla="*/ 419100 h 438150"/>
                  <a:gd name="connsiteX18" fmla="*/ 19050 w 838200"/>
                  <a:gd name="connsiteY18" fmla="*/ 304800 h 438150"/>
                  <a:gd name="connsiteX19" fmla="*/ 552450 w 838200"/>
                  <a:gd name="connsiteY19" fmla="*/ 304800 h 438150"/>
                  <a:gd name="connsiteX20" fmla="*/ 552450 w 838200"/>
                  <a:gd name="connsiteY20" fmla="*/ 419100 h 438150"/>
                  <a:gd name="connsiteX21" fmla="*/ 264595 w 838200"/>
                  <a:gd name="connsiteY21" fmla="*/ 419100 h 438150"/>
                  <a:gd name="connsiteX22" fmla="*/ 266624 w 838200"/>
                  <a:gd name="connsiteY22" fmla="*/ 438150 h 438150"/>
                  <a:gd name="connsiteX23" fmla="*/ 581025 w 838200"/>
                  <a:gd name="connsiteY23" fmla="*/ 438150 h 438150"/>
                  <a:gd name="connsiteX24" fmla="*/ 583054 w 838200"/>
                  <a:gd name="connsiteY24" fmla="*/ 419100 h 438150"/>
                  <a:gd name="connsiteX25" fmla="*/ 571500 w 838200"/>
                  <a:gd name="connsiteY25" fmla="*/ 419100 h 438150"/>
                  <a:gd name="connsiteX26" fmla="*/ 571500 w 838200"/>
                  <a:gd name="connsiteY26" fmla="*/ 114824 h 438150"/>
                  <a:gd name="connsiteX27" fmla="*/ 609600 w 838200"/>
                  <a:gd name="connsiteY27" fmla="*/ 114824 h 438150"/>
                  <a:gd name="connsiteX28" fmla="*/ 609600 w 838200"/>
                  <a:gd name="connsiteY28" fmla="*/ 247650 h 438150"/>
                  <a:gd name="connsiteX29" fmla="*/ 756056 w 838200"/>
                  <a:gd name="connsiteY29" fmla="*/ 247650 h 438150"/>
                  <a:gd name="connsiteX30" fmla="*/ 761171 w 838200"/>
                  <a:gd name="connsiteY30" fmla="*/ 252117 h 438150"/>
                  <a:gd name="connsiteX31" fmla="*/ 811235 w 838200"/>
                  <a:gd name="connsiteY31" fmla="*/ 289922 h 438150"/>
                  <a:gd name="connsiteX32" fmla="*/ 819150 w 838200"/>
                  <a:gd name="connsiteY32" fmla="*/ 305381 h 438150"/>
                  <a:gd name="connsiteX33" fmla="*/ 819150 w 838200"/>
                  <a:gd name="connsiteY33" fmla="*/ 400050 h 438150"/>
                  <a:gd name="connsiteX34" fmla="*/ 800100 w 838200"/>
                  <a:gd name="connsiteY34" fmla="*/ 419100 h 438150"/>
                  <a:gd name="connsiteX35" fmla="*/ 769420 w 838200"/>
                  <a:gd name="connsiteY35" fmla="*/ 419100 h 438150"/>
                  <a:gd name="connsiteX36" fmla="*/ 771458 w 838200"/>
                  <a:gd name="connsiteY36" fmla="*/ 438150 h 438150"/>
                  <a:gd name="connsiteX37" fmla="*/ 800100 w 838200"/>
                  <a:gd name="connsiteY37" fmla="*/ 438150 h 438150"/>
                  <a:gd name="connsiteX38" fmla="*/ 838200 w 838200"/>
                  <a:gd name="connsiteY38" fmla="*/ 400050 h 438150"/>
                  <a:gd name="connsiteX39" fmla="*/ 838200 w 838200"/>
                  <a:gd name="connsiteY39" fmla="*/ 305381 h 438150"/>
                  <a:gd name="connsiteX40" fmla="*/ 822960 w 838200"/>
                  <a:gd name="connsiteY40" fmla="*/ 274892 h 438150"/>
                  <a:gd name="connsiteX41" fmla="*/ 552450 w 838200"/>
                  <a:gd name="connsiteY41" fmla="*/ 95250 h 438150"/>
                  <a:gd name="connsiteX42" fmla="*/ 552450 w 838200"/>
                  <a:gd name="connsiteY42" fmla="*/ 95774 h 438150"/>
                  <a:gd name="connsiteX43" fmla="*/ 552450 w 838200"/>
                  <a:gd name="connsiteY43" fmla="*/ 95774 h 438150"/>
                  <a:gd name="connsiteX44" fmla="*/ 552450 w 838200"/>
                  <a:gd name="connsiteY44" fmla="*/ 285750 h 438150"/>
                  <a:gd name="connsiteX45" fmla="*/ 99155 w 838200"/>
                  <a:gd name="connsiteY45" fmla="*/ 285750 h 438150"/>
                  <a:gd name="connsiteX46" fmla="*/ 19050 w 838200"/>
                  <a:gd name="connsiteY46" fmla="*/ 205607 h 438150"/>
                  <a:gd name="connsiteX47" fmla="*/ 19050 w 838200"/>
                  <a:gd name="connsiteY47" fmla="*/ 69847 h 438150"/>
                  <a:gd name="connsiteX48" fmla="*/ 442236 w 838200"/>
                  <a:gd name="connsiteY48" fmla="*/ 69847 h 438150"/>
                  <a:gd name="connsiteX49" fmla="*/ 489861 w 838200"/>
                  <a:gd name="connsiteY49" fmla="*/ 19050 h 438150"/>
                  <a:gd name="connsiteX50" fmla="*/ 619125 w 838200"/>
                  <a:gd name="connsiteY50" fmla="*/ 19050 h 438150"/>
                  <a:gd name="connsiteX51" fmla="*/ 619125 w 838200"/>
                  <a:gd name="connsiteY51" fmla="*/ 53207 h 438150"/>
                  <a:gd name="connsiteX52" fmla="*/ 577034 w 838200"/>
                  <a:gd name="connsiteY52" fmla="*/ 95250 h 438150"/>
                  <a:gd name="connsiteX53" fmla="*/ 628650 w 838200"/>
                  <a:gd name="connsiteY53" fmla="*/ 228600 h 438150"/>
                  <a:gd name="connsiteX54" fmla="*/ 628650 w 838200"/>
                  <a:gd name="connsiteY54" fmla="*/ 114824 h 438150"/>
                  <a:gd name="connsiteX55" fmla="*/ 666750 w 838200"/>
                  <a:gd name="connsiteY55" fmla="*/ 114824 h 438150"/>
                  <a:gd name="connsiteX56" fmla="*/ 721805 w 838200"/>
                  <a:gd name="connsiteY56" fmla="*/ 156334 h 438150"/>
                  <a:gd name="connsiteX57" fmla="*/ 740759 w 838200"/>
                  <a:gd name="connsiteY57" fmla="*/ 221771 h 438150"/>
                  <a:gd name="connsiteX58" fmla="*/ 743169 w 838200"/>
                  <a:gd name="connsiteY58" fmla="*/ 22860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38200" h="438150">
                    <a:moveTo>
                      <a:pt x="822960" y="274892"/>
                    </a:moveTo>
                    <a:lnTo>
                      <a:pt x="772478" y="236792"/>
                    </a:lnTo>
                    <a:cubicBezTo>
                      <a:pt x="765858" y="231862"/>
                      <a:pt x="761147" y="224796"/>
                      <a:pt x="759143" y="216789"/>
                    </a:cubicBezTo>
                    <a:lnTo>
                      <a:pt x="740093" y="151067"/>
                    </a:lnTo>
                    <a:cubicBezTo>
                      <a:pt x="730371" y="118584"/>
                      <a:pt x="700654" y="96200"/>
                      <a:pt x="666750" y="95821"/>
                    </a:cubicBezTo>
                    <a:lnTo>
                      <a:pt x="603456" y="95821"/>
                    </a:lnTo>
                    <a:lnTo>
                      <a:pt x="638175" y="61093"/>
                    </a:lnTo>
                    <a:lnTo>
                      <a:pt x="638175" y="0"/>
                    </a:lnTo>
                    <a:lnTo>
                      <a:pt x="481603" y="0"/>
                    </a:lnTo>
                    <a:lnTo>
                      <a:pt x="433978" y="50797"/>
                    </a:lnTo>
                    <a:lnTo>
                      <a:pt x="0" y="50797"/>
                    </a:lnTo>
                    <a:lnTo>
                      <a:pt x="0" y="213493"/>
                    </a:lnTo>
                    <a:lnTo>
                      <a:pt x="72209" y="285750"/>
                    </a:lnTo>
                    <a:lnTo>
                      <a:pt x="0" y="285750"/>
                    </a:lnTo>
                    <a:lnTo>
                      <a:pt x="0" y="438150"/>
                    </a:lnTo>
                    <a:lnTo>
                      <a:pt x="76200" y="438150"/>
                    </a:lnTo>
                    <a:cubicBezTo>
                      <a:pt x="76233" y="431748"/>
                      <a:pt x="76913" y="425366"/>
                      <a:pt x="78229" y="419100"/>
                    </a:cubicBezTo>
                    <a:lnTo>
                      <a:pt x="19050" y="419100"/>
                    </a:lnTo>
                    <a:lnTo>
                      <a:pt x="19050" y="304800"/>
                    </a:lnTo>
                    <a:lnTo>
                      <a:pt x="552450" y="304800"/>
                    </a:lnTo>
                    <a:lnTo>
                      <a:pt x="552450" y="419100"/>
                    </a:lnTo>
                    <a:lnTo>
                      <a:pt x="264595" y="419100"/>
                    </a:lnTo>
                    <a:cubicBezTo>
                      <a:pt x="265910" y="425366"/>
                      <a:pt x="266590" y="431748"/>
                      <a:pt x="266624" y="438150"/>
                    </a:cubicBezTo>
                    <a:lnTo>
                      <a:pt x="581025" y="438150"/>
                    </a:lnTo>
                    <a:cubicBezTo>
                      <a:pt x="581058" y="431748"/>
                      <a:pt x="581738" y="425366"/>
                      <a:pt x="583054" y="419100"/>
                    </a:cubicBezTo>
                    <a:lnTo>
                      <a:pt x="571500" y="419100"/>
                    </a:lnTo>
                    <a:lnTo>
                      <a:pt x="571500" y="114824"/>
                    </a:lnTo>
                    <a:lnTo>
                      <a:pt x="609600" y="114824"/>
                    </a:lnTo>
                    <a:lnTo>
                      <a:pt x="609600" y="247650"/>
                    </a:lnTo>
                    <a:lnTo>
                      <a:pt x="756056" y="247650"/>
                    </a:lnTo>
                    <a:cubicBezTo>
                      <a:pt x="757657" y="249255"/>
                      <a:pt x="759365" y="250748"/>
                      <a:pt x="761171" y="252117"/>
                    </a:cubicBezTo>
                    <a:lnTo>
                      <a:pt x="811235" y="289922"/>
                    </a:lnTo>
                    <a:cubicBezTo>
                      <a:pt x="816163" y="293539"/>
                      <a:pt x="819097" y="299268"/>
                      <a:pt x="819150" y="305381"/>
                    </a:cubicBezTo>
                    <a:lnTo>
                      <a:pt x="819150" y="400050"/>
                    </a:lnTo>
                    <a:cubicBezTo>
                      <a:pt x="819150" y="410571"/>
                      <a:pt x="810621" y="419100"/>
                      <a:pt x="800100" y="419100"/>
                    </a:cubicBezTo>
                    <a:lnTo>
                      <a:pt x="769420" y="419100"/>
                    </a:lnTo>
                    <a:cubicBezTo>
                      <a:pt x="770734" y="425366"/>
                      <a:pt x="771417" y="431748"/>
                      <a:pt x="771458" y="438150"/>
                    </a:cubicBezTo>
                    <a:lnTo>
                      <a:pt x="800100" y="438150"/>
                    </a:lnTo>
                    <a:cubicBezTo>
                      <a:pt x="821114" y="438082"/>
                      <a:pt x="838132" y="421064"/>
                      <a:pt x="838200" y="400050"/>
                    </a:cubicBezTo>
                    <a:lnTo>
                      <a:pt x="838200" y="305381"/>
                    </a:lnTo>
                    <a:cubicBezTo>
                      <a:pt x="838161" y="293396"/>
                      <a:pt x="832524" y="282116"/>
                      <a:pt x="822960" y="274892"/>
                    </a:cubicBezTo>
                    <a:close/>
                    <a:moveTo>
                      <a:pt x="552450" y="95250"/>
                    </a:moveTo>
                    <a:lnTo>
                      <a:pt x="552450" y="95774"/>
                    </a:lnTo>
                    <a:lnTo>
                      <a:pt x="552450" y="95774"/>
                    </a:lnTo>
                    <a:lnTo>
                      <a:pt x="552450" y="285750"/>
                    </a:lnTo>
                    <a:lnTo>
                      <a:pt x="99155" y="285750"/>
                    </a:lnTo>
                    <a:lnTo>
                      <a:pt x="19050" y="205607"/>
                    </a:lnTo>
                    <a:lnTo>
                      <a:pt x="19050" y="69847"/>
                    </a:lnTo>
                    <a:lnTo>
                      <a:pt x="442236" y="69847"/>
                    </a:lnTo>
                    <a:lnTo>
                      <a:pt x="489861" y="19050"/>
                    </a:lnTo>
                    <a:lnTo>
                      <a:pt x="619125" y="19050"/>
                    </a:lnTo>
                    <a:lnTo>
                      <a:pt x="619125" y="53207"/>
                    </a:lnTo>
                    <a:lnTo>
                      <a:pt x="577034" y="95250"/>
                    </a:lnTo>
                    <a:close/>
                    <a:moveTo>
                      <a:pt x="628650" y="228600"/>
                    </a:moveTo>
                    <a:lnTo>
                      <a:pt x="628650" y="114824"/>
                    </a:lnTo>
                    <a:lnTo>
                      <a:pt x="666750" y="114824"/>
                    </a:lnTo>
                    <a:cubicBezTo>
                      <a:pt x="692155" y="115275"/>
                      <a:pt x="714382" y="132033"/>
                      <a:pt x="721805" y="156334"/>
                    </a:cubicBezTo>
                    <a:lnTo>
                      <a:pt x="740759" y="221771"/>
                    </a:lnTo>
                    <a:cubicBezTo>
                      <a:pt x="741414" y="224097"/>
                      <a:pt x="742219" y="226378"/>
                      <a:pt x="743169" y="2286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white"/>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C76D33D2-56E3-AD1C-7246-DD7FB92D8C8E}"/>
                  </a:ext>
                </a:extLst>
              </p:cNvPr>
              <p:cNvSpPr/>
              <p:nvPr/>
            </p:nvSpPr>
            <p:spPr>
              <a:xfrm>
                <a:off x="3627640" y="4990165"/>
                <a:ext cx="152400" cy="152400"/>
              </a:xfrm>
              <a:custGeom>
                <a:avLst/>
                <a:gdLst>
                  <a:gd name="connsiteX0" fmla="*/ 76200 w 152400"/>
                  <a:gd name="connsiteY0" fmla="*/ 0 h 152400"/>
                  <a:gd name="connsiteX1" fmla="*/ 0 w 152400"/>
                  <a:gd name="connsiteY1" fmla="*/ 76200 h 152400"/>
                  <a:gd name="connsiteX2" fmla="*/ 76200 w 152400"/>
                  <a:gd name="connsiteY2" fmla="*/ 152400 h 152400"/>
                  <a:gd name="connsiteX3" fmla="*/ 152400 w 152400"/>
                  <a:gd name="connsiteY3" fmla="*/ 76200 h 152400"/>
                  <a:gd name="connsiteX4" fmla="*/ 76200 w 152400"/>
                  <a:gd name="connsiteY4" fmla="*/ 0 h 152400"/>
                  <a:gd name="connsiteX5" fmla="*/ 76200 w 152400"/>
                  <a:gd name="connsiteY5" fmla="*/ 133350 h 152400"/>
                  <a:gd name="connsiteX6" fmla="*/ 19050 w 152400"/>
                  <a:gd name="connsiteY6" fmla="*/ 76200 h 152400"/>
                  <a:gd name="connsiteX7" fmla="*/ 76200 w 152400"/>
                  <a:gd name="connsiteY7" fmla="*/ 19050 h 152400"/>
                  <a:gd name="connsiteX8" fmla="*/ 133350 w 152400"/>
                  <a:gd name="connsiteY8" fmla="*/ 76200 h 152400"/>
                  <a:gd name="connsiteX9" fmla="*/ 76200 w 152400"/>
                  <a:gd name="connsiteY9" fmla="*/ 13338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0"/>
                    </a:moveTo>
                    <a:cubicBezTo>
                      <a:pt x="34116" y="0"/>
                      <a:pt x="0" y="34116"/>
                      <a:pt x="0" y="76200"/>
                    </a:cubicBezTo>
                    <a:cubicBezTo>
                      <a:pt x="0" y="118284"/>
                      <a:pt x="34116" y="152400"/>
                      <a:pt x="76200" y="152400"/>
                    </a:cubicBezTo>
                    <a:cubicBezTo>
                      <a:pt x="118284" y="152400"/>
                      <a:pt x="152400" y="118284"/>
                      <a:pt x="152400" y="76200"/>
                    </a:cubicBezTo>
                    <a:cubicBezTo>
                      <a:pt x="152348" y="34138"/>
                      <a:pt x="118262" y="52"/>
                      <a:pt x="76200" y="0"/>
                    </a:cubicBezTo>
                    <a:close/>
                    <a:moveTo>
                      <a:pt x="76200" y="133350"/>
                    </a:moveTo>
                    <a:cubicBezTo>
                      <a:pt x="44637" y="133350"/>
                      <a:pt x="19050" y="107763"/>
                      <a:pt x="19050" y="76200"/>
                    </a:cubicBezTo>
                    <a:cubicBezTo>
                      <a:pt x="19050" y="44637"/>
                      <a:pt x="44637" y="19050"/>
                      <a:pt x="76200" y="19050"/>
                    </a:cubicBezTo>
                    <a:cubicBezTo>
                      <a:pt x="107763" y="19050"/>
                      <a:pt x="133350" y="44637"/>
                      <a:pt x="133350" y="76200"/>
                    </a:cubicBezTo>
                    <a:cubicBezTo>
                      <a:pt x="133329" y="107760"/>
                      <a:pt x="107760" y="133346"/>
                      <a:pt x="76200" y="1333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19" name="Graphic 18" descr="Crane outline">
              <a:extLst>
                <a:ext uri="{FF2B5EF4-FFF2-40B4-BE49-F238E27FC236}">
                  <a16:creationId xmlns:a16="http://schemas.microsoft.com/office/drawing/2014/main" id="{956774D3-1889-1821-8B16-AA5CA8B354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0590" y="2179320"/>
              <a:ext cx="441960" cy="441960"/>
            </a:xfrm>
            <a:prstGeom prst="rect">
              <a:avLst/>
            </a:prstGeom>
            <a:effectLst>
              <a:outerShdw blurRad="50800" dist="38100" dir="5400000" algn="t" rotWithShape="0">
                <a:prstClr val="black">
                  <a:alpha val="40000"/>
                </a:prstClr>
              </a:outerShdw>
            </a:effectLst>
          </p:spPr>
        </p:pic>
        <p:pic>
          <p:nvPicPr>
            <p:cNvPr id="23" name="Graphic 22" descr="Building outline">
              <a:extLst>
                <a:ext uri="{FF2B5EF4-FFF2-40B4-BE49-F238E27FC236}">
                  <a16:creationId xmlns:a16="http://schemas.microsoft.com/office/drawing/2014/main" id="{126CA98C-A6B1-8F49-2F63-38B0C67AC8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4380" y="1580160"/>
              <a:ext cx="454380" cy="454380"/>
            </a:xfrm>
            <a:prstGeom prst="rect">
              <a:avLst/>
            </a:prstGeom>
            <a:effectLst>
              <a:outerShdw blurRad="50800" dist="38100" dir="5400000" algn="t" rotWithShape="0">
                <a:prstClr val="black">
                  <a:alpha val="40000"/>
                </a:prstClr>
              </a:outerShdw>
            </a:effectLst>
          </p:spPr>
        </p:pic>
        <p:pic>
          <p:nvPicPr>
            <p:cNvPr id="25" name="Graphic 24" descr="Podcast outline">
              <a:extLst>
                <a:ext uri="{FF2B5EF4-FFF2-40B4-BE49-F238E27FC236}">
                  <a16:creationId xmlns:a16="http://schemas.microsoft.com/office/drawing/2014/main" id="{9C3E4A21-9E7B-F291-C70B-74D49CDF8C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5350" y="3444240"/>
              <a:ext cx="472440" cy="472440"/>
            </a:xfrm>
            <a:prstGeom prst="rect">
              <a:avLst/>
            </a:prstGeom>
            <a:effectLst>
              <a:outerShdw blurRad="50800" dist="38100" dir="5400000" algn="t" rotWithShape="0">
                <a:prstClr val="black">
                  <a:alpha val="40000"/>
                </a:prstClr>
              </a:outerShdw>
            </a:effectLst>
          </p:spPr>
        </p:pic>
        <p:pic>
          <p:nvPicPr>
            <p:cNvPr id="27" name="Graphic 26" descr="Raw Materials outline">
              <a:extLst>
                <a:ext uri="{FF2B5EF4-FFF2-40B4-BE49-F238E27FC236}">
                  <a16:creationId xmlns:a16="http://schemas.microsoft.com/office/drawing/2014/main" id="{A7754099-BA3B-9A90-F813-17955A80AF6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8690" y="4152900"/>
              <a:ext cx="365760" cy="365760"/>
            </a:xfrm>
            <a:prstGeom prst="rect">
              <a:avLst/>
            </a:prstGeom>
            <a:effectLst>
              <a:outerShdw blurRad="50800" dist="38100" dir="5400000" algn="t" rotWithShape="0">
                <a:prstClr val="black">
                  <a:alpha val="40000"/>
                </a:prstClr>
              </a:outerShdw>
            </a:effectLst>
          </p:spPr>
        </p:pic>
      </p:grpSp>
      <p:sp>
        <p:nvSpPr>
          <p:cNvPr id="28" name="Title 1">
            <a:extLst>
              <a:ext uri="{FF2B5EF4-FFF2-40B4-BE49-F238E27FC236}">
                <a16:creationId xmlns:a16="http://schemas.microsoft.com/office/drawing/2014/main" id="{F51388FC-B3AB-CAD5-A130-F1C3A7842BD6}"/>
              </a:ext>
            </a:extLst>
          </p:cNvPr>
          <p:cNvSpPr txBox="1">
            <a:spLocks/>
          </p:cNvSpPr>
          <p:nvPr/>
        </p:nvSpPr>
        <p:spPr>
          <a:xfrm>
            <a:off x="399673" y="192077"/>
            <a:ext cx="9782552" cy="9480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a:lstStyle>
          <a:p>
            <a:pPr>
              <a:lnSpc>
                <a:spcPct val="110000"/>
              </a:lnSpc>
            </a:pPr>
            <a:r>
              <a:rPr lang="en-US" sz="3600">
                <a:solidFill>
                  <a:srgbClr val="1A3661"/>
                </a:solidFill>
                <a:latin typeface="Segoe UI Semibold" panose="020B0702040204020203" pitchFamily="34" charset="0"/>
                <a:cs typeface="Segoe UI Semibold" panose="020B0702040204020203" pitchFamily="34" charset="0"/>
              </a:rPr>
              <a:t>Target Industry and Use Cases</a:t>
            </a:r>
            <a:endParaRPr lang="en-CA" sz="3400">
              <a:solidFill>
                <a:srgbClr val="1A3661"/>
              </a:solidFill>
              <a:latin typeface="Segoe UI Semibold" panose="020B0702040204020203" pitchFamily="34" charset="0"/>
              <a:cs typeface="Segoe UI Semibold" panose="020B0702040204020203" pitchFamily="34" charset="0"/>
            </a:endParaRPr>
          </a:p>
        </p:txBody>
      </p:sp>
      <p:cxnSp>
        <p:nvCxnSpPr>
          <p:cNvPr id="30" name="Straight Connector 29">
            <a:extLst>
              <a:ext uri="{FF2B5EF4-FFF2-40B4-BE49-F238E27FC236}">
                <a16:creationId xmlns:a16="http://schemas.microsoft.com/office/drawing/2014/main" id="{8566329B-9D39-3564-D031-5B94641D2ACF}"/>
              </a:ext>
              <a:ext uri="{C183D7F6-B498-43B3-948B-1728B52AA6E4}">
                <adec:decorative xmlns:adec="http://schemas.microsoft.com/office/drawing/2017/decorative" val="1"/>
              </a:ext>
            </a:extLst>
          </p:cNvPr>
          <p:cNvCxnSpPr>
            <a:cxnSpLocks/>
          </p:cNvCxnSpPr>
          <p:nvPr/>
        </p:nvCxnSpPr>
        <p:spPr>
          <a:xfrm>
            <a:off x="519252" y="1106169"/>
            <a:ext cx="6278363" cy="0"/>
          </a:xfrm>
          <a:prstGeom prst="line">
            <a:avLst/>
          </a:prstGeom>
          <a:ln w="28575" cap="rnd">
            <a:solidFill>
              <a:srgbClr val="C498E9"/>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023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Single Corner Rounded 19">
            <a:extLst>
              <a:ext uri="{FF2B5EF4-FFF2-40B4-BE49-F238E27FC236}">
                <a16:creationId xmlns:a16="http://schemas.microsoft.com/office/drawing/2014/main" id="{CBBF2252-4C49-7D65-440A-6D3AFD61F73C}"/>
              </a:ext>
              <a:ext uri="{C183D7F6-B498-43B3-948B-1728B52AA6E4}">
                <adec:decorative xmlns:adec="http://schemas.microsoft.com/office/drawing/2017/decorative" val="1"/>
              </a:ext>
            </a:extLst>
          </p:cNvPr>
          <p:cNvSpPr/>
          <p:nvPr/>
        </p:nvSpPr>
        <p:spPr bwMode="auto">
          <a:xfrm>
            <a:off x="3991245" y="1907057"/>
            <a:ext cx="7670365" cy="4308547"/>
          </a:xfrm>
          <a:prstGeom prst="round1Rect">
            <a:avLst>
              <a:gd name="adj" fmla="val 6753"/>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defTabSz="914102">
              <a:spcBef>
                <a:spcPts val="400"/>
              </a:spcBef>
            </a:pPr>
            <a:endParaRPr lang="en-IN" sz="1400" kern="0">
              <a:solidFill>
                <a:schemeClr val="tx2"/>
              </a:solidFill>
              <a:latin typeface="Manrope" pitchFamily="2" charset="0"/>
              <a:cs typeface="Segoe UI Semibold"/>
            </a:endParaRPr>
          </a:p>
        </p:txBody>
      </p:sp>
      <p:sp>
        <p:nvSpPr>
          <p:cNvPr id="4" name="Title 3">
            <a:extLst>
              <a:ext uri="{FF2B5EF4-FFF2-40B4-BE49-F238E27FC236}">
                <a16:creationId xmlns:a16="http://schemas.microsoft.com/office/drawing/2014/main" id="{2275F6A1-DFB6-0E7E-FF30-AD4D9CCBDD6A}"/>
              </a:ext>
            </a:extLst>
          </p:cNvPr>
          <p:cNvSpPr>
            <a:spLocks noGrp="1"/>
          </p:cNvSpPr>
          <p:nvPr>
            <p:ph type="title"/>
          </p:nvPr>
        </p:nvSpPr>
        <p:spPr>
          <a:xfrm>
            <a:off x="836620" y="330401"/>
            <a:ext cx="10515600" cy="1325563"/>
          </a:xfrm>
        </p:spPr>
        <p:txBody>
          <a:bodyPr/>
          <a:lstStyle/>
          <a:p>
            <a:r>
              <a:rPr kumimoji="0" lang="en-CA" sz="44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Commercial real estate.</a:t>
            </a:r>
            <a:endParaRPr lang="en-US"/>
          </a:p>
        </p:txBody>
      </p:sp>
      <p:cxnSp>
        <p:nvCxnSpPr>
          <p:cNvPr id="6" name="Straight Connector 5">
            <a:extLst>
              <a:ext uri="{FF2B5EF4-FFF2-40B4-BE49-F238E27FC236}">
                <a16:creationId xmlns:a16="http://schemas.microsoft.com/office/drawing/2014/main" id="{4A2DF6B1-F9B6-A8AF-8CA0-D499818FCB81}"/>
              </a:ext>
            </a:extLst>
          </p:cNvPr>
          <p:cNvCxnSpPr>
            <a:cxnSpLocks/>
          </p:cNvCxnSpPr>
          <p:nvPr/>
        </p:nvCxnSpPr>
        <p:spPr>
          <a:xfrm>
            <a:off x="7495548" y="2524243"/>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1CB9AAB-24C1-0241-8BA3-079CC66A5748}"/>
              </a:ext>
            </a:extLst>
          </p:cNvPr>
          <p:cNvSpPr/>
          <p:nvPr/>
        </p:nvSpPr>
        <p:spPr>
          <a:xfrm>
            <a:off x="7994795" y="2262633"/>
            <a:ext cx="3552639" cy="5232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i="0" u="none" strike="noStrike" kern="1200" cap="none" spc="0" normalizeH="0" baseline="0" noProof="0">
                <a:ln>
                  <a:noFill/>
                </a:ln>
                <a:solidFill>
                  <a:schemeClr val="tx1"/>
                </a:solidFill>
                <a:effectLst/>
                <a:uLnTx/>
                <a:uFillTx/>
                <a:latin typeface="Manrope SemiBold" pitchFamily="2" charset="0"/>
                <a:cs typeface="Segoe UI" panose="020B0502040204020203" pitchFamily="34" charset="0"/>
              </a:rPr>
              <a:t>Commercial </a:t>
            </a:r>
            <a:r>
              <a:rPr lang="en-CA" sz="1400">
                <a:solidFill>
                  <a:schemeClr val="tx1"/>
                </a:solidFill>
                <a:latin typeface="Manrope SemiBold" pitchFamily="2" charset="0"/>
                <a:cs typeface="Segoe UI" panose="020B0502040204020203" pitchFamily="34" charset="0"/>
              </a:rPr>
              <a:t>landlords lease our spaces to tenants and earn rental income.</a:t>
            </a:r>
            <a:endParaRPr kumimoji="0" lang="en-CA" sz="1400" i="0" u="none" strike="noStrike" kern="1200" cap="none" spc="0" normalizeH="0" baseline="0" noProof="0">
              <a:ln>
                <a:noFill/>
              </a:ln>
              <a:solidFill>
                <a:schemeClr val="tx1"/>
              </a:solidFill>
              <a:effectLst/>
              <a:uLnTx/>
              <a:uFillTx/>
              <a:latin typeface="Manrope SemiBold" pitchFamily="2" charset="0"/>
              <a:cs typeface="Segoe UI" panose="020B0502040204020203" pitchFamily="34" charset="0"/>
            </a:endParaRPr>
          </a:p>
        </p:txBody>
      </p:sp>
      <p:sp>
        <p:nvSpPr>
          <p:cNvPr id="8" name="Rectangle: Rounded Corners 11">
            <a:extLst>
              <a:ext uri="{FF2B5EF4-FFF2-40B4-BE49-F238E27FC236}">
                <a16:creationId xmlns:a16="http://schemas.microsoft.com/office/drawing/2014/main" id="{0BEDCB82-9DB9-EED9-CFE1-B3F764574EBE}"/>
              </a:ext>
            </a:extLst>
          </p:cNvPr>
          <p:cNvSpPr/>
          <p:nvPr/>
        </p:nvSpPr>
        <p:spPr>
          <a:xfrm>
            <a:off x="5928649" y="2177965"/>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Revenue Lease</a:t>
            </a:r>
          </a:p>
        </p:txBody>
      </p:sp>
      <p:cxnSp>
        <p:nvCxnSpPr>
          <p:cNvPr id="9" name="Straight Connector 8">
            <a:extLst>
              <a:ext uri="{FF2B5EF4-FFF2-40B4-BE49-F238E27FC236}">
                <a16:creationId xmlns:a16="http://schemas.microsoft.com/office/drawing/2014/main" id="{B36D1A10-0463-4D55-C935-A371EAE5E04B}"/>
              </a:ext>
            </a:extLst>
          </p:cNvPr>
          <p:cNvCxnSpPr>
            <a:cxnSpLocks/>
          </p:cNvCxnSpPr>
          <p:nvPr/>
        </p:nvCxnSpPr>
        <p:spPr>
          <a:xfrm>
            <a:off x="7495548" y="3934184"/>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E4B14D3-ECF7-63B3-5DFE-6DA0C17DBA91}"/>
              </a:ext>
            </a:extLst>
          </p:cNvPr>
          <p:cNvSpPr/>
          <p:nvPr/>
        </p:nvSpPr>
        <p:spPr>
          <a:xfrm>
            <a:off x="7994795" y="3672574"/>
            <a:ext cx="3552639" cy="5232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chemeClr val="tx1"/>
                </a:solidFill>
                <a:effectLst/>
                <a:uLnTx/>
                <a:uFillTx/>
                <a:latin typeface="Manrope SemiBold" pitchFamily="2" charset="0"/>
                <a:cs typeface="Segoe UI" panose="020B0502040204020203" pitchFamily="34" charset="0"/>
              </a:rPr>
              <a:t>Businesses leasing commercial space incur expenses for using the property.</a:t>
            </a:r>
          </a:p>
        </p:txBody>
      </p:sp>
      <p:sp>
        <p:nvSpPr>
          <p:cNvPr id="11" name="Rectangle: Rounded Corners 11">
            <a:extLst>
              <a:ext uri="{FF2B5EF4-FFF2-40B4-BE49-F238E27FC236}">
                <a16:creationId xmlns:a16="http://schemas.microsoft.com/office/drawing/2014/main" id="{8B702E87-7A83-0B02-2A46-552D34B59E7C}"/>
              </a:ext>
            </a:extLst>
          </p:cNvPr>
          <p:cNvSpPr/>
          <p:nvPr/>
        </p:nvSpPr>
        <p:spPr>
          <a:xfrm>
            <a:off x="5928649" y="3587906"/>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Expense Lease</a:t>
            </a:r>
          </a:p>
        </p:txBody>
      </p:sp>
      <p:cxnSp>
        <p:nvCxnSpPr>
          <p:cNvPr id="15" name="Straight Connector 14">
            <a:extLst>
              <a:ext uri="{FF2B5EF4-FFF2-40B4-BE49-F238E27FC236}">
                <a16:creationId xmlns:a16="http://schemas.microsoft.com/office/drawing/2014/main" id="{CC43AC74-8DC6-6FFC-CB98-17E8C2EF7E33}"/>
              </a:ext>
            </a:extLst>
          </p:cNvPr>
          <p:cNvCxnSpPr>
            <a:cxnSpLocks/>
          </p:cNvCxnSpPr>
          <p:nvPr/>
        </p:nvCxnSpPr>
        <p:spPr>
          <a:xfrm>
            <a:off x="7495548" y="5446104"/>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644D14D-0E08-604C-B8BC-AAF7382FCEBD}"/>
              </a:ext>
            </a:extLst>
          </p:cNvPr>
          <p:cNvSpPr/>
          <p:nvPr/>
        </p:nvSpPr>
        <p:spPr>
          <a:xfrm>
            <a:off x="7994795" y="4969051"/>
            <a:ext cx="3552639" cy="95410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i="0" u="none" strike="noStrike" kern="1200" cap="none" spc="0" normalizeH="0" baseline="0" noProof="0">
                <a:ln>
                  <a:noFill/>
                </a:ln>
                <a:solidFill>
                  <a:schemeClr val="tx1"/>
                </a:solidFill>
                <a:effectLst/>
                <a:uLnTx/>
                <a:uFillTx/>
                <a:latin typeface="Manrope SemiBold" pitchFamily="2" charset="0"/>
                <a:cs typeface="Segoe UI" panose="020B0502040204020203" pitchFamily="34" charset="0"/>
              </a:rPr>
              <a:t>Property owners leases spaces to tenants (Revenue) and lease equipment or other properties themselves (Expense).</a:t>
            </a:r>
          </a:p>
        </p:txBody>
      </p:sp>
      <p:sp>
        <p:nvSpPr>
          <p:cNvPr id="17" name="Rectangle: Rounded Corners 11">
            <a:extLst>
              <a:ext uri="{FF2B5EF4-FFF2-40B4-BE49-F238E27FC236}">
                <a16:creationId xmlns:a16="http://schemas.microsoft.com/office/drawing/2014/main" id="{47B6CBB5-313E-5D72-07A9-681B34205B83}"/>
              </a:ext>
            </a:extLst>
          </p:cNvPr>
          <p:cNvSpPr/>
          <p:nvPr/>
        </p:nvSpPr>
        <p:spPr>
          <a:xfrm>
            <a:off x="5928649" y="5099826"/>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Both</a:t>
            </a:r>
          </a:p>
        </p:txBody>
      </p:sp>
      <p:sp>
        <p:nvSpPr>
          <p:cNvPr id="19" name="Rectangle: Single Corner Rounded 18">
            <a:extLst>
              <a:ext uri="{FF2B5EF4-FFF2-40B4-BE49-F238E27FC236}">
                <a16:creationId xmlns:a16="http://schemas.microsoft.com/office/drawing/2014/main" id="{2E553384-8848-DB6B-F018-407FD6A317B0}"/>
              </a:ext>
              <a:ext uri="{C183D7F6-B498-43B3-948B-1728B52AA6E4}">
                <adec:decorative xmlns:adec="http://schemas.microsoft.com/office/drawing/2017/decorative" val="1"/>
              </a:ext>
            </a:extLst>
          </p:cNvPr>
          <p:cNvSpPr/>
          <p:nvPr/>
        </p:nvSpPr>
        <p:spPr bwMode="auto">
          <a:xfrm rot="5400000" flipH="1" flipV="1">
            <a:off x="1278936" y="1741438"/>
            <a:ext cx="4292779" cy="4655554"/>
          </a:xfrm>
          <a:prstGeom prst="round1Rect">
            <a:avLst>
              <a:gd name="adj" fmla="val 10308"/>
            </a:avLst>
          </a:prstGeom>
          <a:gradFill>
            <a:gsLst>
              <a:gs pos="100000">
                <a:schemeClr val="tx2"/>
              </a:gs>
              <a:gs pos="0">
                <a:srgbClr val="9470CA"/>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endParaRPr lang="en-IN" sz="1600">
              <a:ln w="3175">
                <a:noFill/>
              </a:ln>
              <a:solidFill>
                <a:schemeClr val="bg1"/>
              </a:solidFill>
              <a:latin typeface="Manrope ExtraBold" pitchFamily="2" charset="0"/>
              <a:cs typeface="Segoe UI"/>
            </a:endParaRPr>
          </a:p>
        </p:txBody>
      </p:sp>
      <p:sp>
        <p:nvSpPr>
          <p:cNvPr id="22" name="TextBox 21">
            <a:extLst>
              <a:ext uri="{FF2B5EF4-FFF2-40B4-BE49-F238E27FC236}">
                <a16:creationId xmlns:a16="http://schemas.microsoft.com/office/drawing/2014/main" id="{27CAB03A-EC29-1162-FAA3-8A0C0EFF25D9}"/>
              </a:ext>
            </a:extLst>
          </p:cNvPr>
          <p:cNvSpPr txBox="1"/>
          <p:nvPr/>
        </p:nvSpPr>
        <p:spPr>
          <a:xfrm>
            <a:off x="1241384" y="3689253"/>
            <a:ext cx="4435516" cy="2508379"/>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CA" sz="1400" b="1" i="0" u="none" strike="noStrike" kern="1200" cap="none" spc="0" normalizeH="0" baseline="0" noProof="0">
                <a:ln>
                  <a:noFill/>
                </a:ln>
                <a:solidFill>
                  <a:schemeClr val="bg1"/>
                </a:solidFill>
                <a:effectLst/>
                <a:uLnTx/>
                <a:uFillTx/>
                <a:latin typeface="Manrope ExtraBold" pitchFamily="2" charset="0"/>
                <a:cs typeface="Segoe UI" panose="020B0502040204020203" pitchFamily="34" charset="0"/>
              </a:rPr>
              <a:t>Value proposition:</a:t>
            </a:r>
          </a:p>
          <a:p>
            <a:pPr marL="0" marR="0" lvl="0" indent="0" algn="l" defTabSz="914400" rtl="0" eaLnBrk="1" fontAlgn="auto" latinLnBrk="0" hangingPunct="1">
              <a:spcBef>
                <a:spcPts val="0"/>
              </a:spcBef>
              <a:spcAft>
                <a:spcPts val="0"/>
              </a:spcAft>
              <a:buClrTx/>
              <a:buSzTx/>
              <a:buFontTx/>
              <a:buNone/>
              <a:tabLst/>
              <a:defRPr/>
            </a:pPr>
            <a:endParaRPr kumimoji="0" lang="en-CA" sz="1400" b="1" i="0" u="none" strike="noStrike" kern="1200" cap="none" spc="0" normalizeH="0" baseline="0" noProof="0">
              <a:ln>
                <a:noFill/>
              </a:ln>
              <a:solidFill>
                <a:schemeClr val="bg1"/>
              </a:solidFill>
              <a:effectLst/>
              <a:uLnTx/>
              <a:uFillTx/>
              <a:latin typeface="Manrope ExtraBold" pitchFamily="2" charset="0"/>
              <a:cs typeface="Segoe UI" panose="020B0502040204020203" pitchFamily="34" charset="0"/>
            </a:endParaRP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latin typeface="Manrope SemiBold" pitchFamily="2" charset="0"/>
                <a:cs typeface="Segoe UI" panose="020B0502040204020203" pitchFamily="34" charset="0"/>
              </a:rPr>
              <a:t>Streamlined Lease Management Ensuring Error-free and Efficient Management.</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chemeClr val="bg1"/>
              </a:solidFill>
              <a:effectLst/>
              <a:uLnTx/>
              <a:uFillTx/>
              <a:latin typeface="Manrope SemiBold" pitchFamily="2" charset="0"/>
              <a:cs typeface="Segoe UI" panose="020B0502040204020203"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sz="1400">
                <a:solidFill>
                  <a:schemeClr val="bg1"/>
                </a:solidFill>
                <a:latin typeface="Manrope SemiBold" pitchFamily="2" charset="0"/>
                <a:cs typeface="Segoe UI" panose="020B0502040204020203" pitchFamily="34" charset="0"/>
              </a:rPr>
              <a:t>Accurate Common Area Maintenance (CAM) Charges based on Metering, Square Footage, Percentage.</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1400">
              <a:solidFill>
                <a:schemeClr val="bg1"/>
              </a:solidFill>
              <a:latin typeface="Manrope SemiBold" pitchFamily="2" charset="0"/>
              <a:cs typeface="Segoe UI" panose="020B0502040204020203"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latin typeface="Manrope SemiBold" pitchFamily="2" charset="0"/>
                <a:cs typeface="Segoe UI" panose="020B0502040204020203" pitchFamily="34" charset="0"/>
              </a:rPr>
              <a:t>Real-Time Financial Insights on occupancy rates, rent roll and cash flow forecasting.</a:t>
            </a:r>
            <a:endParaRPr kumimoji="0" lang="en-CA" sz="1400" b="0" i="0" u="none" strike="noStrike" kern="1200" cap="none" spc="0" normalizeH="0" baseline="0" noProof="0">
              <a:ln>
                <a:noFill/>
              </a:ln>
              <a:solidFill>
                <a:schemeClr val="bg1"/>
              </a:solidFill>
              <a:effectLst/>
              <a:uLnTx/>
              <a:uFillTx/>
              <a:latin typeface="Manrope SemiBold" pitchFamily="2" charset="0"/>
              <a:cs typeface="Segoe UI Semibold" panose="020B0702040204020203" pitchFamily="34" charset="0"/>
            </a:endParaRPr>
          </a:p>
        </p:txBody>
      </p:sp>
      <p:pic>
        <p:nvPicPr>
          <p:cNvPr id="29" name="Picture 28" descr="Outdoor warehouse">
            <a:extLst>
              <a:ext uri="{FF2B5EF4-FFF2-40B4-BE49-F238E27FC236}">
                <a16:creationId xmlns:a16="http://schemas.microsoft.com/office/drawing/2014/main" id="{22C6D9AF-B16B-A41B-1701-F71FDE94D91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21961" b="21961"/>
          <a:stretch/>
        </p:blipFill>
        <p:spPr>
          <a:xfrm flipH="1">
            <a:off x="1085973" y="1909822"/>
            <a:ext cx="4666643" cy="1742939"/>
          </a:xfrm>
          <a:prstGeom prst="round1Rect">
            <a:avLst>
              <a:gd name="adj" fmla="val 26537"/>
            </a:avLst>
          </a:prstGeom>
        </p:spPr>
      </p:pic>
    </p:spTree>
    <p:extLst>
      <p:ext uri="{BB962C8B-B14F-4D97-AF65-F5344CB8AC3E}">
        <p14:creationId xmlns:p14="http://schemas.microsoft.com/office/powerpoint/2010/main" val="191687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0680F-6CC2-ACE4-4033-D216DE2E8595}"/>
            </a:ext>
          </a:extLst>
        </p:cNvPr>
        <p:cNvGrpSpPr/>
        <p:nvPr/>
      </p:nvGrpSpPr>
      <p:grpSpPr>
        <a:xfrm>
          <a:off x="0" y="0"/>
          <a:ext cx="0" cy="0"/>
          <a:chOff x="0" y="0"/>
          <a:chExt cx="0" cy="0"/>
        </a:xfrm>
      </p:grpSpPr>
      <p:sp>
        <p:nvSpPr>
          <p:cNvPr id="20" name="Rectangle: Single Corner Rounded 19">
            <a:extLst>
              <a:ext uri="{FF2B5EF4-FFF2-40B4-BE49-F238E27FC236}">
                <a16:creationId xmlns:a16="http://schemas.microsoft.com/office/drawing/2014/main" id="{09F00145-8382-FBCE-79B1-D44860E1CA1F}"/>
              </a:ext>
              <a:ext uri="{C183D7F6-B498-43B3-948B-1728B52AA6E4}">
                <adec:decorative xmlns:adec="http://schemas.microsoft.com/office/drawing/2017/decorative" val="1"/>
              </a:ext>
            </a:extLst>
          </p:cNvPr>
          <p:cNvSpPr/>
          <p:nvPr/>
        </p:nvSpPr>
        <p:spPr bwMode="auto">
          <a:xfrm>
            <a:off x="3991245" y="1907057"/>
            <a:ext cx="7670365" cy="4308547"/>
          </a:xfrm>
          <a:prstGeom prst="round1Rect">
            <a:avLst>
              <a:gd name="adj" fmla="val 6753"/>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defTabSz="914102">
              <a:spcBef>
                <a:spcPts val="400"/>
              </a:spcBef>
            </a:pPr>
            <a:endParaRPr lang="en-IN" sz="1400" kern="0" dirty="0">
              <a:solidFill>
                <a:schemeClr val="tx2"/>
              </a:solidFill>
              <a:latin typeface="Manrope" pitchFamily="2" charset="0"/>
              <a:cs typeface="Segoe UI Semibold"/>
            </a:endParaRPr>
          </a:p>
        </p:txBody>
      </p:sp>
      <p:sp>
        <p:nvSpPr>
          <p:cNvPr id="4" name="Title 3">
            <a:extLst>
              <a:ext uri="{FF2B5EF4-FFF2-40B4-BE49-F238E27FC236}">
                <a16:creationId xmlns:a16="http://schemas.microsoft.com/office/drawing/2014/main" id="{C3EFAFCF-4352-C7B7-BC90-395F1A100D66}"/>
              </a:ext>
            </a:extLst>
          </p:cNvPr>
          <p:cNvSpPr>
            <a:spLocks noGrp="1"/>
          </p:cNvSpPr>
          <p:nvPr>
            <p:ph type="title"/>
          </p:nvPr>
        </p:nvSpPr>
        <p:spPr>
          <a:xfrm>
            <a:off x="836620" y="330401"/>
            <a:ext cx="10515600" cy="1325563"/>
          </a:xfrm>
        </p:spPr>
        <p:txBody>
          <a:bodyPr/>
          <a:lstStyle/>
          <a:p>
            <a:r>
              <a:rPr kumimoji="0" lang="en-CA" sz="4400" b="1"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Residential real </a:t>
            </a:r>
            <a:r>
              <a:rPr lang="en-CA" b="1" dirty="0">
                <a:latin typeface="Segoe UI" panose="020B0502040204020203" pitchFamily="34" charset="0"/>
                <a:ea typeface="+mn-ea"/>
                <a:cs typeface="Segoe UI" panose="020B0502040204020203" pitchFamily="34" charset="0"/>
              </a:rPr>
              <a:t>e</a:t>
            </a:r>
            <a:r>
              <a:rPr kumimoji="0" lang="en-CA" sz="4400" b="1"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state.</a:t>
            </a:r>
          </a:p>
        </p:txBody>
      </p:sp>
      <p:cxnSp>
        <p:nvCxnSpPr>
          <p:cNvPr id="6" name="Straight Connector 5">
            <a:extLst>
              <a:ext uri="{FF2B5EF4-FFF2-40B4-BE49-F238E27FC236}">
                <a16:creationId xmlns:a16="http://schemas.microsoft.com/office/drawing/2014/main" id="{8554F61B-7CBB-1CAC-7592-43CA3EE5DADA}"/>
              </a:ext>
            </a:extLst>
          </p:cNvPr>
          <p:cNvCxnSpPr>
            <a:cxnSpLocks/>
          </p:cNvCxnSpPr>
          <p:nvPr/>
        </p:nvCxnSpPr>
        <p:spPr>
          <a:xfrm>
            <a:off x="7495548" y="3468145"/>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53BA49E-1BB2-32FB-DAD8-8F3DDDE892AC}"/>
              </a:ext>
            </a:extLst>
          </p:cNvPr>
          <p:cNvSpPr/>
          <p:nvPr/>
        </p:nvSpPr>
        <p:spPr>
          <a:xfrm>
            <a:off x="7994795" y="3206535"/>
            <a:ext cx="3552639" cy="5232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Landlords leasing out residential properties to tenants.</a:t>
            </a:r>
          </a:p>
        </p:txBody>
      </p:sp>
      <p:sp>
        <p:nvSpPr>
          <p:cNvPr id="8" name="Rectangle: Rounded Corners 11">
            <a:extLst>
              <a:ext uri="{FF2B5EF4-FFF2-40B4-BE49-F238E27FC236}">
                <a16:creationId xmlns:a16="http://schemas.microsoft.com/office/drawing/2014/main" id="{5F77E390-F820-FC9C-C2CA-8E04C6BB924E}"/>
              </a:ext>
            </a:extLst>
          </p:cNvPr>
          <p:cNvSpPr/>
          <p:nvPr/>
        </p:nvSpPr>
        <p:spPr>
          <a:xfrm>
            <a:off x="5928649" y="3121867"/>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Revenue Lease</a:t>
            </a:r>
          </a:p>
        </p:txBody>
      </p:sp>
      <p:cxnSp>
        <p:nvCxnSpPr>
          <p:cNvPr id="9" name="Straight Connector 8">
            <a:extLst>
              <a:ext uri="{FF2B5EF4-FFF2-40B4-BE49-F238E27FC236}">
                <a16:creationId xmlns:a16="http://schemas.microsoft.com/office/drawing/2014/main" id="{D9033B91-46F5-D909-9AD8-19E9EBEDD167}"/>
              </a:ext>
            </a:extLst>
          </p:cNvPr>
          <p:cNvCxnSpPr>
            <a:cxnSpLocks/>
          </p:cNvCxnSpPr>
          <p:nvPr/>
        </p:nvCxnSpPr>
        <p:spPr>
          <a:xfrm>
            <a:off x="7495548" y="4878086"/>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6AD499B-8B15-0275-8A5C-F4D29E1FC064}"/>
              </a:ext>
            </a:extLst>
          </p:cNvPr>
          <p:cNvSpPr/>
          <p:nvPr/>
        </p:nvSpPr>
        <p:spPr>
          <a:xfrm>
            <a:off x="7994795" y="4616476"/>
            <a:ext cx="3552639" cy="5232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Tenants lease the property and incur rental expenses.</a:t>
            </a:r>
          </a:p>
        </p:txBody>
      </p:sp>
      <p:sp>
        <p:nvSpPr>
          <p:cNvPr id="11" name="Rectangle: Rounded Corners 11">
            <a:extLst>
              <a:ext uri="{FF2B5EF4-FFF2-40B4-BE49-F238E27FC236}">
                <a16:creationId xmlns:a16="http://schemas.microsoft.com/office/drawing/2014/main" id="{E1CABF73-16F1-899F-0464-D2AEDB58F092}"/>
              </a:ext>
            </a:extLst>
          </p:cNvPr>
          <p:cNvSpPr/>
          <p:nvPr/>
        </p:nvSpPr>
        <p:spPr>
          <a:xfrm>
            <a:off x="5928649" y="4531808"/>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Expense Lease</a:t>
            </a:r>
          </a:p>
        </p:txBody>
      </p:sp>
      <p:sp>
        <p:nvSpPr>
          <p:cNvPr id="19" name="Rectangle: Single Corner Rounded 18">
            <a:extLst>
              <a:ext uri="{FF2B5EF4-FFF2-40B4-BE49-F238E27FC236}">
                <a16:creationId xmlns:a16="http://schemas.microsoft.com/office/drawing/2014/main" id="{75710F29-5FF6-306E-5B58-BB9147D08A4C}"/>
              </a:ext>
              <a:ext uri="{C183D7F6-B498-43B3-948B-1728B52AA6E4}">
                <adec:decorative xmlns:adec="http://schemas.microsoft.com/office/drawing/2017/decorative" val="1"/>
              </a:ext>
            </a:extLst>
          </p:cNvPr>
          <p:cNvSpPr/>
          <p:nvPr/>
        </p:nvSpPr>
        <p:spPr bwMode="auto">
          <a:xfrm rot="5400000" flipH="1" flipV="1">
            <a:off x="1278936" y="1741438"/>
            <a:ext cx="4292779" cy="4655554"/>
          </a:xfrm>
          <a:prstGeom prst="round1Rect">
            <a:avLst>
              <a:gd name="adj" fmla="val 10308"/>
            </a:avLst>
          </a:prstGeom>
          <a:gradFill>
            <a:gsLst>
              <a:gs pos="100000">
                <a:schemeClr val="tx2"/>
              </a:gs>
              <a:gs pos="0">
                <a:srgbClr val="9470CA"/>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endParaRPr lang="en-IN" sz="1600">
              <a:ln w="3175">
                <a:noFill/>
              </a:ln>
              <a:solidFill>
                <a:schemeClr val="bg1"/>
              </a:solidFill>
              <a:latin typeface="Manrope ExtraBold" pitchFamily="2" charset="0"/>
              <a:cs typeface="Segoe UI"/>
            </a:endParaRPr>
          </a:p>
        </p:txBody>
      </p:sp>
      <p:sp>
        <p:nvSpPr>
          <p:cNvPr id="22" name="TextBox 21">
            <a:extLst>
              <a:ext uri="{FF2B5EF4-FFF2-40B4-BE49-F238E27FC236}">
                <a16:creationId xmlns:a16="http://schemas.microsoft.com/office/drawing/2014/main" id="{260B5F05-BCCB-AC94-667B-4E0A95083739}"/>
              </a:ext>
            </a:extLst>
          </p:cNvPr>
          <p:cNvSpPr txBox="1"/>
          <p:nvPr/>
        </p:nvSpPr>
        <p:spPr>
          <a:xfrm>
            <a:off x="1241384" y="3689253"/>
            <a:ext cx="4435516" cy="2508379"/>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CA" sz="1400" b="1" i="0" u="none" strike="noStrike" kern="1200" cap="none" spc="0" normalizeH="0" baseline="0" noProof="0" dirty="0">
                <a:ln>
                  <a:noFill/>
                </a:ln>
                <a:solidFill>
                  <a:schemeClr val="bg1"/>
                </a:solidFill>
                <a:effectLst/>
                <a:uLnTx/>
                <a:uFillTx/>
                <a:latin typeface="Manrope ExtraBold" pitchFamily="2" charset="0"/>
                <a:cs typeface="Segoe UI" panose="020B0502040204020203" pitchFamily="34" charset="0"/>
              </a:rPr>
              <a:t>Value proposition:</a:t>
            </a:r>
          </a:p>
          <a:p>
            <a:pPr marL="0" marR="0" lvl="0" indent="0" algn="l" defTabSz="914400" rtl="0" eaLnBrk="1" fontAlgn="auto" latinLnBrk="0" hangingPunct="1">
              <a:spcBef>
                <a:spcPts val="0"/>
              </a:spcBef>
              <a:spcAft>
                <a:spcPts val="0"/>
              </a:spcAft>
              <a:buClrTx/>
              <a:buSzTx/>
              <a:buFontTx/>
              <a:buNone/>
              <a:tabLst/>
              <a:defRPr/>
            </a:pPr>
            <a:endParaRPr kumimoji="0" lang="en-CA" sz="1400" b="1" i="0" u="none" strike="noStrike" kern="1200" cap="none" spc="0" normalizeH="0" baseline="0" noProof="0" dirty="0">
              <a:ln>
                <a:noFill/>
              </a:ln>
              <a:solidFill>
                <a:schemeClr val="bg1"/>
              </a:solidFill>
              <a:effectLst/>
              <a:uLnTx/>
              <a:uFillTx/>
              <a:latin typeface="Manrope ExtraBold" pitchFamily="2" charset="0"/>
              <a:cs typeface="Segoe UI" panose="020B0502040204020203" pitchFamily="34" charset="0"/>
            </a:endParaRP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rPr>
              <a:t>Automated Tenant Management for Multi-Unit Residential Properties.</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sz="1400" dirty="0">
                <a:solidFill>
                  <a:schemeClr val="bg1"/>
                </a:solidFill>
                <a:latin typeface="Manrope SemiBold" pitchFamily="2" charset="0"/>
                <a:cs typeface="Segoe UI" panose="020B0502040204020203" pitchFamily="34" charset="0"/>
              </a:rPr>
              <a:t>Accurate Billing and Payments Improving Cashflow Management.</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1400" dirty="0">
              <a:solidFill>
                <a:schemeClr val="bg1"/>
              </a:solidFill>
              <a:latin typeface="Manrope SemiBold" pitchFamily="2" charset="0"/>
              <a:cs typeface="Segoe UI" panose="020B0502040204020203"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rPr>
              <a:t>Comprehensive Reporting and Forecasting into Occupancy Rates, Rent Rolls and Delinquency Reports.</a:t>
            </a:r>
            <a:endParaRPr kumimoji="0" lang="en-CA" sz="1400" b="0" i="0" u="none" strike="noStrike" kern="1200" cap="none" spc="0" normalizeH="0" baseline="0" noProof="0" dirty="0">
              <a:ln>
                <a:noFill/>
              </a:ln>
              <a:solidFill>
                <a:schemeClr val="bg1"/>
              </a:solidFill>
              <a:effectLst/>
              <a:uLnTx/>
              <a:uFillTx/>
              <a:latin typeface="Manrope SemiBold" pitchFamily="2" charset="0"/>
              <a:cs typeface="Segoe UI Semibold" panose="020B0702040204020203" pitchFamily="34" charset="0"/>
            </a:endParaRPr>
          </a:p>
        </p:txBody>
      </p:sp>
      <p:pic>
        <p:nvPicPr>
          <p:cNvPr id="29" name="Picture 28" descr="Residential complex of apartment buildings with doors leading to balconies, along treelined paved pathway with bicycles">
            <a:extLst>
              <a:ext uri="{FF2B5EF4-FFF2-40B4-BE49-F238E27FC236}">
                <a16:creationId xmlns:a16="http://schemas.microsoft.com/office/drawing/2014/main" id="{BF4DAB29-3FF5-BDA3-4C32-6B53BD22D54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21988" b="21988"/>
          <a:stretch/>
        </p:blipFill>
        <p:spPr>
          <a:xfrm flipH="1">
            <a:off x="1085973" y="1909822"/>
            <a:ext cx="4666643" cy="1742939"/>
          </a:xfrm>
          <a:prstGeom prst="round1Rect">
            <a:avLst>
              <a:gd name="adj" fmla="val 26537"/>
            </a:avLst>
          </a:prstGeom>
        </p:spPr>
      </p:pic>
    </p:spTree>
    <p:extLst>
      <p:ext uri="{BB962C8B-B14F-4D97-AF65-F5344CB8AC3E}">
        <p14:creationId xmlns:p14="http://schemas.microsoft.com/office/powerpoint/2010/main" val="423884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37EC1-AE52-26B5-28F8-73613111270D}"/>
            </a:ext>
          </a:extLst>
        </p:cNvPr>
        <p:cNvGrpSpPr/>
        <p:nvPr/>
      </p:nvGrpSpPr>
      <p:grpSpPr>
        <a:xfrm>
          <a:off x="0" y="0"/>
          <a:ext cx="0" cy="0"/>
          <a:chOff x="0" y="0"/>
          <a:chExt cx="0" cy="0"/>
        </a:xfrm>
      </p:grpSpPr>
      <p:sp>
        <p:nvSpPr>
          <p:cNvPr id="20" name="Rectangle: Single Corner Rounded 19">
            <a:extLst>
              <a:ext uri="{FF2B5EF4-FFF2-40B4-BE49-F238E27FC236}">
                <a16:creationId xmlns:a16="http://schemas.microsoft.com/office/drawing/2014/main" id="{9DE33530-935B-FF72-08B1-7DE25F4659D1}"/>
              </a:ext>
              <a:ext uri="{C183D7F6-B498-43B3-948B-1728B52AA6E4}">
                <adec:decorative xmlns:adec="http://schemas.microsoft.com/office/drawing/2017/decorative" val="1"/>
              </a:ext>
            </a:extLst>
          </p:cNvPr>
          <p:cNvSpPr/>
          <p:nvPr/>
        </p:nvSpPr>
        <p:spPr bwMode="auto">
          <a:xfrm>
            <a:off x="3991245" y="1907057"/>
            <a:ext cx="7670365" cy="4308547"/>
          </a:xfrm>
          <a:prstGeom prst="round1Rect">
            <a:avLst>
              <a:gd name="adj" fmla="val 6753"/>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defTabSz="914102">
              <a:spcBef>
                <a:spcPts val="400"/>
              </a:spcBef>
            </a:pPr>
            <a:endParaRPr lang="en-IN" sz="1400" kern="0" dirty="0">
              <a:solidFill>
                <a:schemeClr val="tx2"/>
              </a:solidFill>
              <a:latin typeface="Manrope" pitchFamily="2" charset="0"/>
              <a:cs typeface="Segoe UI Semibold"/>
            </a:endParaRPr>
          </a:p>
        </p:txBody>
      </p:sp>
      <p:sp>
        <p:nvSpPr>
          <p:cNvPr id="4" name="Title 3">
            <a:extLst>
              <a:ext uri="{FF2B5EF4-FFF2-40B4-BE49-F238E27FC236}">
                <a16:creationId xmlns:a16="http://schemas.microsoft.com/office/drawing/2014/main" id="{78BFFBB6-6E86-0E8A-4F3A-7540FF850E98}"/>
              </a:ext>
            </a:extLst>
          </p:cNvPr>
          <p:cNvSpPr>
            <a:spLocks noGrp="1"/>
          </p:cNvSpPr>
          <p:nvPr>
            <p:ph type="title"/>
          </p:nvPr>
        </p:nvSpPr>
        <p:spPr>
          <a:xfrm>
            <a:off x="836620" y="330401"/>
            <a:ext cx="10515600" cy="1325563"/>
          </a:xfrm>
        </p:spPr>
        <p:txBody>
          <a:bodyPr/>
          <a:lstStyle/>
          <a:p>
            <a:r>
              <a:rPr kumimoji="0" lang="en-CA" sz="4400" b="1"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Services industry.</a:t>
            </a:r>
            <a:endParaRPr lang="en-US" dirty="0"/>
          </a:p>
        </p:txBody>
      </p:sp>
      <p:cxnSp>
        <p:nvCxnSpPr>
          <p:cNvPr id="6" name="Straight Connector 5">
            <a:extLst>
              <a:ext uri="{FF2B5EF4-FFF2-40B4-BE49-F238E27FC236}">
                <a16:creationId xmlns:a16="http://schemas.microsoft.com/office/drawing/2014/main" id="{44A6D6A3-DA4C-32D8-3978-C2B0EB5912D4}"/>
              </a:ext>
            </a:extLst>
          </p:cNvPr>
          <p:cNvCxnSpPr>
            <a:cxnSpLocks/>
          </p:cNvCxnSpPr>
          <p:nvPr/>
        </p:nvCxnSpPr>
        <p:spPr>
          <a:xfrm>
            <a:off x="7495548" y="2524243"/>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E99804B-1BBC-C135-5BC4-DD236C4DFA70}"/>
              </a:ext>
            </a:extLst>
          </p:cNvPr>
          <p:cNvSpPr/>
          <p:nvPr/>
        </p:nvSpPr>
        <p:spPr>
          <a:xfrm>
            <a:off x="7994795" y="2154911"/>
            <a:ext cx="3552639" cy="73866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Service providers lease out parts of their facilities (e.g., Spa leasing out treatment rooms to independent therapists)</a:t>
            </a:r>
            <a:r>
              <a:rPr lang="en-CA" sz="1400" dirty="0">
                <a:solidFill>
                  <a:schemeClr val="tx1"/>
                </a:solidFill>
                <a:latin typeface="Manrope SemiBold" pitchFamily="2" charset="0"/>
                <a:cs typeface="Segoe UI" panose="020B0502040204020203" pitchFamily="34" charset="0"/>
              </a:rPr>
              <a:t>.</a:t>
            </a:r>
            <a:endParaRPr kumimoji="0" lang="en-CA"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endParaRPr>
          </a:p>
        </p:txBody>
      </p:sp>
      <p:sp>
        <p:nvSpPr>
          <p:cNvPr id="8" name="Rectangle: Rounded Corners 11">
            <a:extLst>
              <a:ext uri="{FF2B5EF4-FFF2-40B4-BE49-F238E27FC236}">
                <a16:creationId xmlns:a16="http://schemas.microsoft.com/office/drawing/2014/main" id="{BEB378AE-7D27-FF6E-5AFF-214F50D8D174}"/>
              </a:ext>
            </a:extLst>
          </p:cNvPr>
          <p:cNvSpPr/>
          <p:nvPr/>
        </p:nvSpPr>
        <p:spPr>
          <a:xfrm>
            <a:off x="5928649" y="2177965"/>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Revenue Lease</a:t>
            </a:r>
          </a:p>
        </p:txBody>
      </p:sp>
      <p:cxnSp>
        <p:nvCxnSpPr>
          <p:cNvPr id="9" name="Straight Connector 8">
            <a:extLst>
              <a:ext uri="{FF2B5EF4-FFF2-40B4-BE49-F238E27FC236}">
                <a16:creationId xmlns:a16="http://schemas.microsoft.com/office/drawing/2014/main" id="{5EBACDC2-511A-D9A0-89E2-C6FC94E3A524}"/>
              </a:ext>
            </a:extLst>
          </p:cNvPr>
          <p:cNvCxnSpPr>
            <a:cxnSpLocks/>
          </p:cNvCxnSpPr>
          <p:nvPr/>
        </p:nvCxnSpPr>
        <p:spPr>
          <a:xfrm>
            <a:off x="7495548" y="3934184"/>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B93A34E-9170-C0A5-C1D1-58F0F295D968}"/>
              </a:ext>
            </a:extLst>
          </p:cNvPr>
          <p:cNvSpPr/>
          <p:nvPr/>
        </p:nvSpPr>
        <p:spPr>
          <a:xfrm>
            <a:off x="7994795" y="3564852"/>
            <a:ext cx="3552639" cy="73866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Service businesses lease office space, equipment, or vehicles needed for their operations.</a:t>
            </a:r>
          </a:p>
        </p:txBody>
      </p:sp>
      <p:sp>
        <p:nvSpPr>
          <p:cNvPr id="11" name="Rectangle: Rounded Corners 11">
            <a:extLst>
              <a:ext uri="{FF2B5EF4-FFF2-40B4-BE49-F238E27FC236}">
                <a16:creationId xmlns:a16="http://schemas.microsoft.com/office/drawing/2014/main" id="{1DA907F3-8D0A-F4A4-2FE6-C2D3803C12CF}"/>
              </a:ext>
            </a:extLst>
          </p:cNvPr>
          <p:cNvSpPr/>
          <p:nvPr/>
        </p:nvSpPr>
        <p:spPr>
          <a:xfrm>
            <a:off x="5928649" y="3587906"/>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Expense Lease</a:t>
            </a:r>
          </a:p>
        </p:txBody>
      </p:sp>
      <p:cxnSp>
        <p:nvCxnSpPr>
          <p:cNvPr id="15" name="Straight Connector 14">
            <a:extLst>
              <a:ext uri="{FF2B5EF4-FFF2-40B4-BE49-F238E27FC236}">
                <a16:creationId xmlns:a16="http://schemas.microsoft.com/office/drawing/2014/main" id="{52D074EA-71AA-EFA8-0D2F-5468343CF20B}"/>
              </a:ext>
            </a:extLst>
          </p:cNvPr>
          <p:cNvCxnSpPr>
            <a:cxnSpLocks/>
          </p:cNvCxnSpPr>
          <p:nvPr/>
        </p:nvCxnSpPr>
        <p:spPr>
          <a:xfrm>
            <a:off x="7495548" y="5446104"/>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A355269-F887-2169-62D5-796D495F7E8B}"/>
              </a:ext>
            </a:extLst>
          </p:cNvPr>
          <p:cNvSpPr/>
          <p:nvPr/>
        </p:nvSpPr>
        <p:spPr>
          <a:xfrm>
            <a:off x="7994795" y="4969051"/>
            <a:ext cx="3552639" cy="95410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Service providers may lease their own facilities or equipment (Expenses) and lease out part of their facilities to other businesses (Revenue)</a:t>
            </a:r>
            <a:r>
              <a:rPr kumimoji="0" lang="en-CA"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a:t>
            </a:r>
          </a:p>
        </p:txBody>
      </p:sp>
      <p:sp>
        <p:nvSpPr>
          <p:cNvPr id="17" name="Rectangle: Rounded Corners 11">
            <a:extLst>
              <a:ext uri="{FF2B5EF4-FFF2-40B4-BE49-F238E27FC236}">
                <a16:creationId xmlns:a16="http://schemas.microsoft.com/office/drawing/2014/main" id="{190C1B61-D78D-0893-98C7-81CB5B59DBDE}"/>
              </a:ext>
            </a:extLst>
          </p:cNvPr>
          <p:cNvSpPr/>
          <p:nvPr/>
        </p:nvSpPr>
        <p:spPr>
          <a:xfrm>
            <a:off x="5928649" y="5099826"/>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Both</a:t>
            </a:r>
          </a:p>
        </p:txBody>
      </p:sp>
      <p:sp>
        <p:nvSpPr>
          <p:cNvPr id="19" name="Rectangle: Single Corner Rounded 18">
            <a:extLst>
              <a:ext uri="{FF2B5EF4-FFF2-40B4-BE49-F238E27FC236}">
                <a16:creationId xmlns:a16="http://schemas.microsoft.com/office/drawing/2014/main" id="{5112C9AA-3BED-E994-4949-6E7281E80C11}"/>
              </a:ext>
              <a:ext uri="{C183D7F6-B498-43B3-948B-1728B52AA6E4}">
                <adec:decorative xmlns:adec="http://schemas.microsoft.com/office/drawing/2017/decorative" val="1"/>
              </a:ext>
            </a:extLst>
          </p:cNvPr>
          <p:cNvSpPr/>
          <p:nvPr/>
        </p:nvSpPr>
        <p:spPr bwMode="auto">
          <a:xfrm rot="5400000" flipH="1" flipV="1">
            <a:off x="1278936" y="1741438"/>
            <a:ext cx="4292779" cy="4655554"/>
          </a:xfrm>
          <a:prstGeom prst="round1Rect">
            <a:avLst>
              <a:gd name="adj" fmla="val 10308"/>
            </a:avLst>
          </a:prstGeom>
          <a:gradFill>
            <a:gsLst>
              <a:gs pos="100000">
                <a:schemeClr val="tx2"/>
              </a:gs>
              <a:gs pos="0">
                <a:srgbClr val="9470CA"/>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endParaRPr lang="en-IN" sz="1600">
              <a:ln w="3175">
                <a:noFill/>
              </a:ln>
              <a:solidFill>
                <a:schemeClr val="bg1"/>
              </a:solidFill>
              <a:latin typeface="Manrope ExtraBold" pitchFamily="2" charset="0"/>
              <a:cs typeface="Segoe UI"/>
            </a:endParaRPr>
          </a:p>
        </p:txBody>
      </p:sp>
      <p:sp>
        <p:nvSpPr>
          <p:cNvPr id="22" name="TextBox 21">
            <a:extLst>
              <a:ext uri="{FF2B5EF4-FFF2-40B4-BE49-F238E27FC236}">
                <a16:creationId xmlns:a16="http://schemas.microsoft.com/office/drawing/2014/main" id="{647B8036-4E45-5012-E703-448928AA1D6A}"/>
              </a:ext>
            </a:extLst>
          </p:cNvPr>
          <p:cNvSpPr txBox="1"/>
          <p:nvPr/>
        </p:nvSpPr>
        <p:spPr>
          <a:xfrm>
            <a:off x="1241384" y="3689253"/>
            <a:ext cx="4435516" cy="229293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CA" sz="1400" b="1" i="0" u="none" strike="noStrike" kern="1200" cap="none" spc="0" normalizeH="0" baseline="0" noProof="0" dirty="0">
                <a:ln>
                  <a:noFill/>
                </a:ln>
                <a:solidFill>
                  <a:schemeClr val="bg1"/>
                </a:solidFill>
                <a:effectLst/>
                <a:uLnTx/>
                <a:uFillTx/>
                <a:latin typeface="Manrope ExtraBold" pitchFamily="2" charset="0"/>
                <a:cs typeface="Segoe UI" panose="020B0502040204020203" pitchFamily="34" charset="0"/>
              </a:rPr>
              <a:t>Value proposition:</a:t>
            </a:r>
          </a:p>
          <a:p>
            <a:pPr marL="0" marR="0" lvl="0" indent="0" algn="l" defTabSz="914400" rtl="0" eaLnBrk="1" fontAlgn="auto" latinLnBrk="0" hangingPunct="1">
              <a:spcBef>
                <a:spcPts val="0"/>
              </a:spcBef>
              <a:spcAft>
                <a:spcPts val="0"/>
              </a:spcAft>
              <a:buClrTx/>
              <a:buSzTx/>
              <a:buFontTx/>
              <a:buNone/>
              <a:tabLst/>
              <a:defRPr/>
            </a:pPr>
            <a:endParaRPr kumimoji="0" lang="en-CA" sz="1400" b="1" i="0" u="none" strike="noStrike" kern="1200" cap="none" spc="0" normalizeH="0" baseline="0" noProof="0" dirty="0">
              <a:ln>
                <a:noFill/>
              </a:ln>
              <a:solidFill>
                <a:schemeClr val="bg1"/>
              </a:solidFill>
              <a:effectLst/>
              <a:uLnTx/>
              <a:uFillTx/>
              <a:latin typeface="Manrope ExtraBold" pitchFamily="2" charset="0"/>
              <a:cs typeface="Segoe UI" panose="020B0502040204020203" pitchFamily="34" charset="0"/>
            </a:endParaRP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rPr>
              <a:t>Customizable Lease Solution to Manage Office Spaces and Asset Rentals.</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sz="1400" dirty="0">
                <a:solidFill>
                  <a:schemeClr val="bg1"/>
                </a:solidFill>
                <a:latin typeface="Manrope SemiBold" pitchFamily="2" charset="0"/>
                <a:cs typeface="Segoe UI" panose="020B0502040204020203" pitchFamily="34" charset="0"/>
              </a:rPr>
              <a:t>Accurate Billing and Expense Management to Streamline Operational Overhead.</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1400" dirty="0">
              <a:solidFill>
                <a:schemeClr val="bg1"/>
              </a:solidFill>
              <a:latin typeface="Manrope SemiBold" pitchFamily="2" charset="0"/>
              <a:cs typeface="Segoe UI" panose="020B0502040204020203"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rPr>
              <a:t>Real-Time Visibility and Reporting into Asset Utilization for Efficient Resource Management.</a:t>
            </a:r>
            <a:endParaRPr kumimoji="0" lang="en-CA" sz="1400" b="0" i="0" u="none" strike="noStrike" kern="1200" cap="none" spc="0" normalizeH="0" baseline="0" noProof="0" dirty="0">
              <a:ln>
                <a:noFill/>
              </a:ln>
              <a:solidFill>
                <a:schemeClr val="bg1"/>
              </a:solidFill>
              <a:effectLst/>
              <a:uLnTx/>
              <a:uFillTx/>
              <a:latin typeface="Manrope SemiBold" pitchFamily="2" charset="0"/>
              <a:cs typeface="Segoe UI Semibold" panose="020B0702040204020203" pitchFamily="34" charset="0"/>
            </a:endParaRPr>
          </a:p>
        </p:txBody>
      </p:sp>
      <p:pic>
        <p:nvPicPr>
          <p:cNvPr id="29" name="Picture 28">
            <a:extLst>
              <a:ext uri="{FF2B5EF4-FFF2-40B4-BE49-F238E27FC236}">
                <a16:creationId xmlns:a16="http://schemas.microsoft.com/office/drawing/2014/main" id="{E1416212-9338-12BA-3845-53A21083F9D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1953" b="21953"/>
          <a:stretch/>
        </p:blipFill>
        <p:spPr>
          <a:xfrm flipH="1">
            <a:off x="1085973" y="1909822"/>
            <a:ext cx="4666643" cy="1742939"/>
          </a:xfrm>
          <a:prstGeom prst="round1Rect">
            <a:avLst>
              <a:gd name="adj" fmla="val 26537"/>
            </a:avLst>
          </a:prstGeom>
        </p:spPr>
      </p:pic>
    </p:spTree>
    <p:extLst>
      <p:ext uri="{BB962C8B-B14F-4D97-AF65-F5344CB8AC3E}">
        <p14:creationId xmlns:p14="http://schemas.microsoft.com/office/powerpoint/2010/main" val="287583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AEDD2-819E-A02C-6D2C-C992117280E3}"/>
            </a:ext>
          </a:extLst>
        </p:cNvPr>
        <p:cNvGrpSpPr/>
        <p:nvPr/>
      </p:nvGrpSpPr>
      <p:grpSpPr>
        <a:xfrm>
          <a:off x="0" y="0"/>
          <a:ext cx="0" cy="0"/>
          <a:chOff x="0" y="0"/>
          <a:chExt cx="0" cy="0"/>
        </a:xfrm>
      </p:grpSpPr>
      <p:sp>
        <p:nvSpPr>
          <p:cNvPr id="20" name="Rectangle: Single Corner Rounded 19">
            <a:extLst>
              <a:ext uri="{FF2B5EF4-FFF2-40B4-BE49-F238E27FC236}">
                <a16:creationId xmlns:a16="http://schemas.microsoft.com/office/drawing/2014/main" id="{CF5E3775-9BC1-B61B-D443-7A9D31450F8D}"/>
              </a:ext>
              <a:ext uri="{C183D7F6-B498-43B3-948B-1728B52AA6E4}">
                <adec:decorative xmlns:adec="http://schemas.microsoft.com/office/drawing/2017/decorative" val="1"/>
              </a:ext>
            </a:extLst>
          </p:cNvPr>
          <p:cNvSpPr/>
          <p:nvPr/>
        </p:nvSpPr>
        <p:spPr bwMode="auto">
          <a:xfrm>
            <a:off x="3991245" y="1907057"/>
            <a:ext cx="7670365" cy="4308547"/>
          </a:xfrm>
          <a:prstGeom prst="round1Rect">
            <a:avLst>
              <a:gd name="adj" fmla="val 6753"/>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defTabSz="914102">
              <a:spcBef>
                <a:spcPts val="400"/>
              </a:spcBef>
            </a:pPr>
            <a:endParaRPr lang="en-IN" sz="1400" kern="0" dirty="0">
              <a:solidFill>
                <a:schemeClr val="tx2"/>
              </a:solidFill>
              <a:latin typeface="Manrope" pitchFamily="2" charset="0"/>
              <a:cs typeface="Segoe UI Semibold"/>
            </a:endParaRPr>
          </a:p>
        </p:txBody>
      </p:sp>
      <p:sp>
        <p:nvSpPr>
          <p:cNvPr id="4" name="Title 3">
            <a:extLst>
              <a:ext uri="{FF2B5EF4-FFF2-40B4-BE49-F238E27FC236}">
                <a16:creationId xmlns:a16="http://schemas.microsoft.com/office/drawing/2014/main" id="{C97C5A99-9E3A-E71B-2978-645FE7F95C2F}"/>
              </a:ext>
            </a:extLst>
          </p:cNvPr>
          <p:cNvSpPr>
            <a:spLocks noGrp="1"/>
          </p:cNvSpPr>
          <p:nvPr>
            <p:ph type="title"/>
          </p:nvPr>
        </p:nvSpPr>
        <p:spPr>
          <a:xfrm>
            <a:off x="836620" y="330401"/>
            <a:ext cx="10515600" cy="1325563"/>
          </a:xfrm>
        </p:spPr>
        <p:txBody>
          <a:bodyPr/>
          <a:lstStyle/>
          <a:p>
            <a:r>
              <a:rPr kumimoji="0" lang="en-CA" sz="4400" b="1"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Health care </a:t>
            </a:r>
            <a:r>
              <a:rPr lang="en-CA" b="1" dirty="0" err="1">
                <a:latin typeface="Segoe UI" panose="020B0502040204020203" pitchFamily="34" charset="0"/>
                <a:ea typeface="+mn-ea"/>
                <a:cs typeface="Segoe UI" panose="020B0502040204020203" pitchFamily="34" charset="0"/>
              </a:rPr>
              <a:t>i</a:t>
            </a:r>
            <a:r>
              <a:rPr kumimoji="0" lang="en-CA" sz="4400" b="1" i="0" u="none" strike="noStrike" kern="1200" cap="none" spc="0" normalizeH="0" baseline="0" noProof="0" dirty="0" err="1">
                <a:ln>
                  <a:noFill/>
                </a:ln>
                <a:effectLst/>
                <a:uLnTx/>
                <a:uFillTx/>
                <a:latin typeface="Segoe UI" panose="020B0502040204020203" pitchFamily="34" charset="0"/>
                <a:ea typeface="+mn-ea"/>
                <a:cs typeface="Segoe UI" panose="020B0502040204020203" pitchFamily="34" charset="0"/>
              </a:rPr>
              <a:t>ndustry</a:t>
            </a:r>
            <a:r>
              <a:rPr kumimoji="0" lang="en-CA" sz="4400" b="1"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a:t>
            </a:r>
          </a:p>
        </p:txBody>
      </p:sp>
      <p:cxnSp>
        <p:nvCxnSpPr>
          <p:cNvPr id="6" name="Straight Connector 5">
            <a:extLst>
              <a:ext uri="{FF2B5EF4-FFF2-40B4-BE49-F238E27FC236}">
                <a16:creationId xmlns:a16="http://schemas.microsoft.com/office/drawing/2014/main" id="{C47EEEC2-92F5-523C-D9FE-E0BF4939B153}"/>
              </a:ext>
            </a:extLst>
          </p:cNvPr>
          <p:cNvCxnSpPr>
            <a:cxnSpLocks/>
          </p:cNvCxnSpPr>
          <p:nvPr/>
        </p:nvCxnSpPr>
        <p:spPr>
          <a:xfrm>
            <a:off x="7495548" y="3468145"/>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5D4C929-0A00-8E9D-CC9B-6BDA84229811}"/>
              </a:ext>
            </a:extLst>
          </p:cNvPr>
          <p:cNvSpPr/>
          <p:nvPr/>
        </p:nvSpPr>
        <p:spPr>
          <a:xfrm>
            <a:off x="7994795" y="3206535"/>
            <a:ext cx="3552639" cy="5232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Healthcare providers lease out office space or specialized equipment.</a:t>
            </a:r>
          </a:p>
        </p:txBody>
      </p:sp>
      <p:sp>
        <p:nvSpPr>
          <p:cNvPr id="8" name="Rectangle: Rounded Corners 11">
            <a:extLst>
              <a:ext uri="{FF2B5EF4-FFF2-40B4-BE49-F238E27FC236}">
                <a16:creationId xmlns:a16="http://schemas.microsoft.com/office/drawing/2014/main" id="{63F5FB96-CB30-EDB4-0599-F87D80A5CC39}"/>
              </a:ext>
            </a:extLst>
          </p:cNvPr>
          <p:cNvSpPr/>
          <p:nvPr/>
        </p:nvSpPr>
        <p:spPr>
          <a:xfrm>
            <a:off x="5928649" y="3121867"/>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Revenue Lease</a:t>
            </a:r>
          </a:p>
        </p:txBody>
      </p:sp>
      <p:cxnSp>
        <p:nvCxnSpPr>
          <p:cNvPr id="9" name="Straight Connector 8">
            <a:extLst>
              <a:ext uri="{FF2B5EF4-FFF2-40B4-BE49-F238E27FC236}">
                <a16:creationId xmlns:a16="http://schemas.microsoft.com/office/drawing/2014/main" id="{67D39C9F-64F1-2D71-081E-F98191389805}"/>
              </a:ext>
            </a:extLst>
          </p:cNvPr>
          <p:cNvCxnSpPr>
            <a:cxnSpLocks/>
          </p:cNvCxnSpPr>
          <p:nvPr/>
        </p:nvCxnSpPr>
        <p:spPr>
          <a:xfrm>
            <a:off x="7495548" y="4878086"/>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648990-6C6D-B07C-D16A-8A9D81E58FDE}"/>
              </a:ext>
            </a:extLst>
          </p:cNvPr>
          <p:cNvSpPr/>
          <p:nvPr/>
        </p:nvSpPr>
        <p:spPr>
          <a:xfrm>
            <a:off x="7994795" y="4616476"/>
            <a:ext cx="3552639" cy="5232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Healthcare facilities lease medical equipment, office space, or buildings.</a:t>
            </a:r>
          </a:p>
        </p:txBody>
      </p:sp>
      <p:sp>
        <p:nvSpPr>
          <p:cNvPr id="11" name="Rectangle: Rounded Corners 11">
            <a:extLst>
              <a:ext uri="{FF2B5EF4-FFF2-40B4-BE49-F238E27FC236}">
                <a16:creationId xmlns:a16="http://schemas.microsoft.com/office/drawing/2014/main" id="{A4D7EB12-6708-9EBE-B5D5-C78F07640372}"/>
              </a:ext>
            </a:extLst>
          </p:cNvPr>
          <p:cNvSpPr/>
          <p:nvPr/>
        </p:nvSpPr>
        <p:spPr>
          <a:xfrm>
            <a:off x="5928649" y="4531808"/>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Expense Lease</a:t>
            </a:r>
          </a:p>
        </p:txBody>
      </p:sp>
      <p:sp>
        <p:nvSpPr>
          <p:cNvPr id="19" name="Rectangle: Single Corner Rounded 18">
            <a:extLst>
              <a:ext uri="{FF2B5EF4-FFF2-40B4-BE49-F238E27FC236}">
                <a16:creationId xmlns:a16="http://schemas.microsoft.com/office/drawing/2014/main" id="{72F9417D-49EA-5295-659E-953C1E6D7C42}"/>
              </a:ext>
              <a:ext uri="{C183D7F6-B498-43B3-948B-1728B52AA6E4}">
                <adec:decorative xmlns:adec="http://schemas.microsoft.com/office/drawing/2017/decorative" val="1"/>
              </a:ext>
            </a:extLst>
          </p:cNvPr>
          <p:cNvSpPr/>
          <p:nvPr/>
        </p:nvSpPr>
        <p:spPr bwMode="auto">
          <a:xfrm rot="5400000" flipH="1" flipV="1">
            <a:off x="1278936" y="1741438"/>
            <a:ext cx="4292779" cy="4655554"/>
          </a:xfrm>
          <a:prstGeom prst="round1Rect">
            <a:avLst>
              <a:gd name="adj" fmla="val 10308"/>
            </a:avLst>
          </a:prstGeom>
          <a:gradFill>
            <a:gsLst>
              <a:gs pos="100000">
                <a:schemeClr val="tx2"/>
              </a:gs>
              <a:gs pos="0">
                <a:srgbClr val="9470CA"/>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endParaRPr lang="en-IN" sz="1600">
              <a:ln w="3175">
                <a:noFill/>
              </a:ln>
              <a:solidFill>
                <a:schemeClr val="bg1"/>
              </a:solidFill>
              <a:latin typeface="Manrope ExtraBold" pitchFamily="2" charset="0"/>
              <a:cs typeface="Segoe UI"/>
            </a:endParaRPr>
          </a:p>
        </p:txBody>
      </p:sp>
      <p:sp>
        <p:nvSpPr>
          <p:cNvPr id="22" name="TextBox 21">
            <a:extLst>
              <a:ext uri="{FF2B5EF4-FFF2-40B4-BE49-F238E27FC236}">
                <a16:creationId xmlns:a16="http://schemas.microsoft.com/office/drawing/2014/main" id="{7E47EFBC-6CBA-A488-9754-816FD46967A7}"/>
              </a:ext>
            </a:extLst>
          </p:cNvPr>
          <p:cNvSpPr txBox="1"/>
          <p:nvPr/>
        </p:nvSpPr>
        <p:spPr>
          <a:xfrm>
            <a:off x="1241384" y="3689253"/>
            <a:ext cx="4435516" cy="229293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CA" sz="1400" b="1" i="0" u="none" strike="noStrike" kern="1200" cap="none" spc="0" normalizeH="0" baseline="0" noProof="0" dirty="0">
                <a:ln>
                  <a:noFill/>
                </a:ln>
                <a:solidFill>
                  <a:schemeClr val="bg1"/>
                </a:solidFill>
                <a:effectLst/>
                <a:uLnTx/>
                <a:uFillTx/>
                <a:latin typeface="Manrope ExtraBold" pitchFamily="2" charset="0"/>
                <a:cs typeface="Segoe UI" panose="020B0502040204020203" pitchFamily="34" charset="0"/>
              </a:rPr>
              <a:t>Value proposition:</a:t>
            </a:r>
          </a:p>
          <a:p>
            <a:pPr marL="0" marR="0" lvl="0" indent="0" algn="l" defTabSz="914400" rtl="0" eaLnBrk="1" fontAlgn="auto" latinLnBrk="0" hangingPunct="1">
              <a:spcBef>
                <a:spcPts val="0"/>
              </a:spcBef>
              <a:spcAft>
                <a:spcPts val="0"/>
              </a:spcAft>
              <a:buClrTx/>
              <a:buSzTx/>
              <a:buFontTx/>
              <a:buNone/>
              <a:tabLst/>
              <a:defRPr/>
            </a:pPr>
            <a:endParaRPr kumimoji="0" lang="en-CA" sz="1400" b="1" i="0" u="none" strike="noStrike" kern="1200" cap="none" spc="0" normalizeH="0" baseline="0" noProof="0" dirty="0">
              <a:ln>
                <a:noFill/>
              </a:ln>
              <a:solidFill>
                <a:schemeClr val="bg1"/>
              </a:solidFill>
              <a:effectLst/>
              <a:uLnTx/>
              <a:uFillTx/>
              <a:latin typeface="Manrope ExtraBold" pitchFamily="2" charset="0"/>
              <a:cs typeface="Segoe UI" panose="020B0502040204020203" pitchFamily="34" charset="0"/>
            </a:endParaRP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rPr>
              <a:t>Simplified Lease Management for Medical Facilities and Equipment.</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sz="1400" dirty="0">
                <a:solidFill>
                  <a:schemeClr val="bg1"/>
                </a:solidFill>
                <a:latin typeface="Manrope SemiBold" pitchFamily="2" charset="0"/>
                <a:cs typeface="Segoe UI" panose="020B0502040204020203" pitchFamily="34" charset="0"/>
              </a:rPr>
              <a:t>Accurate Cost Allocation and Compliance across Multiple Departments and Facilities.</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1400" dirty="0">
              <a:solidFill>
                <a:schemeClr val="bg1"/>
              </a:solidFill>
              <a:latin typeface="Manrope SemiBold" pitchFamily="2" charset="0"/>
              <a:cs typeface="Segoe UI" panose="020B0502040204020203"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rPr>
              <a:t>Real-Time Financial Reporting and Forecasting for Budget Planning .</a:t>
            </a:r>
          </a:p>
        </p:txBody>
      </p:sp>
      <p:pic>
        <p:nvPicPr>
          <p:cNvPr id="27" name="Picture 26">
            <a:extLst>
              <a:ext uri="{FF2B5EF4-FFF2-40B4-BE49-F238E27FC236}">
                <a16:creationId xmlns:a16="http://schemas.microsoft.com/office/drawing/2014/main" id="{804F00FD-8252-2EF2-C786-9C233B18CC9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t="99" b="99"/>
          <a:stretch/>
        </p:blipFill>
        <p:spPr>
          <a:xfrm flipH="1">
            <a:off x="1085973" y="1909822"/>
            <a:ext cx="4666643" cy="1742939"/>
          </a:xfrm>
          <a:prstGeom prst="round1Rect">
            <a:avLst>
              <a:gd name="adj" fmla="val 26537"/>
            </a:avLst>
          </a:prstGeom>
        </p:spPr>
      </p:pic>
    </p:spTree>
    <p:extLst>
      <p:ext uri="{BB962C8B-B14F-4D97-AF65-F5344CB8AC3E}">
        <p14:creationId xmlns:p14="http://schemas.microsoft.com/office/powerpoint/2010/main" val="379360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0D773-B615-EF19-34B8-68D93417A90D}"/>
            </a:ext>
          </a:extLst>
        </p:cNvPr>
        <p:cNvGrpSpPr/>
        <p:nvPr/>
      </p:nvGrpSpPr>
      <p:grpSpPr>
        <a:xfrm>
          <a:off x="0" y="0"/>
          <a:ext cx="0" cy="0"/>
          <a:chOff x="0" y="0"/>
          <a:chExt cx="0" cy="0"/>
        </a:xfrm>
      </p:grpSpPr>
      <p:sp>
        <p:nvSpPr>
          <p:cNvPr id="20" name="Rectangle: Single Corner Rounded 19">
            <a:extLst>
              <a:ext uri="{FF2B5EF4-FFF2-40B4-BE49-F238E27FC236}">
                <a16:creationId xmlns:a16="http://schemas.microsoft.com/office/drawing/2014/main" id="{0A9038D8-D0FD-95BE-AEBF-2FF1B2F609D0}"/>
              </a:ext>
              <a:ext uri="{C183D7F6-B498-43B3-948B-1728B52AA6E4}">
                <adec:decorative xmlns:adec="http://schemas.microsoft.com/office/drawing/2017/decorative" val="1"/>
              </a:ext>
            </a:extLst>
          </p:cNvPr>
          <p:cNvSpPr/>
          <p:nvPr/>
        </p:nvSpPr>
        <p:spPr bwMode="auto">
          <a:xfrm>
            <a:off x="3991245" y="1907057"/>
            <a:ext cx="7670365" cy="4308547"/>
          </a:xfrm>
          <a:prstGeom prst="round1Rect">
            <a:avLst>
              <a:gd name="adj" fmla="val 6753"/>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defTabSz="914102">
              <a:spcBef>
                <a:spcPts val="400"/>
              </a:spcBef>
            </a:pPr>
            <a:endParaRPr lang="en-IN" sz="1400" kern="0" dirty="0">
              <a:solidFill>
                <a:schemeClr val="tx2"/>
              </a:solidFill>
              <a:latin typeface="Manrope" pitchFamily="2" charset="0"/>
              <a:cs typeface="Segoe UI Semibold"/>
            </a:endParaRPr>
          </a:p>
        </p:txBody>
      </p:sp>
      <p:sp>
        <p:nvSpPr>
          <p:cNvPr id="4" name="Title 3">
            <a:extLst>
              <a:ext uri="{FF2B5EF4-FFF2-40B4-BE49-F238E27FC236}">
                <a16:creationId xmlns:a16="http://schemas.microsoft.com/office/drawing/2014/main" id="{7DEE147D-CD68-6646-ACC6-9351C3DB15BA}"/>
              </a:ext>
            </a:extLst>
          </p:cNvPr>
          <p:cNvSpPr>
            <a:spLocks noGrp="1"/>
          </p:cNvSpPr>
          <p:nvPr>
            <p:ph type="title"/>
          </p:nvPr>
        </p:nvSpPr>
        <p:spPr>
          <a:xfrm>
            <a:off x="836620" y="330401"/>
            <a:ext cx="10515600" cy="1325563"/>
          </a:xfrm>
        </p:spPr>
        <p:txBody>
          <a:bodyPr/>
          <a:lstStyle/>
          <a:p>
            <a:r>
              <a:rPr kumimoji="0" lang="en-CA" sz="4400" b="1"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Automotive/Vehicle industry.</a:t>
            </a:r>
            <a:endParaRPr lang="en-US" dirty="0"/>
          </a:p>
        </p:txBody>
      </p:sp>
      <p:cxnSp>
        <p:nvCxnSpPr>
          <p:cNvPr id="6" name="Straight Connector 5">
            <a:extLst>
              <a:ext uri="{FF2B5EF4-FFF2-40B4-BE49-F238E27FC236}">
                <a16:creationId xmlns:a16="http://schemas.microsoft.com/office/drawing/2014/main" id="{EF2B4485-1D6D-C856-492E-A0D99B4BDEF5}"/>
              </a:ext>
            </a:extLst>
          </p:cNvPr>
          <p:cNvCxnSpPr>
            <a:cxnSpLocks/>
          </p:cNvCxnSpPr>
          <p:nvPr/>
        </p:nvCxnSpPr>
        <p:spPr>
          <a:xfrm>
            <a:off x="7495548" y="2524243"/>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BD5A6ED-2576-BB42-A79A-67F03D84B0D3}"/>
              </a:ext>
            </a:extLst>
          </p:cNvPr>
          <p:cNvSpPr/>
          <p:nvPr/>
        </p:nvSpPr>
        <p:spPr>
          <a:xfrm>
            <a:off x="7994795" y="2154911"/>
            <a:ext cx="3552639" cy="73866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Service providers lease out parts of their facilities (e.g., Spa leasing out treatment rooms to independent therapists)</a:t>
            </a:r>
            <a:r>
              <a:rPr lang="en-CA" sz="1400" dirty="0">
                <a:solidFill>
                  <a:schemeClr val="tx1"/>
                </a:solidFill>
                <a:latin typeface="Manrope SemiBold" pitchFamily="2" charset="0"/>
                <a:cs typeface="Segoe UI" panose="020B0502040204020203" pitchFamily="34" charset="0"/>
              </a:rPr>
              <a:t>.</a:t>
            </a:r>
            <a:endParaRPr kumimoji="0" lang="en-CA"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endParaRPr>
          </a:p>
        </p:txBody>
      </p:sp>
      <p:sp>
        <p:nvSpPr>
          <p:cNvPr id="8" name="Rectangle: Rounded Corners 11">
            <a:extLst>
              <a:ext uri="{FF2B5EF4-FFF2-40B4-BE49-F238E27FC236}">
                <a16:creationId xmlns:a16="http://schemas.microsoft.com/office/drawing/2014/main" id="{7A2BC528-F3ED-63A8-3FDB-265BDAA8B7E4}"/>
              </a:ext>
            </a:extLst>
          </p:cNvPr>
          <p:cNvSpPr/>
          <p:nvPr/>
        </p:nvSpPr>
        <p:spPr>
          <a:xfrm>
            <a:off x="5928649" y="2177965"/>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Revenue Lease</a:t>
            </a:r>
          </a:p>
        </p:txBody>
      </p:sp>
      <p:cxnSp>
        <p:nvCxnSpPr>
          <p:cNvPr id="9" name="Straight Connector 8">
            <a:extLst>
              <a:ext uri="{FF2B5EF4-FFF2-40B4-BE49-F238E27FC236}">
                <a16:creationId xmlns:a16="http://schemas.microsoft.com/office/drawing/2014/main" id="{F2BD5063-1B0B-48D6-FCE2-3338CEDF1DDF}"/>
              </a:ext>
            </a:extLst>
          </p:cNvPr>
          <p:cNvCxnSpPr>
            <a:cxnSpLocks/>
          </p:cNvCxnSpPr>
          <p:nvPr/>
        </p:nvCxnSpPr>
        <p:spPr>
          <a:xfrm>
            <a:off x="7495548" y="3934184"/>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D9AB1D8-71ED-DBA8-6CCC-4AC04BC00B91}"/>
              </a:ext>
            </a:extLst>
          </p:cNvPr>
          <p:cNvSpPr/>
          <p:nvPr/>
        </p:nvSpPr>
        <p:spPr>
          <a:xfrm>
            <a:off x="7994795" y="3564852"/>
            <a:ext cx="3552639" cy="73866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Service businesses lease office space, equipment, or vehicles needed for their operations.</a:t>
            </a:r>
          </a:p>
        </p:txBody>
      </p:sp>
      <p:sp>
        <p:nvSpPr>
          <p:cNvPr id="11" name="Rectangle: Rounded Corners 11">
            <a:extLst>
              <a:ext uri="{FF2B5EF4-FFF2-40B4-BE49-F238E27FC236}">
                <a16:creationId xmlns:a16="http://schemas.microsoft.com/office/drawing/2014/main" id="{5CDC2C91-6449-E751-974D-349DE1F8DDA2}"/>
              </a:ext>
            </a:extLst>
          </p:cNvPr>
          <p:cNvSpPr/>
          <p:nvPr/>
        </p:nvSpPr>
        <p:spPr>
          <a:xfrm>
            <a:off x="5928649" y="3587906"/>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Expense Lease</a:t>
            </a:r>
          </a:p>
        </p:txBody>
      </p:sp>
      <p:cxnSp>
        <p:nvCxnSpPr>
          <p:cNvPr id="15" name="Straight Connector 14">
            <a:extLst>
              <a:ext uri="{FF2B5EF4-FFF2-40B4-BE49-F238E27FC236}">
                <a16:creationId xmlns:a16="http://schemas.microsoft.com/office/drawing/2014/main" id="{54810CB4-6C1D-8740-6D15-59AEDE061567}"/>
              </a:ext>
            </a:extLst>
          </p:cNvPr>
          <p:cNvCxnSpPr>
            <a:cxnSpLocks/>
          </p:cNvCxnSpPr>
          <p:nvPr/>
        </p:nvCxnSpPr>
        <p:spPr>
          <a:xfrm>
            <a:off x="7495548" y="5446104"/>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8587307-2736-AEDC-7A2C-DB0C1C556C42}"/>
              </a:ext>
            </a:extLst>
          </p:cNvPr>
          <p:cNvSpPr/>
          <p:nvPr/>
        </p:nvSpPr>
        <p:spPr>
          <a:xfrm>
            <a:off x="7994795" y="4969051"/>
            <a:ext cx="3552639" cy="95410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Service providers may lease their own facilities or equipment (Expenses) and lease out part of their facilities to other businesses (Revenue)</a:t>
            </a:r>
            <a:r>
              <a:rPr kumimoji="0" lang="en-CA"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a:t>
            </a:r>
          </a:p>
        </p:txBody>
      </p:sp>
      <p:sp>
        <p:nvSpPr>
          <p:cNvPr id="17" name="Rectangle: Rounded Corners 11">
            <a:extLst>
              <a:ext uri="{FF2B5EF4-FFF2-40B4-BE49-F238E27FC236}">
                <a16:creationId xmlns:a16="http://schemas.microsoft.com/office/drawing/2014/main" id="{67F3B396-FC1E-8AD9-8040-234F03EAE952}"/>
              </a:ext>
            </a:extLst>
          </p:cNvPr>
          <p:cNvSpPr/>
          <p:nvPr/>
        </p:nvSpPr>
        <p:spPr>
          <a:xfrm>
            <a:off x="5928649" y="5099826"/>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Both</a:t>
            </a:r>
          </a:p>
        </p:txBody>
      </p:sp>
      <p:sp>
        <p:nvSpPr>
          <p:cNvPr id="19" name="Rectangle: Single Corner Rounded 18">
            <a:extLst>
              <a:ext uri="{FF2B5EF4-FFF2-40B4-BE49-F238E27FC236}">
                <a16:creationId xmlns:a16="http://schemas.microsoft.com/office/drawing/2014/main" id="{51BEC25A-D536-B8F9-881E-2D86E68DD82C}"/>
              </a:ext>
              <a:ext uri="{C183D7F6-B498-43B3-948B-1728B52AA6E4}">
                <adec:decorative xmlns:adec="http://schemas.microsoft.com/office/drawing/2017/decorative" val="1"/>
              </a:ext>
            </a:extLst>
          </p:cNvPr>
          <p:cNvSpPr/>
          <p:nvPr/>
        </p:nvSpPr>
        <p:spPr bwMode="auto">
          <a:xfrm rot="5400000" flipH="1" flipV="1">
            <a:off x="1278936" y="1741438"/>
            <a:ext cx="4292779" cy="4655554"/>
          </a:xfrm>
          <a:prstGeom prst="round1Rect">
            <a:avLst>
              <a:gd name="adj" fmla="val 10308"/>
            </a:avLst>
          </a:prstGeom>
          <a:gradFill>
            <a:gsLst>
              <a:gs pos="100000">
                <a:schemeClr val="tx2"/>
              </a:gs>
              <a:gs pos="0">
                <a:srgbClr val="9470CA"/>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endParaRPr lang="en-IN" sz="1600">
              <a:ln w="3175">
                <a:noFill/>
              </a:ln>
              <a:solidFill>
                <a:schemeClr val="bg1"/>
              </a:solidFill>
              <a:latin typeface="Manrope ExtraBold" pitchFamily="2" charset="0"/>
              <a:cs typeface="Segoe UI"/>
            </a:endParaRPr>
          </a:p>
        </p:txBody>
      </p:sp>
      <p:sp>
        <p:nvSpPr>
          <p:cNvPr id="22" name="TextBox 21">
            <a:extLst>
              <a:ext uri="{FF2B5EF4-FFF2-40B4-BE49-F238E27FC236}">
                <a16:creationId xmlns:a16="http://schemas.microsoft.com/office/drawing/2014/main" id="{36B9F649-94AA-0B75-2901-8EF0DDFD4878}"/>
              </a:ext>
            </a:extLst>
          </p:cNvPr>
          <p:cNvSpPr txBox="1"/>
          <p:nvPr/>
        </p:nvSpPr>
        <p:spPr>
          <a:xfrm>
            <a:off x="1241384" y="3689253"/>
            <a:ext cx="4435516" cy="229293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CA" sz="1400" b="1" i="0" u="none" strike="noStrike" kern="1200" cap="none" spc="0" normalizeH="0" baseline="0" noProof="0" dirty="0">
                <a:ln>
                  <a:noFill/>
                </a:ln>
                <a:solidFill>
                  <a:schemeClr val="bg1"/>
                </a:solidFill>
                <a:effectLst/>
                <a:uLnTx/>
                <a:uFillTx/>
                <a:latin typeface="Manrope ExtraBold" pitchFamily="2" charset="0"/>
                <a:cs typeface="Segoe UI" panose="020B0502040204020203" pitchFamily="34" charset="0"/>
              </a:rPr>
              <a:t>Value proposition:</a:t>
            </a:r>
          </a:p>
          <a:p>
            <a:pPr marL="0" marR="0" lvl="0" indent="0" algn="l" defTabSz="914400" rtl="0" eaLnBrk="1" fontAlgn="auto" latinLnBrk="0" hangingPunct="1">
              <a:spcBef>
                <a:spcPts val="0"/>
              </a:spcBef>
              <a:spcAft>
                <a:spcPts val="0"/>
              </a:spcAft>
              <a:buClrTx/>
              <a:buSzTx/>
              <a:buFontTx/>
              <a:buNone/>
              <a:tabLst/>
              <a:defRPr/>
            </a:pPr>
            <a:endParaRPr kumimoji="0" lang="en-CA" sz="1400" b="1" i="0" u="none" strike="noStrike" kern="1200" cap="none" spc="0" normalizeH="0" baseline="0" noProof="0" dirty="0">
              <a:ln>
                <a:noFill/>
              </a:ln>
              <a:solidFill>
                <a:schemeClr val="bg1"/>
              </a:solidFill>
              <a:effectLst/>
              <a:uLnTx/>
              <a:uFillTx/>
              <a:latin typeface="Manrope ExtraBold" pitchFamily="2" charset="0"/>
              <a:cs typeface="Segoe UI" panose="020B0502040204020203" pitchFamily="34" charset="0"/>
            </a:endParaRP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rPr>
              <a:t>Centralize lease and asset management for a </a:t>
            </a:r>
            <a:r>
              <a:rPr kumimoji="0" lang="en-US" sz="140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rPr>
              <a:t>360° view of corporate health</a:t>
            </a:r>
            <a:r>
              <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rPr>
              <a:t>.</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sz="1400" dirty="0">
                <a:solidFill>
                  <a:schemeClr val="bg1"/>
                </a:solidFill>
                <a:latin typeface="Manrope SemiBold" pitchFamily="2" charset="0"/>
                <a:cs typeface="Segoe UI" panose="020B0502040204020203" pitchFamily="34" charset="0"/>
              </a:rPr>
              <a:t>Expand revenue models and added flexibility to meet changing customer demands.</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1400" dirty="0">
              <a:solidFill>
                <a:schemeClr val="bg1"/>
              </a:solidFill>
              <a:latin typeface="Manrope SemiBold" pitchFamily="2" charset="0"/>
              <a:cs typeface="Segoe UI" panose="020B0502040204020203"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rPr>
              <a:t>Achieve accounting compliance and minimize global risk and reduce overhead costs.</a:t>
            </a:r>
            <a:endParaRPr kumimoji="0" lang="en-CA" sz="1400" b="0" i="0" u="none" strike="noStrike" kern="1200" cap="none" spc="0" normalizeH="0" baseline="0" noProof="0" dirty="0">
              <a:ln>
                <a:noFill/>
              </a:ln>
              <a:solidFill>
                <a:schemeClr val="bg1"/>
              </a:solidFill>
              <a:effectLst/>
              <a:uLnTx/>
              <a:uFillTx/>
              <a:latin typeface="Manrope SemiBold" pitchFamily="2" charset="0"/>
              <a:cs typeface="Segoe UI Semibold" panose="020B0702040204020203" pitchFamily="34" charset="0"/>
            </a:endParaRPr>
          </a:p>
        </p:txBody>
      </p:sp>
      <p:pic>
        <p:nvPicPr>
          <p:cNvPr id="29" name="Picture 28">
            <a:extLst>
              <a:ext uri="{FF2B5EF4-FFF2-40B4-BE49-F238E27FC236}">
                <a16:creationId xmlns:a16="http://schemas.microsoft.com/office/drawing/2014/main" id="{F508957C-76FA-5CD1-9D71-E3359CBC113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t="99" b="99"/>
          <a:stretch/>
        </p:blipFill>
        <p:spPr>
          <a:xfrm flipH="1">
            <a:off x="1085973" y="1909822"/>
            <a:ext cx="4666643" cy="1742939"/>
          </a:xfrm>
          <a:prstGeom prst="round1Rect">
            <a:avLst>
              <a:gd name="adj" fmla="val 26537"/>
            </a:avLst>
          </a:prstGeom>
        </p:spPr>
      </p:pic>
    </p:spTree>
    <p:extLst>
      <p:ext uri="{BB962C8B-B14F-4D97-AF65-F5344CB8AC3E}">
        <p14:creationId xmlns:p14="http://schemas.microsoft.com/office/powerpoint/2010/main" val="31919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96D72-FE70-0444-FEAA-1B3386745E68}"/>
            </a:ext>
          </a:extLst>
        </p:cNvPr>
        <p:cNvGrpSpPr/>
        <p:nvPr/>
      </p:nvGrpSpPr>
      <p:grpSpPr>
        <a:xfrm>
          <a:off x="0" y="0"/>
          <a:ext cx="0" cy="0"/>
          <a:chOff x="0" y="0"/>
          <a:chExt cx="0" cy="0"/>
        </a:xfrm>
      </p:grpSpPr>
      <p:sp>
        <p:nvSpPr>
          <p:cNvPr id="20" name="Rectangle: Single Corner Rounded 19">
            <a:extLst>
              <a:ext uri="{FF2B5EF4-FFF2-40B4-BE49-F238E27FC236}">
                <a16:creationId xmlns:a16="http://schemas.microsoft.com/office/drawing/2014/main" id="{CE8FDE80-B745-D827-B758-6D5B71B41B7F}"/>
              </a:ext>
              <a:ext uri="{C183D7F6-B498-43B3-948B-1728B52AA6E4}">
                <adec:decorative xmlns:adec="http://schemas.microsoft.com/office/drawing/2017/decorative" val="1"/>
              </a:ext>
            </a:extLst>
          </p:cNvPr>
          <p:cNvSpPr/>
          <p:nvPr/>
        </p:nvSpPr>
        <p:spPr bwMode="auto">
          <a:xfrm>
            <a:off x="3991245" y="1907057"/>
            <a:ext cx="7670365" cy="4308547"/>
          </a:xfrm>
          <a:prstGeom prst="round1Rect">
            <a:avLst>
              <a:gd name="adj" fmla="val 6753"/>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defTabSz="914102">
              <a:spcBef>
                <a:spcPts val="400"/>
              </a:spcBef>
            </a:pPr>
            <a:endParaRPr lang="en-IN" sz="1400" kern="0" dirty="0">
              <a:solidFill>
                <a:schemeClr val="tx2"/>
              </a:solidFill>
              <a:latin typeface="Manrope" pitchFamily="2" charset="0"/>
              <a:cs typeface="Segoe UI Semibold"/>
            </a:endParaRPr>
          </a:p>
        </p:txBody>
      </p:sp>
      <p:sp>
        <p:nvSpPr>
          <p:cNvPr id="4" name="Title 3">
            <a:extLst>
              <a:ext uri="{FF2B5EF4-FFF2-40B4-BE49-F238E27FC236}">
                <a16:creationId xmlns:a16="http://schemas.microsoft.com/office/drawing/2014/main" id="{4A20CF0D-6613-41F6-8490-E0A04CD554E8}"/>
              </a:ext>
            </a:extLst>
          </p:cNvPr>
          <p:cNvSpPr>
            <a:spLocks noGrp="1"/>
          </p:cNvSpPr>
          <p:nvPr>
            <p:ph type="title"/>
          </p:nvPr>
        </p:nvSpPr>
        <p:spPr>
          <a:xfrm>
            <a:off x="836620" y="330401"/>
            <a:ext cx="10515600" cy="1325563"/>
          </a:xfrm>
        </p:spPr>
        <p:txBody>
          <a:bodyPr/>
          <a:lstStyle/>
          <a:p>
            <a:r>
              <a:rPr kumimoji="0" lang="en-CA" sz="4400" b="1"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Restaurant industry.</a:t>
            </a:r>
            <a:endParaRPr lang="en-US" dirty="0"/>
          </a:p>
        </p:txBody>
      </p:sp>
      <p:cxnSp>
        <p:nvCxnSpPr>
          <p:cNvPr id="6" name="Straight Connector 5">
            <a:extLst>
              <a:ext uri="{FF2B5EF4-FFF2-40B4-BE49-F238E27FC236}">
                <a16:creationId xmlns:a16="http://schemas.microsoft.com/office/drawing/2014/main" id="{946E5812-ADDC-A19A-A847-791BE39F4555}"/>
              </a:ext>
            </a:extLst>
          </p:cNvPr>
          <p:cNvCxnSpPr>
            <a:cxnSpLocks/>
          </p:cNvCxnSpPr>
          <p:nvPr/>
        </p:nvCxnSpPr>
        <p:spPr>
          <a:xfrm>
            <a:off x="7495548" y="2524243"/>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904E221-E749-C487-E5E0-E532B7022B94}"/>
              </a:ext>
            </a:extLst>
          </p:cNvPr>
          <p:cNvSpPr/>
          <p:nvPr/>
        </p:nvSpPr>
        <p:spPr>
          <a:xfrm>
            <a:off x="7994795" y="2154911"/>
            <a:ext cx="3552639" cy="73866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Restaurants lease out parts of their premises for events or to other businesses</a:t>
            </a:r>
            <a:r>
              <a:rPr lang="en-CA" sz="1400" dirty="0">
                <a:solidFill>
                  <a:schemeClr val="tx1"/>
                </a:solidFill>
                <a:latin typeface="Manrope SemiBold" pitchFamily="2" charset="0"/>
                <a:cs typeface="Segoe UI" panose="020B0502040204020203" pitchFamily="34" charset="0"/>
              </a:rPr>
              <a:t>.</a:t>
            </a:r>
            <a:endParaRPr kumimoji="0" lang="en-CA"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endParaRPr>
          </a:p>
        </p:txBody>
      </p:sp>
      <p:sp>
        <p:nvSpPr>
          <p:cNvPr id="8" name="Rectangle: Rounded Corners 11">
            <a:extLst>
              <a:ext uri="{FF2B5EF4-FFF2-40B4-BE49-F238E27FC236}">
                <a16:creationId xmlns:a16="http://schemas.microsoft.com/office/drawing/2014/main" id="{B21DFA3C-A53E-A013-FC6E-2EF949CFA58D}"/>
              </a:ext>
            </a:extLst>
          </p:cNvPr>
          <p:cNvSpPr/>
          <p:nvPr/>
        </p:nvSpPr>
        <p:spPr>
          <a:xfrm>
            <a:off x="5928649" y="2177965"/>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Revenue Lease</a:t>
            </a:r>
          </a:p>
        </p:txBody>
      </p:sp>
      <p:cxnSp>
        <p:nvCxnSpPr>
          <p:cNvPr id="9" name="Straight Connector 8">
            <a:extLst>
              <a:ext uri="{FF2B5EF4-FFF2-40B4-BE49-F238E27FC236}">
                <a16:creationId xmlns:a16="http://schemas.microsoft.com/office/drawing/2014/main" id="{0A250007-9668-AABB-17A8-AA25A20313DA}"/>
              </a:ext>
            </a:extLst>
          </p:cNvPr>
          <p:cNvCxnSpPr>
            <a:cxnSpLocks/>
          </p:cNvCxnSpPr>
          <p:nvPr/>
        </p:nvCxnSpPr>
        <p:spPr>
          <a:xfrm>
            <a:off x="7495548" y="3934184"/>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1291E06-2795-0933-F6B6-641B0938E7A3}"/>
              </a:ext>
            </a:extLst>
          </p:cNvPr>
          <p:cNvSpPr/>
          <p:nvPr/>
        </p:nvSpPr>
        <p:spPr>
          <a:xfrm>
            <a:off x="7994795" y="3672574"/>
            <a:ext cx="3552639" cy="5232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Restaurants commonly lease the space in which they operate.</a:t>
            </a:r>
          </a:p>
        </p:txBody>
      </p:sp>
      <p:sp>
        <p:nvSpPr>
          <p:cNvPr id="11" name="Rectangle: Rounded Corners 11">
            <a:extLst>
              <a:ext uri="{FF2B5EF4-FFF2-40B4-BE49-F238E27FC236}">
                <a16:creationId xmlns:a16="http://schemas.microsoft.com/office/drawing/2014/main" id="{309C5EEF-E0CE-54DF-0182-C53495C05B07}"/>
              </a:ext>
            </a:extLst>
          </p:cNvPr>
          <p:cNvSpPr/>
          <p:nvPr/>
        </p:nvSpPr>
        <p:spPr>
          <a:xfrm>
            <a:off x="5928649" y="3587906"/>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Expense Lease</a:t>
            </a:r>
          </a:p>
        </p:txBody>
      </p:sp>
      <p:cxnSp>
        <p:nvCxnSpPr>
          <p:cNvPr id="15" name="Straight Connector 14">
            <a:extLst>
              <a:ext uri="{FF2B5EF4-FFF2-40B4-BE49-F238E27FC236}">
                <a16:creationId xmlns:a16="http://schemas.microsoft.com/office/drawing/2014/main" id="{C62A32B0-41D8-8C72-4EA4-4CB8E3FDB7B2}"/>
              </a:ext>
            </a:extLst>
          </p:cNvPr>
          <p:cNvCxnSpPr>
            <a:cxnSpLocks/>
          </p:cNvCxnSpPr>
          <p:nvPr/>
        </p:nvCxnSpPr>
        <p:spPr>
          <a:xfrm>
            <a:off x="7495548" y="5446104"/>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30F5DBB-56E1-6162-CA51-C8FB227E3A74}"/>
              </a:ext>
            </a:extLst>
          </p:cNvPr>
          <p:cNvSpPr/>
          <p:nvPr/>
        </p:nvSpPr>
        <p:spPr>
          <a:xfrm>
            <a:off x="7994795" y="5076772"/>
            <a:ext cx="3552639" cy="73866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Restaurants lease space (Expense) and lease out sections for events of sublets (Revenue)</a:t>
            </a:r>
            <a:r>
              <a:rPr kumimoji="0" lang="en-CA"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a:t>
            </a:r>
          </a:p>
        </p:txBody>
      </p:sp>
      <p:sp>
        <p:nvSpPr>
          <p:cNvPr id="17" name="Rectangle: Rounded Corners 11">
            <a:extLst>
              <a:ext uri="{FF2B5EF4-FFF2-40B4-BE49-F238E27FC236}">
                <a16:creationId xmlns:a16="http://schemas.microsoft.com/office/drawing/2014/main" id="{96363EDE-8A07-6BD4-B5C5-4A7B40748220}"/>
              </a:ext>
            </a:extLst>
          </p:cNvPr>
          <p:cNvSpPr/>
          <p:nvPr/>
        </p:nvSpPr>
        <p:spPr>
          <a:xfrm>
            <a:off x="5928649" y="5099826"/>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Both</a:t>
            </a:r>
          </a:p>
        </p:txBody>
      </p:sp>
      <p:sp>
        <p:nvSpPr>
          <p:cNvPr id="19" name="Rectangle: Single Corner Rounded 18">
            <a:extLst>
              <a:ext uri="{FF2B5EF4-FFF2-40B4-BE49-F238E27FC236}">
                <a16:creationId xmlns:a16="http://schemas.microsoft.com/office/drawing/2014/main" id="{096850BA-AE0E-A112-597B-5D71F3A96CF3}"/>
              </a:ext>
              <a:ext uri="{C183D7F6-B498-43B3-948B-1728B52AA6E4}">
                <adec:decorative xmlns:adec="http://schemas.microsoft.com/office/drawing/2017/decorative" val="1"/>
              </a:ext>
            </a:extLst>
          </p:cNvPr>
          <p:cNvSpPr/>
          <p:nvPr/>
        </p:nvSpPr>
        <p:spPr bwMode="auto">
          <a:xfrm rot="5400000" flipH="1" flipV="1">
            <a:off x="1278936" y="1741438"/>
            <a:ext cx="4292779" cy="4655554"/>
          </a:xfrm>
          <a:prstGeom prst="round1Rect">
            <a:avLst>
              <a:gd name="adj" fmla="val 10308"/>
            </a:avLst>
          </a:prstGeom>
          <a:gradFill>
            <a:gsLst>
              <a:gs pos="100000">
                <a:schemeClr val="tx2"/>
              </a:gs>
              <a:gs pos="0">
                <a:srgbClr val="9470CA"/>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endParaRPr lang="en-IN" sz="1600">
              <a:ln w="3175">
                <a:noFill/>
              </a:ln>
              <a:solidFill>
                <a:schemeClr val="bg1"/>
              </a:solidFill>
              <a:latin typeface="Manrope ExtraBold" pitchFamily="2" charset="0"/>
              <a:cs typeface="Segoe UI"/>
            </a:endParaRPr>
          </a:p>
        </p:txBody>
      </p:sp>
      <p:sp>
        <p:nvSpPr>
          <p:cNvPr id="22" name="TextBox 21">
            <a:extLst>
              <a:ext uri="{FF2B5EF4-FFF2-40B4-BE49-F238E27FC236}">
                <a16:creationId xmlns:a16="http://schemas.microsoft.com/office/drawing/2014/main" id="{F1EBC12C-5588-0125-C023-637EB6B122E7}"/>
              </a:ext>
            </a:extLst>
          </p:cNvPr>
          <p:cNvSpPr txBox="1"/>
          <p:nvPr/>
        </p:nvSpPr>
        <p:spPr>
          <a:xfrm>
            <a:off x="1241384" y="3689253"/>
            <a:ext cx="4435516" cy="2523768"/>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CA" sz="1400" b="1" i="0" u="none" strike="noStrike" kern="1200" cap="none" spc="0" normalizeH="0" baseline="0" noProof="0" dirty="0">
                <a:ln>
                  <a:noFill/>
                </a:ln>
                <a:solidFill>
                  <a:schemeClr val="bg1"/>
                </a:solidFill>
                <a:effectLst/>
                <a:uLnTx/>
                <a:uFillTx/>
                <a:latin typeface="Manrope ExtraBold" pitchFamily="2" charset="0"/>
                <a:cs typeface="Segoe UI" panose="020B0502040204020203" pitchFamily="34" charset="0"/>
              </a:rPr>
              <a:t>Value proposition:</a:t>
            </a:r>
          </a:p>
          <a:p>
            <a:pPr marL="0" marR="0" lvl="0" indent="0" algn="l" defTabSz="914400" rtl="0" eaLnBrk="1" fontAlgn="auto" latinLnBrk="0" hangingPunct="1">
              <a:spcBef>
                <a:spcPts val="0"/>
              </a:spcBef>
              <a:spcAft>
                <a:spcPts val="0"/>
              </a:spcAft>
              <a:buClrTx/>
              <a:buSzTx/>
              <a:buFontTx/>
              <a:buNone/>
              <a:tabLst/>
              <a:defRPr/>
            </a:pPr>
            <a:endParaRPr kumimoji="0" lang="en-CA" sz="1400" b="1" i="0" u="none" strike="noStrike" kern="1200" cap="none" spc="0" normalizeH="0" baseline="0" noProof="0" dirty="0">
              <a:ln>
                <a:noFill/>
              </a:ln>
              <a:solidFill>
                <a:schemeClr val="bg1"/>
              </a:solidFill>
              <a:effectLst/>
              <a:uLnTx/>
              <a:uFillTx/>
              <a:latin typeface="Manrope ExtraBold" pitchFamily="2" charset="0"/>
              <a:cs typeface="Segoe UI" panose="020B0502040204020203" pitchFamily="34" charset="0"/>
            </a:endParaRP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rPr>
              <a:t>Efficient Lease and Asset Management for Multiple Locations and Kitchen Equipment Rentals.</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sz="1400" dirty="0">
                <a:solidFill>
                  <a:schemeClr val="bg1"/>
                </a:solidFill>
                <a:latin typeface="Manrope SemiBold" pitchFamily="2" charset="0"/>
                <a:cs typeface="Segoe UI" panose="020B0502040204020203" pitchFamily="34" charset="0"/>
              </a:rPr>
              <a:t>Accurate Cost Allocation and Common Area Maintenance (CAM) Management.</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1400" dirty="0">
              <a:solidFill>
                <a:schemeClr val="bg1"/>
              </a:solidFill>
              <a:latin typeface="Manrope SemiBold" pitchFamily="2" charset="0"/>
              <a:cs typeface="Segoe UI" panose="020B0502040204020203"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rPr>
              <a:t>Real-Time Financial Insights for Cost Optimization Across Multiple Locations.</a:t>
            </a:r>
            <a:endParaRPr kumimoji="0" lang="en-CA" sz="1400" b="0" i="0" u="none" strike="noStrike" kern="1200" cap="none" spc="0" normalizeH="0" baseline="0" noProof="0" dirty="0">
              <a:ln>
                <a:noFill/>
              </a:ln>
              <a:solidFill>
                <a:schemeClr val="bg1"/>
              </a:solidFill>
              <a:effectLst/>
              <a:uLnTx/>
              <a:uFillTx/>
              <a:latin typeface="Manrope SemiBold" pitchFamily="2" charset="0"/>
              <a:cs typeface="Segoe UI Semibold" panose="020B0702040204020203" pitchFamily="34" charset="0"/>
            </a:endParaRPr>
          </a:p>
        </p:txBody>
      </p:sp>
      <p:pic>
        <p:nvPicPr>
          <p:cNvPr id="29" name="Picture 28">
            <a:extLst>
              <a:ext uri="{FF2B5EF4-FFF2-40B4-BE49-F238E27FC236}">
                <a16:creationId xmlns:a16="http://schemas.microsoft.com/office/drawing/2014/main" id="{2B32FFFF-0384-6AA3-DC91-D917396AD0B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t="99" b="99"/>
          <a:stretch/>
        </p:blipFill>
        <p:spPr>
          <a:xfrm flipH="1">
            <a:off x="1085973" y="1909822"/>
            <a:ext cx="4666643" cy="1742939"/>
          </a:xfrm>
          <a:prstGeom prst="round1Rect">
            <a:avLst>
              <a:gd name="adj" fmla="val 26537"/>
            </a:avLst>
          </a:prstGeom>
        </p:spPr>
      </p:pic>
    </p:spTree>
    <p:extLst>
      <p:ext uri="{BB962C8B-B14F-4D97-AF65-F5344CB8AC3E}">
        <p14:creationId xmlns:p14="http://schemas.microsoft.com/office/powerpoint/2010/main" val="417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24745-79C9-5655-3D59-BB0FDDDB32E5}"/>
            </a:ext>
          </a:extLst>
        </p:cNvPr>
        <p:cNvGrpSpPr/>
        <p:nvPr/>
      </p:nvGrpSpPr>
      <p:grpSpPr>
        <a:xfrm>
          <a:off x="0" y="0"/>
          <a:ext cx="0" cy="0"/>
          <a:chOff x="0" y="0"/>
          <a:chExt cx="0" cy="0"/>
        </a:xfrm>
      </p:grpSpPr>
      <p:sp>
        <p:nvSpPr>
          <p:cNvPr id="20" name="Rectangle: Single Corner Rounded 19">
            <a:extLst>
              <a:ext uri="{FF2B5EF4-FFF2-40B4-BE49-F238E27FC236}">
                <a16:creationId xmlns:a16="http://schemas.microsoft.com/office/drawing/2014/main" id="{D7BCAB61-6240-D27A-4F3D-62374A73D742}"/>
              </a:ext>
              <a:ext uri="{C183D7F6-B498-43B3-948B-1728B52AA6E4}">
                <adec:decorative xmlns:adec="http://schemas.microsoft.com/office/drawing/2017/decorative" val="1"/>
              </a:ext>
            </a:extLst>
          </p:cNvPr>
          <p:cNvSpPr/>
          <p:nvPr/>
        </p:nvSpPr>
        <p:spPr bwMode="auto">
          <a:xfrm>
            <a:off x="3991245" y="1907057"/>
            <a:ext cx="7670365" cy="4308547"/>
          </a:xfrm>
          <a:prstGeom prst="round1Rect">
            <a:avLst>
              <a:gd name="adj" fmla="val 6753"/>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defTabSz="914102">
              <a:spcBef>
                <a:spcPts val="400"/>
              </a:spcBef>
            </a:pPr>
            <a:endParaRPr lang="en-IN" sz="1400" kern="0" dirty="0">
              <a:solidFill>
                <a:schemeClr val="tx2"/>
              </a:solidFill>
              <a:latin typeface="Manrope" pitchFamily="2" charset="0"/>
              <a:cs typeface="Segoe UI Semibold"/>
            </a:endParaRPr>
          </a:p>
        </p:txBody>
      </p:sp>
      <p:sp>
        <p:nvSpPr>
          <p:cNvPr id="4" name="Title 3">
            <a:extLst>
              <a:ext uri="{FF2B5EF4-FFF2-40B4-BE49-F238E27FC236}">
                <a16:creationId xmlns:a16="http://schemas.microsoft.com/office/drawing/2014/main" id="{346493D0-0474-AE87-F397-16A2A2750160}"/>
              </a:ext>
            </a:extLst>
          </p:cNvPr>
          <p:cNvSpPr>
            <a:spLocks noGrp="1"/>
          </p:cNvSpPr>
          <p:nvPr>
            <p:ph type="title"/>
          </p:nvPr>
        </p:nvSpPr>
        <p:spPr>
          <a:xfrm>
            <a:off x="836620" y="330401"/>
            <a:ext cx="10515600" cy="1325563"/>
          </a:xfrm>
        </p:spPr>
        <p:txBody>
          <a:bodyPr/>
          <a:lstStyle/>
          <a:p>
            <a:r>
              <a:rPr kumimoji="0" lang="en-CA" sz="4400" b="1"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Broadcasting stations </a:t>
            </a:r>
            <a:r>
              <a:rPr lang="en-CA" b="1" dirty="0" err="1">
                <a:latin typeface="Segoe UI" panose="020B0502040204020203" pitchFamily="34" charset="0"/>
                <a:ea typeface="+mn-ea"/>
                <a:cs typeface="Segoe UI" panose="020B0502040204020203" pitchFamily="34" charset="0"/>
              </a:rPr>
              <a:t>i</a:t>
            </a:r>
            <a:r>
              <a:rPr kumimoji="0" lang="en-CA" sz="4400" b="1" i="0" u="none" strike="noStrike" kern="1200" cap="none" spc="0" normalizeH="0" baseline="0" noProof="0" dirty="0" err="1">
                <a:ln>
                  <a:noFill/>
                </a:ln>
                <a:effectLst/>
                <a:uLnTx/>
                <a:uFillTx/>
                <a:latin typeface="Segoe UI" panose="020B0502040204020203" pitchFamily="34" charset="0"/>
                <a:ea typeface="+mn-ea"/>
                <a:cs typeface="Segoe UI" panose="020B0502040204020203" pitchFamily="34" charset="0"/>
              </a:rPr>
              <a:t>ndustry</a:t>
            </a:r>
            <a:r>
              <a:rPr kumimoji="0" lang="en-CA" sz="4400" b="1"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a:t>
            </a:r>
          </a:p>
        </p:txBody>
      </p:sp>
      <p:cxnSp>
        <p:nvCxnSpPr>
          <p:cNvPr id="6" name="Straight Connector 5">
            <a:extLst>
              <a:ext uri="{FF2B5EF4-FFF2-40B4-BE49-F238E27FC236}">
                <a16:creationId xmlns:a16="http://schemas.microsoft.com/office/drawing/2014/main" id="{ACE8E908-D787-C3F1-4E80-E0F6BF798456}"/>
              </a:ext>
            </a:extLst>
          </p:cNvPr>
          <p:cNvCxnSpPr>
            <a:cxnSpLocks/>
          </p:cNvCxnSpPr>
          <p:nvPr/>
        </p:nvCxnSpPr>
        <p:spPr>
          <a:xfrm>
            <a:off x="7495548" y="3468145"/>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24E6F23-F9F9-7005-5EAB-8C860B88A904}"/>
              </a:ext>
            </a:extLst>
          </p:cNvPr>
          <p:cNvSpPr/>
          <p:nvPr/>
        </p:nvSpPr>
        <p:spPr>
          <a:xfrm>
            <a:off x="7994795" y="3206535"/>
            <a:ext cx="3552639" cy="5232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Broadcasting stations might lease out broadcasting rights or infrastructure.</a:t>
            </a:r>
          </a:p>
        </p:txBody>
      </p:sp>
      <p:sp>
        <p:nvSpPr>
          <p:cNvPr id="8" name="Rectangle: Rounded Corners 11">
            <a:extLst>
              <a:ext uri="{FF2B5EF4-FFF2-40B4-BE49-F238E27FC236}">
                <a16:creationId xmlns:a16="http://schemas.microsoft.com/office/drawing/2014/main" id="{7D231DC6-4E18-8ACC-9A54-F86A67BCA6DB}"/>
              </a:ext>
            </a:extLst>
          </p:cNvPr>
          <p:cNvSpPr/>
          <p:nvPr/>
        </p:nvSpPr>
        <p:spPr>
          <a:xfrm>
            <a:off x="5928649" y="3121867"/>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Revenue Lease</a:t>
            </a:r>
          </a:p>
        </p:txBody>
      </p:sp>
      <p:cxnSp>
        <p:nvCxnSpPr>
          <p:cNvPr id="9" name="Straight Connector 8">
            <a:extLst>
              <a:ext uri="{FF2B5EF4-FFF2-40B4-BE49-F238E27FC236}">
                <a16:creationId xmlns:a16="http://schemas.microsoft.com/office/drawing/2014/main" id="{A6CD5CA5-F6C2-AF51-86A2-69B7E982EA4B}"/>
              </a:ext>
            </a:extLst>
          </p:cNvPr>
          <p:cNvCxnSpPr>
            <a:cxnSpLocks/>
          </p:cNvCxnSpPr>
          <p:nvPr/>
        </p:nvCxnSpPr>
        <p:spPr>
          <a:xfrm>
            <a:off x="7495548" y="4878086"/>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747C122-D5EF-09C0-A71F-1DB85DBC1F97}"/>
              </a:ext>
            </a:extLst>
          </p:cNvPr>
          <p:cNvSpPr/>
          <p:nvPr/>
        </p:nvSpPr>
        <p:spPr>
          <a:xfrm>
            <a:off x="7994795" y="4616476"/>
            <a:ext cx="3552639" cy="5232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Broadcasting stations lease equipment, office space, or transmission towers.</a:t>
            </a:r>
          </a:p>
        </p:txBody>
      </p:sp>
      <p:sp>
        <p:nvSpPr>
          <p:cNvPr id="11" name="Rectangle: Rounded Corners 11">
            <a:extLst>
              <a:ext uri="{FF2B5EF4-FFF2-40B4-BE49-F238E27FC236}">
                <a16:creationId xmlns:a16="http://schemas.microsoft.com/office/drawing/2014/main" id="{9607AAAF-BCC4-0867-197F-E1FF8A53933E}"/>
              </a:ext>
            </a:extLst>
          </p:cNvPr>
          <p:cNvSpPr/>
          <p:nvPr/>
        </p:nvSpPr>
        <p:spPr>
          <a:xfrm>
            <a:off x="5928649" y="4531808"/>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Expense Lease</a:t>
            </a:r>
          </a:p>
        </p:txBody>
      </p:sp>
      <p:sp>
        <p:nvSpPr>
          <p:cNvPr id="19" name="Rectangle: Single Corner Rounded 18">
            <a:extLst>
              <a:ext uri="{FF2B5EF4-FFF2-40B4-BE49-F238E27FC236}">
                <a16:creationId xmlns:a16="http://schemas.microsoft.com/office/drawing/2014/main" id="{7F26A595-79B5-A9F1-BD84-159864E00FA4}"/>
              </a:ext>
              <a:ext uri="{C183D7F6-B498-43B3-948B-1728B52AA6E4}">
                <adec:decorative xmlns:adec="http://schemas.microsoft.com/office/drawing/2017/decorative" val="1"/>
              </a:ext>
            </a:extLst>
          </p:cNvPr>
          <p:cNvSpPr/>
          <p:nvPr/>
        </p:nvSpPr>
        <p:spPr bwMode="auto">
          <a:xfrm rot="5400000" flipH="1" flipV="1">
            <a:off x="1278936" y="1741438"/>
            <a:ext cx="4292779" cy="4655554"/>
          </a:xfrm>
          <a:prstGeom prst="round1Rect">
            <a:avLst>
              <a:gd name="adj" fmla="val 10308"/>
            </a:avLst>
          </a:prstGeom>
          <a:gradFill>
            <a:gsLst>
              <a:gs pos="100000">
                <a:schemeClr val="tx2"/>
              </a:gs>
              <a:gs pos="0">
                <a:srgbClr val="9470CA"/>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endParaRPr lang="en-IN" sz="1600">
              <a:ln w="3175">
                <a:noFill/>
              </a:ln>
              <a:solidFill>
                <a:schemeClr val="bg1"/>
              </a:solidFill>
              <a:latin typeface="Manrope ExtraBold" pitchFamily="2" charset="0"/>
              <a:cs typeface="Segoe UI"/>
            </a:endParaRPr>
          </a:p>
        </p:txBody>
      </p:sp>
      <p:sp>
        <p:nvSpPr>
          <p:cNvPr id="22" name="TextBox 21">
            <a:extLst>
              <a:ext uri="{FF2B5EF4-FFF2-40B4-BE49-F238E27FC236}">
                <a16:creationId xmlns:a16="http://schemas.microsoft.com/office/drawing/2014/main" id="{EE505C3F-5A6D-1288-90E7-8DEDA0A96AB0}"/>
              </a:ext>
            </a:extLst>
          </p:cNvPr>
          <p:cNvSpPr txBox="1"/>
          <p:nvPr/>
        </p:nvSpPr>
        <p:spPr>
          <a:xfrm>
            <a:off x="1241384" y="3689253"/>
            <a:ext cx="4435516" cy="2508379"/>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CA" sz="1400" b="1" i="0" u="none" strike="noStrike" kern="1200" cap="none" spc="0" normalizeH="0" baseline="0" noProof="0" dirty="0">
                <a:ln>
                  <a:noFill/>
                </a:ln>
                <a:solidFill>
                  <a:schemeClr val="bg1"/>
                </a:solidFill>
                <a:effectLst/>
                <a:uLnTx/>
                <a:uFillTx/>
                <a:latin typeface="Manrope ExtraBold" pitchFamily="2" charset="0"/>
                <a:cs typeface="Segoe UI" panose="020B0502040204020203" pitchFamily="34" charset="0"/>
              </a:rPr>
              <a:t>Value proposition:</a:t>
            </a:r>
          </a:p>
          <a:p>
            <a:pPr marL="0" marR="0" lvl="0" indent="0" algn="l" defTabSz="914400" rtl="0" eaLnBrk="1" fontAlgn="auto" latinLnBrk="0" hangingPunct="1">
              <a:spcBef>
                <a:spcPts val="0"/>
              </a:spcBef>
              <a:spcAft>
                <a:spcPts val="0"/>
              </a:spcAft>
              <a:buClrTx/>
              <a:buSzTx/>
              <a:buFontTx/>
              <a:buNone/>
              <a:tabLst/>
              <a:defRPr/>
            </a:pPr>
            <a:endParaRPr kumimoji="0" lang="en-CA" sz="1400" b="1" i="0" u="none" strike="noStrike" kern="1200" cap="none" spc="0" normalizeH="0" baseline="0" noProof="0" dirty="0">
              <a:ln>
                <a:noFill/>
              </a:ln>
              <a:solidFill>
                <a:schemeClr val="bg1"/>
              </a:solidFill>
              <a:effectLst/>
              <a:uLnTx/>
              <a:uFillTx/>
              <a:latin typeface="Manrope ExtraBold" pitchFamily="2" charset="0"/>
              <a:cs typeface="Segoe UI" panose="020B0502040204020203" pitchFamily="34" charset="0"/>
            </a:endParaRP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rPr>
              <a:t>Comprehensive Lease Management for Broadcast Infrastructure.</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sz="1400" dirty="0">
                <a:solidFill>
                  <a:schemeClr val="bg1"/>
                </a:solidFill>
                <a:latin typeface="Manrope SemiBold" pitchFamily="2" charset="0"/>
                <a:cs typeface="Segoe UI" panose="020B0502040204020203" pitchFamily="34" charset="0"/>
              </a:rPr>
              <a:t>Automated Billing for Shared Transmission Sites Including Common Area Maintenance Charges.</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1400" dirty="0">
              <a:solidFill>
                <a:schemeClr val="bg1"/>
              </a:solidFill>
              <a:latin typeface="Manrope SemiBold" pitchFamily="2" charset="0"/>
              <a:cs typeface="Segoe UI" panose="020B0502040204020203"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rPr>
              <a:t>Real-Time Financial and Asset Insights to Optimize Cashflow.</a:t>
            </a:r>
          </a:p>
        </p:txBody>
      </p:sp>
      <p:pic>
        <p:nvPicPr>
          <p:cNvPr id="29" name="Picture 28">
            <a:extLst>
              <a:ext uri="{FF2B5EF4-FFF2-40B4-BE49-F238E27FC236}">
                <a16:creationId xmlns:a16="http://schemas.microsoft.com/office/drawing/2014/main" id="{2A853BBA-ECC2-AE11-2797-1990ED028AC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t="99" b="99"/>
          <a:stretch/>
        </p:blipFill>
        <p:spPr>
          <a:xfrm flipH="1">
            <a:off x="1085973" y="1909822"/>
            <a:ext cx="4666643" cy="1742939"/>
          </a:xfrm>
          <a:prstGeom prst="round1Rect">
            <a:avLst>
              <a:gd name="adj" fmla="val 26537"/>
            </a:avLst>
          </a:prstGeom>
        </p:spPr>
      </p:pic>
    </p:spTree>
    <p:extLst>
      <p:ext uri="{BB962C8B-B14F-4D97-AF65-F5344CB8AC3E}">
        <p14:creationId xmlns:p14="http://schemas.microsoft.com/office/powerpoint/2010/main" val="54723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BB063-8C03-17ED-4648-924CED7A79E7}"/>
            </a:ext>
          </a:extLst>
        </p:cNvPr>
        <p:cNvGrpSpPr/>
        <p:nvPr/>
      </p:nvGrpSpPr>
      <p:grpSpPr>
        <a:xfrm>
          <a:off x="0" y="0"/>
          <a:ext cx="0" cy="0"/>
          <a:chOff x="0" y="0"/>
          <a:chExt cx="0" cy="0"/>
        </a:xfrm>
      </p:grpSpPr>
      <p:sp>
        <p:nvSpPr>
          <p:cNvPr id="20" name="Rectangle: Single Corner Rounded 19">
            <a:extLst>
              <a:ext uri="{FF2B5EF4-FFF2-40B4-BE49-F238E27FC236}">
                <a16:creationId xmlns:a16="http://schemas.microsoft.com/office/drawing/2014/main" id="{E4178A62-C263-85EE-A46A-E882997C8085}"/>
              </a:ext>
              <a:ext uri="{C183D7F6-B498-43B3-948B-1728B52AA6E4}">
                <adec:decorative xmlns:adec="http://schemas.microsoft.com/office/drawing/2017/decorative" val="1"/>
              </a:ext>
            </a:extLst>
          </p:cNvPr>
          <p:cNvSpPr/>
          <p:nvPr/>
        </p:nvSpPr>
        <p:spPr bwMode="auto">
          <a:xfrm>
            <a:off x="3991245" y="1907057"/>
            <a:ext cx="7670365" cy="4308547"/>
          </a:xfrm>
          <a:prstGeom prst="round1Rect">
            <a:avLst>
              <a:gd name="adj" fmla="val 6753"/>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defTabSz="914102">
              <a:spcBef>
                <a:spcPts val="400"/>
              </a:spcBef>
            </a:pPr>
            <a:endParaRPr lang="en-IN" sz="1400" kern="0" dirty="0">
              <a:solidFill>
                <a:schemeClr val="tx2"/>
              </a:solidFill>
              <a:latin typeface="Manrope" pitchFamily="2" charset="0"/>
              <a:cs typeface="Segoe UI Semibold"/>
            </a:endParaRPr>
          </a:p>
        </p:txBody>
      </p:sp>
      <p:sp>
        <p:nvSpPr>
          <p:cNvPr id="4" name="Title 3">
            <a:extLst>
              <a:ext uri="{FF2B5EF4-FFF2-40B4-BE49-F238E27FC236}">
                <a16:creationId xmlns:a16="http://schemas.microsoft.com/office/drawing/2014/main" id="{3359FDBB-93F3-1F61-9C8C-FE54F80AAB3F}"/>
              </a:ext>
            </a:extLst>
          </p:cNvPr>
          <p:cNvSpPr>
            <a:spLocks noGrp="1"/>
          </p:cNvSpPr>
          <p:nvPr>
            <p:ph type="title"/>
          </p:nvPr>
        </p:nvSpPr>
        <p:spPr>
          <a:xfrm>
            <a:off x="836620" y="330401"/>
            <a:ext cx="10515600" cy="1325563"/>
          </a:xfrm>
        </p:spPr>
        <p:txBody>
          <a:bodyPr/>
          <a:lstStyle/>
          <a:p>
            <a:r>
              <a:rPr kumimoji="0" lang="en-US" sz="4400" b="1"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Energy, resources and fuel </a:t>
            </a:r>
            <a:r>
              <a:rPr lang="en-US" b="1" dirty="0">
                <a:latin typeface="Segoe UI" panose="020B0502040204020203" pitchFamily="34" charset="0"/>
                <a:ea typeface="+mn-ea"/>
                <a:cs typeface="Segoe UI" panose="020B0502040204020203" pitchFamily="34" charset="0"/>
              </a:rPr>
              <a:t>s</a:t>
            </a:r>
            <a:r>
              <a:rPr kumimoji="0" lang="en-US" sz="4400" b="1" i="0" u="none" strike="noStrike" kern="1200" cap="none" spc="0" normalizeH="0" baseline="0" noProof="0" dirty="0" err="1">
                <a:ln>
                  <a:noFill/>
                </a:ln>
                <a:effectLst/>
                <a:uLnTx/>
                <a:uFillTx/>
                <a:latin typeface="Segoe UI" panose="020B0502040204020203" pitchFamily="34" charset="0"/>
                <a:ea typeface="+mn-ea"/>
                <a:cs typeface="Segoe UI" panose="020B0502040204020203" pitchFamily="34" charset="0"/>
              </a:rPr>
              <a:t>tation</a:t>
            </a:r>
            <a:r>
              <a:rPr kumimoji="0" lang="en-US" sz="4400" b="1"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 </a:t>
            </a:r>
            <a:r>
              <a:rPr lang="en-CA" b="1" dirty="0" err="1">
                <a:latin typeface="Segoe UI" panose="020B0502040204020203" pitchFamily="34" charset="0"/>
                <a:ea typeface="+mn-ea"/>
                <a:cs typeface="Segoe UI" panose="020B0502040204020203" pitchFamily="34" charset="0"/>
              </a:rPr>
              <a:t>i</a:t>
            </a:r>
            <a:r>
              <a:rPr kumimoji="0" lang="en-CA" sz="4400" b="1" i="0" u="none" strike="noStrike" kern="1200" cap="none" spc="0" normalizeH="0" baseline="0" noProof="0" dirty="0" err="1">
                <a:ln>
                  <a:noFill/>
                </a:ln>
                <a:effectLst/>
                <a:uLnTx/>
                <a:uFillTx/>
                <a:latin typeface="Segoe UI" panose="020B0502040204020203" pitchFamily="34" charset="0"/>
                <a:ea typeface="+mn-ea"/>
                <a:cs typeface="Segoe UI" panose="020B0502040204020203" pitchFamily="34" charset="0"/>
              </a:rPr>
              <a:t>ndustry</a:t>
            </a:r>
            <a:r>
              <a:rPr kumimoji="0" lang="en-CA" sz="4400" b="1"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a:t>
            </a:r>
          </a:p>
        </p:txBody>
      </p:sp>
      <p:cxnSp>
        <p:nvCxnSpPr>
          <p:cNvPr id="6" name="Straight Connector 5">
            <a:extLst>
              <a:ext uri="{FF2B5EF4-FFF2-40B4-BE49-F238E27FC236}">
                <a16:creationId xmlns:a16="http://schemas.microsoft.com/office/drawing/2014/main" id="{4517536D-42D7-FC0B-7A47-72DEEE0BCA6B}"/>
              </a:ext>
            </a:extLst>
          </p:cNvPr>
          <p:cNvCxnSpPr>
            <a:cxnSpLocks/>
          </p:cNvCxnSpPr>
          <p:nvPr/>
        </p:nvCxnSpPr>
        <p:spPr>
          <a:xfrm>
            <a:off x="7495548" y="3468145"/>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3B7A4ED-0B82-F924-1358-6EDA42E0FC8F}"/>
              </a:ext>
            </a:extLst>
          </p:cNvPr>
          <p:cNvSpPr/>
          <p:nvPr/>
        </p:nvSpPr>
        <p:spPr>
          <a:xfrm>
            <a:off x="7994795" y="3098813"/>
            <a:ext cx="3552639" cy="73866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Fuel Stations lease parts of their property, such as convenience stores or additional retail space.</a:t>
            </a:r>
          </a:p>
        </p:txBody>
      </p:sp>
      <p:sp>
        <p:nvSpPr>
          <p:cNvPr id="8" name="Rectangle: Rounded Corners 11">
            <a:extLst>
              <a:ext uri="{FF2B5EF4-FFF2-40B4-BE49-F238E27FC236}">
                <a16:creationId xmlns:a16="http://schemas.microsoft.com/office/drawing/2014/main" id="{E5F69822-DB50-08DC-30F5-1EB20FE01E1A}"/>
              </a:ext>
            </a:extLst>
          </p:cNvPr>
          <p:cNvSpPr/>
          <p:nvPr/>
        </p:nvSpPr>
        <p:spPr>
          <a:xfrm>
            <a:off x="5928649" y="3121867"/>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Revenue Lease</a:t>
            </a:r>
          </a:p>
        </p:txBody>
      </p:sp>
      <p:cxnSp>
        <p:nvCxnSpPr>
          <p:cNvPr id="9" name="Straight Connector 8">
            <a:extLst>
              <a:ext uri="{FF2B5EF4-FFF2-40B4-BE49-F238E27FC236}">
                <a16:creationId xmlns:a16="http://schemas.microsoft.com/office/drawing/2014/main" id="{CC57A3CC-E804-3EAD-A7E0-981E0882A675}"/>
              </a:ext>
            </a:extLst>
          </p:cNvPr>
          <p:cNvCxnSpPr>
            <a:cxnSpLocks/>
          </p:cNvCxnSpPr>
          <p:nvPr/>
        </p:nvCxnSpPr>
        <p:spPr>
          <a:xfrm>
            <a:off x="7495548" y="4878086"/>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9886552-E367-AA07-14BF-1CD2E771C447}"/>
              </a:ext>
            </a:extLst>
          </p:cNvPr>
          <p:cNvSpPr/>
          <p:nvPr/>
        </p:nvSpPr>
        <p:spPr>
          <a:xfrm>
            <a:off x="7994795" y="4616476"/>
            <a:ext cx="3552639" cy="5232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Fuel Stations lease the land or property on which they operate.</a:t>
            </a:r>
          </a:p>
        </p:txBody>
      </p:sp>
      <p:sp>
        <p:nvSpPr>
          <p:cNvPr id="11" name="Rectangle: Rounded Corners 11">
            <a:extLst>
              <a:ext uri="{FF2B5EF4-FFF2-40B4-BE49-F238E27FC236}">
                <a16:creationId xmlns:a16="http://schemas.microsoft.com/office/drawing/2014/main" id="{3080A7F4-A1E2-2668-9E18-113B87C7903D}"/>
              </a:ext>
            </a:extLst>
          </p:cNvPr>
          <p:cNvSpPr/>
          <p:nvPr/>
        </p:nvSpPr>
        <p:spPr>
          <a:xfrm>
            <a:off x="5928649" y="4531808"/>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Expense Lease</a:t>
            </a:r>
          </a:p>
        </p:txBody>
      </p:sp>
      <p:sp>
        <p:nvSpPr>
          <p:cNvPr id="19" name="Rectangle: Single Corner Rounded 18">
            <a:extLst>
              <a:ext uri="{FF2B5EF4-FFF2-40B4-BE49-F238E27FC236}">
                <a16:creationId xmlns:a16="http://schemas.microsoft.com/office/drawing/2014/main" id="{4BBA31E0-AC2F-9EAB-58B7-9167BC4EC55D}"/>
              </a:ext>
              <a:ext uri="{C183D7F6-B498-43B3-948B-1728B52AA6E4}">
                <adec:decorative xmlns:adec="http://schemas.microsoft.com/office/drawing/2017/decorative" val="1"/>
              </a:ext>
            </a:extLst>
          </p:cNvPr>
          <p:cNvSpPr/>
          <p:nvPr/>
        </p:nvSpPr>
        <p:spPr bwMode="auto">
          <a:xfrm rot="5400000" flipH="1" flipV="1">
            <a:off x="1278936" y="1741438"/>
            <a:ext cx="4292779" cy="4655554"/>
          </a:xfrm>
          <a:prstGeom prst="round1Rect">
            <a:avLst>
              <a:gd name="adj" fmla="val 10308"/>
            </a:avLst>
          </a:prstGeom>
          <a:gradFill>
            <a:gsLst>
              <a:gs pos="100000">
                <a:schemeClr val="tx2"/>
              </a:gs>
              <a:gs pos="0">
                <a:srgbClr val="9470CA"/>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endParaRPr lang="en-IN" sz="1600">
              <a:ln w="3175">
                <a:noFill/>
              </a:ln>
              <a:solidFill>
                <a:schemeClr val="bg1"/>
              </a:solidFill>
              <a:latin typeface="Manrope ExtraBold" pitchFamily="2" charset="0"/>
              <a:cs typeface="Segoe UI"/>
            </a:endParaRPr>
          </a:p>
        </p:txBody>
      </p:sp>
      <p:sp>
        <p:nvSpPr>
          <p:cNvPr id="22" name="TextBox 21">
            <a:extLst>
              <a:ext uri="{FF2B5EF4-FFF2-40B4-BE49-F238E27FC236}">
                <a16:creationId xmlns:a16="http://schemas.microsoft.com/office/drawing/2014/main" id="{E608DF12-09B4-BEAC-6AF0-31FBDCE59D30}"/>
              </a:ext>
            </a:extLst>
          </p:cNvPr>
          <p:cNvSpPr txBox="1"/>
          <p:nvPr/>
        </p:nvSpPr>
        <p:spPr>
          <a:xfrm>
            <a:off x="1241384" y="3689253"/>
            <a:ext cx="4435516" cy="2508379"/>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CA" sz="1400" b="1" i="0" u="none" strike="noStrike" kern="1200" cap="none" spc="0" normalizeH="0" baseline="0" noProof="0" dirty="0">
                <a:ln>
                  <a:noFill/>
                </a:ln>
                <a:solidFill>
                  <a:schemeClr val="bg1"/>
                </a:solidFill>
                <a:effectLst/>
                <a:uLnTx/>
                <a:uFillTx/>
                <a:latin typeface="Manrope ExtraBold" pitchFamily="2" charset="0"/>
                <a:cs typeface="Segoe UI" panose="020B0502040204020203" pitchFamily="34" charset="0"/>
              </a:rPr>
              <a:t>Value proposition:</a:t>
            </a:r>
          </a:p>
          <a:p>
            <a:pPr marL="0" marR="0" lvl="0" indent="0" algn="l" defTabSz="914400" rtl="0" eaLnBrk="1" fontAlgn="auto" latinLnBrk="0" hangingPunct="1">
              <a:spcBef>
                <a:spcPts val="0"/>
              </a:spcBef>
              <a:spcAft>
                <a:spcPts val="0"/>
              </a:spcAft>
              <a:buClrTx/>
              <a:buSzTx/>
              <a:buFontTx/>
              <a:buNone/>
              <a:tabLst/>
              <a:defRPr/>
            </a:pPr>
            <a:endParaRPr kumimoji="0" lang="en-CA" sz="1400" b="1" i="0" u="none" strike="noStrike" kern="1200" cap="none" spc="0" normalizeH="0" baseline="0" noProof="0" dirty="0">
              <a:ln>
                <a:noFill/>
              </a:ln>
              <a:solidFill>
                <a:schemeClr val="bg1"/>
              </a:solidFill>
              <a:effectLst/>
              <a:uLnTx/>
              <a:uFillTx/>
              <a:latin typeface="Manrope ExtraBold" pitchFamily="2" charset="0"/>
              <a:cs typeface="Segoe UI" panose="020B0502040204020203" pitchFamily="34" charset="0"/>
            </a:endParaRP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rPr>
              <a:t>Centralized Management of Multi-Site Leases Providing Centralized Platform.</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sz="1400" dirty="0">
                <a:solidFill>
                  <a:schemeClr val="bg1"/>
                </a:solidFill>
                <a:latin typeface="Manrope SemiBold" pitchFamily="2" charset="0"/>
                <a:cs typeface="Segoe UI" panose="020B0502040204020203" pitchFamily="34" charset="0"/>
              </a:rPr>
              <a:t>Accurate Billing and Charge Allocation Across Multiple Sites Reducing Admin Burden.</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1400" dirty="0">
              <a:solidFill>
                <a:schemeClr val="bg1"/>
              </a:solidFill>
              <a:latin typeface="Manrope SemiBold" pitchFamily="2" charset="0"/>
              <a:cs typeface="Segoe UI" panose="020B0502040204020203"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rPr>
              <a:t>Enhanced Financial Forecasting and Compliance for Expansion and Resource Allocation.</a:t>
            </a:r>
          </a:p>
        </p:txBody>
      </p:sp>
      <p:pic>
        <p:nvPicPr>
          <p:cNvPr id="29" name="Picture 28">
            <a:extLst>
              <a:ext uri="{FF2B5EF4-FFF2-40B4-BE49-F238E27FC236}">
                <a16:creationId xmlns:a16="http://schemas.microsoft.com/office/drawing/2014/main" id="{2247AB0C-231C-22A2-3DE6-6906D0DEE7F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t="99" b="99"/>
          <a:stretch/>
        </p:blipFill>
        <p:spPr>
          <a:xfrm flipH="1">
            <a:off x="1085973" y="1909822"/>
            <a:ext cx="4666643" cy="1742939"/>
          </a:xfrm>
          <a:prstGeom prst="round1Rect">
            <a:avLst>
              <a:gd name="adj" fmla="val 26537"/>
            </a:avLst>
          </a:prstGeom>
        </p:spPr>
      </p:pic>
    </p:spTree>
    <p:extLst>
      <p:ext uri="{BB962C8B-B14F-4D97-AF65-F5344CB8AC3E}">
        <p14:creationId xmlns:p14="http://schemas.microsoft.com/office/powerpoint/2010/main" val="296939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8D414-AD45-1239-3BA2-E6755AE2CFF3}"/>
            </a:ext>
          </a:extLst>
        </p:cNvPr>
        <p:cNvGrpSpPr/>
        <p:nvPr/>
      </p:nvGrpSpPr>
      <p:grpSpPr>
        <a:xfrm>
          <a:off x="0" y="0"/>
          <a:ext cx="0" cy="0"/>
          <a:chOff x="0" y="0"/>
          <a:chExt cx="0" cy="0"/>
        </a:xfrm>
      </p:grpSpPr>
      <p:sp>
        <p:nvSpPr>
          <p:cNvPr id="20" name="Rectangle: Single Corner Rounded 19">
            <a:extLst>
              <a:ext uri="{FF2B5EF4-FFF2-40B4-BE49-F238E27FC236}">
                <a16:creationId xmlns:a16="http://schemas.microsoft.com/office/drawing/2014/main" id="{814E0ED9-60C2-6806-E5E0-CCF1CF5716C3}"/>
              </a:ext>
              <a:ext uri="{C183D7F6-B498-43B3-948B-1728B52AA6E4}">
                <adec:decorative xmlns:adec="http://schemas.microsoft.com/office/drawing/2017/decorative" val="1"/>
              </a:ext>
            </a:extLst>
          </p:cNvPr>
          <p:cNvSpPr/>
          <p:nvPr/>
        </p:nvSpPr>
        <p:spPr bwMode="auto">
          <a:xfrm>
            <a:off x="3991245" y="1907057"/>
            <a:ext cx="7670365" cy="4308547"/>
          </a:xfrm>
          <a:prstGeom prst="round1Rect">
            <a:avLst>
              <a:gd name="adj" fmla="val 6753"/>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defTabSz="914102">
              <a:spcBef>
                <a:spcPts val="400"/>
              </a:spcBef>
            </a:pPr>
            <a:endParaRPr lang="en-IN" sz="1400" kern="0" dirty="0">
              <a:solidFill>
                <a:schemeClr val="tx2"/>
              </a:solidFill>
              <a:latin typeface="Manrope" pitchFamily="2" charset="0"/>
              <a:cs typeface="Segoe UI Semibold"/>
            </a:endParaRPr>
          </a:p>
        </p:txBody>
      </p:sp>
      <p:sp>
        <p:nvSpPr>
          <p:cNvPr id="4" name="Title 3">
            <a:extLst>
              <a:ext uri="{FF2B5EF4-FFF2-40B4-BE49-F238E27FC236}">
                <a16:creationId xmlns:a16="http://schemas.microsoft.com/office/drawing/2014/main" id="{07B46D7B-62C5-885A-360B-9FCA91342A7E}"/>
              </a:ext>
            </a:extLst>
          </p:cNvPr>
          <p:cNvSpPr>
            <a:spLocks noGrp="1"/>
          </p:cNvSpPr>
          <p:nvPr>
            <p:ph type="title"/>
          </p:nvPr>
        </p:nvSpPr>
        <p:spPr>
          <a:xfrm>
            <a:off x="836620" y="330401"/>
            <a:ext cx="10515600" cy="1325563"/>
          </a:xfrm>
        </p:spPr>
        <p:txBody>
          <a:bodyPr/>
          <a:lstStyle/>
          <a:p>
            <a:r>
              <a:rPr kumimoji="0" lang="en-CA" sz="4400" b="1"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Manufacturing </a:t>
            </a:r>
            <a:r>
              <a:rPr lang="en-CA" b="1" dirty="0" err="1">
                <a:latin typeface="Segoe UI" panose="020B0502040204020203" pitchFamily="34" charset="0"/>
                <a:ea typeface="+mn-ea"/>
                <a:cs typeface="Segoe UI" panose="020B0502040204020203" pitchFamily="34" charset="0"/>
              </a:rPr>
              <a:t>i</a:t>
            </a:r>
            <a:r>
              <a:rPr kumimoji="0" lang="en-CA" sz="4400" b="1" i="0" u="none" strike="noStrike" kern="1200" cap="none" spc="0" normalizeH="0" baseline="0" noProof="0" dirty="0" err="1">
                <a:ln>
                  <a:noFill/>
                </a:ln>
                <a:effectLst/>
                <a:uLnTx/>
                <a:uFillTx/>
                <a:latin typeface="Segoe UI" panose="020B0502040204020203" pitchFamily="34" charset="0"/>
                <a:ea typeface="+mn-ea"/>
                <a:cs typeface="Segoe UI" panose="020B0502040204020203" pitchFamily="34" charset="0"/>
              </a:rPr>
              <a:t>ndustry</a:t>
            </a:r>
            <a:r>
              <a:rPr kumimoji="0" lang="en-CA" sz="4400" b="1"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a:t>
            </a:r>
          </a:p>
        </p:txBody>
      </p:sp>
      <p:cxnSp>
        <p:nvCxnSpPr>
          <p:cNvPr id="6" name="Straight Connector 5">
            <a:extLst>
              <a:ext uri="{FF2B5EF4-FFF2-40B4-BE49-F238E27FC236}">
                <a16:creationId xmlns:a16="http://schemas.microsoft.com/office/drawing/2014/main" id="{70F1BC65-2F05-C6E2-5102-0D075EE9B46B}"/>
              </a:ext>
            </a:extLst>
          </p:cNvPr>
          <p:cNvCxnSpPr>
            <a:cxnSpLocks/>
          </p:cNvCxnSpPr>
          <p:nvPr/>
        </p:nvCxnSpPr>
        <p:spPr>
          <a:xfrm>
            <a:off x="7495548" y="3468145"/>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7F7BCE1-CDF2-20E9-1BD6-38E0914E38E9}"/>
              </a:ext>
            </a:extLst>
          </p:cNvPr>
          <p:cNvSpPr/>
          <p:nvPr/>
        </p:nvSpPr>
        <p:spPr>
          <a:xfrm>
            <a:off x="7994795" y="3206535"/>
            <a:ext cx="3552639" cy="5232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Manufacturers lease out unused parts of their facilities or equipment.</a:t>
            </a:r>
          </a:p>
        </p:txBody>
      </p:sp>
      <p:sp>
        <p:nvSpPr>
          <p:cNvPr id="8" name="Rectangle: Rounded Corners 11">
            <a:extLst>
              <a:ext uri="{FF2B5EF4-FFF2-40B4-BE49-F238E27FC236}">
                <a16:creationId xmlns:a16="http://schemas.microsoft.com/office/drawing/2014/main" id="{CC92D308-7A21-A2E2-3A53-F503E8110CE9}"/>
              </a:ext>
            </a:extLst>
          </p:cNvPr>
          <p:cNvSpPr/>
          <p:nvPr/>
        </p:nvSpPr>
        <p:spPr>
          <a:xfrm>
            <a:off x="5928649" y="3121867"/>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Revenue Lease</a:t>
            </a:r>
          </a:p>
        </p:txBody>
      </p:sp>
      <p:cxnSp>
        <p:nvCxnSpPr>
          <p:cNvPr id="9" name="Straight Connector 8">
            <a:extLst>
              <a:ext uri="{FF2B5EF4-FFF2-40B4-BE49-F238E27FC236}">
                <a16:creationId xmlns:a16="http://schemas.microsoft.com/office/drawing/2014/main" id="{185CBF8D-2D69-1F75-FAC4-946D5738D2A6}"/>
              </a:ext>
            </a:extLst>
          </p:cNvPr>
          <p:cNvCxnSpPr>
            <a:cxnSpLocks/>
          </p:cNvCxnSpPr>
          <p:nvPr/>
        </p:nvCxnSpPr>
        <p:spPr>
          <a:xfrm>
            <a:off x="7495548" y="4878086"/>
            <a:ext cx="187648" cy="0"/>
          </a:xfrm>
          <a:prstGeom prst="line">
            <a:avLst/>
          </a:prstGeom>
          <a:ln>
            <a:solidFill>
              <a:srgbClr val="9470CA"/>
            </a:solidFill>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9271688-3144-3FCC-7C7C-BFEF771EC78E}"/>
              </a:ext>
            </a:extLst>
          </p:cNvPr>
          <p:cNvSpPr/>
          <p:nvPr/>
        </p:nvSpPr>
        <p:spPr>
          <a:xfrm>
            <a:off x="7994795" y="4616476"/>
            <a:ext cx="3552639" cy="5232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1"/>
                </a:solidFill>
                <a:effectLst/>
                <a:uLnTx/>
                <a:uFillTx/>
                <a:latin typeface="Manrope SemiBold" pitchFamily="2" charset="0"/>
                <a:cs typeface="Segoe UI" panose="020B0502040204020203" pitchFamily="34" charset="0"/>
              </a:rPr>
              <a:t>Manufacturers lease equipment, factories, or storage facilities.</a:t>
            </a:r>
          </a:p>
        </p:txBody>
      </p:sp>
      <p:sp>
        <p:nvSpPr>
          <p:cNvPr id="11" name="Rectangle: Rounded Corners 11">
            <a:extLst>
              <a:ext uri="{FF2B5EF4-FFF2-40B4-BE49-F238E27FC236}">
                <a16:creationId xmlns:a16="http://schemas.microsoft.com/office/drawing/2014/main" id="{76F8063E-F027-72A1-2E7B-07EC3D416857}"/>
              </a:ext>
            </a:extLst>
          </p:cNvPr>
          <p:cNvSpPr/>
          <p:nvPr/>
        </p:nvSpPr>
        <p:spPr>
          <a:xfrm>
            <a:off x="5928649" y="4531808"/>
            <a:ext cx="1589242" cy="692557"/>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r>
              <a:rPr lang="en-US" sz="1600">
                <a:ln w="3175">
                  <a:noFill/>
                </a:ln>
                <a:solidFill>
                  <a:schemeClr val="bg1"/>
                </a:solidFill>
                <a:latin typeface="Manrope ExtraBold" pitchFamily="2" charset="0"/>
                <a:cs typeface="Segoe UI"/>
              </a:rPr>
              <a:t>Expense Lease</a:t>
            </a:r>
          </a:p>
        </p:txBody>
      </p:sp>
      <p:sp>
        <p:nvSpPr>
          <p:cNvPr id="19" name="Rectangle: Single Corner Rounded 18">
            <a:extLst>
              <a:ext uri="{FF2B5EF4-FFF2-40B4-BE49-F238E27FC236}">
                <a16:creationId xmlns:a16="http://schemas.microsoft.com/office/drawing/2014/main" id="{3EAA2336-58DB-956D-D523-6E8BB631558C}"/>
              </a:ext>
              <a:ext uri="{C183D7F6-B498-43B3-948B-1728B52AA6E4}">
                <adec:decorative xmlns:adec="http://schemas.microsoft.com/office/drawing/2017/decorative" val="1"/>
              </a:ext>
            </a:extLst>
          </p:cNvPr>
          <p:cNvSpPr/>
          <p:nvPr/>
        </p:nvSpPr>
        <p:spPr bwMode="auto">
          <a:xfrm rot="5400000" flipH="1" flipV="1">
            <a:off x="1278936" y="1741438"/>
            <a:ext cx="4292779" cy="4655554"/>
          </a:xfrm>
          <a:prstGeom prst="round1Rect">
            <a:avLst>
              <a:gd name="adj" fmla="val 10308"/>
            </a:avLst>
          </a:prstGeom>
          <a:gradFill>
            <a:gsLst>
              <a:gs pos="100000">
                <a:schemeClr val="tx2"/>
              </a:gs>
              <a:gs pos="0">
                <a:srgbClr val="9470CA"/>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14367" fontAlgn="base">
              <a:spcBef>
                <a:spcPct val="0"/>
              </a:spcBef>
              <a:spcAft>
                <a:spcPct val="0"/>
              </a:spcAft>
            </a:pPr>
            <a:endParaRPr lang="en-IN" sz="1600">
              <a:ln w="3175">
                <a:noFill/>
              </a:ln>
              <a:solidFill>
                <a:schemeClr val="bg1"/>
              </a:solidFill>
              <a:latin typeface="Manrope ExtraBold" pitchFamily="2" charset="0"/>
              <a:cs typeface="Segoe UI"/>
            </a:endParaRPr>
          </a:p>
        </p:txBody>
      </p:sp>
      <p:sp>
        <p:nvSpPr>
          <p:cNvPr id="22" name="TextBox 21">
            <a:extLst>
              <a:ext uri="{FF2B5EF4-FFF2-40B4-BE49-F238E27FC236}">
                <a16:creationId xmlns:a16="http://schemas.microsoft.com/office/drawing/2014/main" id="{67E77DBB-697D-0B59-F426-CAFAD07E8D7E}"/>
              </a:ext>
            </a:extLst>
          </p:cNvPr>
          <p:cNvSpPr txBox="1"/>
          <p:nvPr/>
        </p:nvSpPr>
        <p:spPr>
          <a:xfrm>
            <a:off x="1241384" y="3689253"/>
            <a:ext cx="4435516" cy="2508379"/>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CA" sz="1400" b="1" i="0" u="none" strike="noStrike" kern="1200" cap="none" spc="0" normalizeH="0" baseline="0" noProof="0" dirty="0">
                <a:ln>
                  <a:noFill/>
                </a:ln>
                <a:solidFill>
                  <a:schemeClr val="bg1"/>
                </a:solidFill>
                <a:effectLst/>
                <a:uLnTx/>
                <a:uFillTx/>
                <a:latin typeface="Manrope ExtraBold" pitchFamily="2" charset="0"/>
                <a:cs typeface="Segoe UI" panose="020B0502040204020203" pitchFamily="34" charset="0"/>
              </a:rPr>
              <a:t>Value proposition:</a:t>
            </a:r>
          </a:p>
          <a:p>
            <a:pPr marL="0" marR="0" lvl="0" indent="0" algn="l" defTabSz="914400" rtl="0" eaLnBrk="1" fontAlgn="auto" latinLnBrk="0" hangingPunct="1">
              <a:spcBef>
                <a:spcPts val="0"/>
              </a:spcBef>
              <a:spcAft>
                <a:spcPts val="0"/>
              </a:spcAft>
              <a:buClrTx/>
              <a:buSzTx/>
              <a:buFontTx/>
              <a:buNone/>
              <a:tabLst/>
              <a:defRPr/>
            </a:pPr>
            <a:endParaRPr kumimoji="0" lang="en-CA" sz="1400" b="1" i="0" u="none" strike="noStrike" kern="1200" cap="none" spc="0" normalizeH="0" baseline="0" noProof="0" dirty="0">
              <a:ln>
                <a:noFill/>
              </a:ln>
              <a:solidFill>
                <a:schemeClr val="bg1"/>
              </a:solidFill>
              <a:effectLst/>
              <a:uLnTx/>
              <a:uFillTx/>
              <a:latin typeface="Manrope ExtraBold" pitchFamily="2" charset="0"/>
              <a:cs typeface="Segoe UI" panose="020B0502040204020203" pitchFamily="34" charset="0"/>
            </a:endParaRP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rPr>
              <a:t>Streamlined Equipment and Facility Lease Management Reducing Downtime.</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n-US" sz="1400" dirty="0">
                <a:solidFill>
                  <a:schemeClr val="bg1"/>
                </a:solidFill>
                <a:latin typeface="Manrope SemiBold" pitchFamily="2" charset="0"/>
                <a:cs typeface="Segoe UI" panose="020B0502040204020203" pitchFamily="34" charset="0"/>
              </a:rPr>
              <a:t>Accurate Asset Tracking and Cost Allocation Across Multiple Production Sites.</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1400" dirty="0">
              <a:solidFill>
                <a:schemeClr val="bg1"/>
              </a:solidFill>
              <a:latin typeface="Manrope SemiBold" pitchFamily="2" charset="0"/>
              <a:cs typeface="Segoe UI" panose="020B0502040204020203" pitchFamily="34" charset="0"/>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anrope SemiBold" pitchFamily="2" charset="0"/>
                <a:cs typeface="Segoe UI" panose="020B0502040204020203" pitchFamily="34" charset="0"/>
              </a:rPr>
              <a:t>Compliance and Financial Forecasting Into Lease Liabilities, Cashflow Forecasts and Asset Performance.</a:t>
            </a:r>
          </a:p>
        </p:txBody>
      </p:sp>
      <p:pic>
        <p:nvPicPr>
          <p:cNvPr id="29" name="Picture 28">
            <a:extLst>
              <a:ext uri="{FF2B5EF4-FFF2-40B4-BE49-F238E27FC236}">
                <a16:creationId xmlns:a16="http://schemas.microsoft.com/office/drawing/2014/main" id="{C4560E61-BC6B-AF31-6B34-71FEEEB5B88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t="99" b="99"/>
          <a:stretch/>
        </p:blipFill>
        <p:spPr>
          <a:xfrm flipH="1">
            <a:off x="1085973" y="1909822"/>
            <a:ext cx="4666643" cy="1742939"/>
          </a:xfrm>
          <a:prstGeom prst="round1Rect">
            <a:avLst>
              <a:gd name="adj" fmla="val 26537"/>
            </a:avLst>
          </a:prstGeom>
        </p:spPr>
      </p:pic>
    </p:spTree>
    <p:extLst>
      <p:ext uri="{BB962C8B-B14F-4D97-AF65-F5344CB8AC3E}">
        <p14:creationId xmlns:p14="http://schemas.microsoft.com/office/powerpoint/2010/main" val="143530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580DD-5E6A-9F2E-69F7-1D8068AE26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423430-73BD-E918-4BBD-F7D8080260B2}"/>
              </a:ext>
            </a:extLst>
          </p:cNvPr>
          <p:cNvSpPr>
            <a:spLocks noGrp="1"/>
          </p:cNvSpPr>
          <p:nvPr>
            <p:ph type="title"/>
          </p:nvPr>
        </p:nvSpPr>
        <p:spPr>
          <a:xfrm>
            <a:off x="671519" y="403225"/>
            <a:ext cx="11256777" cy="1325563"/>
          </a:xfrm>
        </p:spPr>
        <p:txBody>
          <a:bodyPr>
            <a:normAutofit fontScale="90000"/>
          </a:bodyPr>
          <a:lstStyle/>
          <a:p>
            <a:r>
              <a:rPr lang="en-US" sz="4000"/>
              <a:t>Embedded lease management for streamlined</a:t>
            </a:r>
            <a:br>
              <a:rPr lang="en-US" sz="4000"/>
            </a:br>
            <a:r>
              <a:rPr lang="en-US" sz="4000"/>
              <a:t>compliance and growth.</a:t>
            </a:r>
          </a:p>
        </p:txBody>
      </p:sp>
      <p:sp>
        <p:nvSpPr>
          <p:cNvPr id="4" name="Content Placeholder 3">
            <a:extLst>
              <a:ext uri="{FF2B5EF4-FFF2-40B4-BE49-F238E27FC236}">
                <a16:creationId xmlns:a16="http://schemas.microsoft.com/office/drawing/2014/main" id="{B11A824B-5C45-E768-A384-92CD07DE6619}"/>
              </a:ext>
            </a:extLst>
          </p:cNvPr>
          <p:cNvSpPr>
            <a:spLocks noGrp="1"/>
          </p:cNvSpPr>
          <p:nvPr>
            <p:ph idx="1"/>
          </p:nvPr>
        </p:nvSpPr>
        <p:spPr>
          <a:xfrm>
            <a:off x="6197600" y="2168525"/>
            <a:ext cx="5588000" cy="4351338"/>
          </a:xfrm>
        </p:spPr>
        <p:txBody>
          <a:bodyPr>
            <a:normAutofit lnSpcReduction="10000"/>
          </a:bodyPr>
          <a:lstStyle/>
          <a:p>
            <a:pPr marL="0" indent="0">
              <a:lnSpc>
                <a:spcPct val="120000"/>
              </a:lnSpc>
              <a:buNone/>
            </a:pPr>
            <a:r>
              <a:rPr lang="en-US" sz="1600">
                <a:latin typeface="Manrope" pitchFamily="2" charset="0"/>
              </a:rPr>
              <a:t>Property &amp; Lease Management (P&amp;LM) is an embedded solution for Dynamics 365 Business Central, delivering seamless lease accounting and asset management while ensuring compliance with IFRS 16 and ASC 842.</a:t>
            </a:r>
          </a:p>
          <a:p>
            <a:pPr marL="0" indent="0">
              <a:lnSpc>
                <a:spcPct val="120000"/>
              </a:lnSpc>
              <a:buNone/>
            </a:pPr>
            <a:r>
              <a:rPr lang="en-US" sz="1600">
                <a:latin typeface="Manrope" pitchFamily="2" charset="0"/>
              </a:rPr>
              <a:t>P&amp;LM simplifies the management of commercial real estate and asset leases, supporting both lessors and lessees with automation for key processes like Common Area Maintenance reconciliations and providing valuable financial reporting insights.</a:t>
            </a:r>
          </a:p>
          <a:p>
            <a:pPr marL="0" indent="0">
              <a:lnSpc>
                <a:spcPct val="120000"/>
              </a:lnSpc>
              <a:buNone/>
            </a:pPr>
            <a:r>
              <a:rPr lang="en-US" sz="1600">
                <a:latin typeface="Manrope" pitchFamily="2" charset="0"/>
              </a:rPr>
              <a:t>Whether you’re handling equipment leases in manufacturing and supply chains, expense leases for lessees, or revenue leases for lessors, P&amp;LM is the comprehensive solution for residential, commercial, and retail property management, as well as asset leasing.</a:t>
            </a:r>
          </a:p>
        </p:txBody>
      </p:sp>
      <p:sp>
        <p:nvSpPr>
          <p:cNvPr id="5" name="Rectangle: Rounded Corners 4">
            <a:extLst>
              <a:ext uri="{FF2B5EF4-FFF2-40B4-BE49-F238E27FC236}">
                <a16:creationId xmlns:a16="http://schemas.microsoft.com/office/drawing/2014/main" id="{EA70FAAD-E36B-7E3B-F9D8-0EA7E0C73D98}"/>
              </a:ext>
            </a:extLst>
          </p:cNvPr>
          <p:cNvSpPr/>
          <p:nvPr/>
        </p:nvSpPr>
        <p:spPr>
          <a:xfrm>
            <a:off x="1833217" y="3485322"/>
            <a:ext cx="4015409" cy="2769704"/>
          </a:xfrm>
          <a:prstGeom prst="roundRect">
            <a:avLst/>
          </a:prstGeom>
          <a:gradFill>
            <a:gsLst>
              <a:gs pos="100000">
                <a:schemeClr val="tx2"/>
              </a:gs>
              <a:gs pos="0">
                <a:srgbClr val="9470CA"/>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eople reading blueprints in warehouse">
            <a:extLst>
              <a:ext uri="{FF2B5EF4-FFF2-40B4-BE49-F238E27FC236}">
                <a16:creationId xmlns:a16="http://schemas.microsoft.com/office/drawing/2014/main" id="{9BA564BF-5295-2DD3-6F66-C16889D62AED}"/>
              </a:ext>
            </a:extLst>
          </p:cNvPr>
          <p:cNvPicPr>
            <a:picLocks noChangeAspect="1"/>
          </p:cNvPicPr>
          <p:nvPr/>
        </p:nvPicPr>
        <p:blipFill>
          <a:blip r:embed="rId3">
            <a:extLst>
              <a:ext uri="{28A0092B-C50C-407E-A947-70E740481C1C}">
                <a14:useLocalDpi xmlns:a14="http://schemas.microsoft.com/office/drawing/2010/main" val="0"/>
              </a:ext>
            </a:extLst>
          </a:blip>
          <a:srcRect l="159" r="159"/>
          <a:stretch/>
        </p:blipFill>
        <p:spPr>
          <a:xfrm>
            <a:off x="621182" y="2598055"/>
            <a:ext cx="4937789" cy="3293467"/>
          </a:xfrm>
          <a:prstGeom prst="roundRect">
            <a:avLst/>
          </a:prstGeom>
        </p:spPr>
      </p:pic>
    </p:spTree>
    <p:extLst>
      <p:ext uri="{BB962C8B-B14F-4D97-AF65-F5344CB8AC3E}">
        <p14:creationId xmlns:p14="http://schemas.microsoft.com/office/powerpoint/2010/main" val="3950103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86D139-A598-0C4D-D1F1-7DFFBFC41646}"/>
              </a:ext>
            </a:extLst>
          </p:cNvPr>
          <p:cNvSpPr txBox="1"/>
          <p:nvPr/>
        </p:nvSpPr>
        <p:spPr>
          <a:xfrm>
            <a:off x="718087" y="1226476"/>
            <a:ext cx="10786654" cy="492443"/>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b="0">
                <a:solidFill>
                  <a:schemeClr val="bg1"/>
                </a:solidFill>
                <a:latin typeface="Manrope ExtraBold" pitchFamily="2" charset="0"/>
                <a:cs typeface="Segoe UI"/>
              </a:rPr>
              <a:t>Top 3 things making Soft 4 win</a:t>
            </a:r>
            <a:r>
              <a:rPr lang="en-US" b="0" dirty="0">
                <a:solidFill>
                  <a:schemeClr val="bg1"/>
                </a:solidFill>
                <a:latin typeface="Manrope ExtraBold" pitchFamily="2" charset="0"/>
                <a:cs typeface="Segoe UI"/>
              </a:rPr>
              <a:t>.</a:t>
            </a:r>
            <a:endParaRPr lang="en-US" b="0">
              <a:solidFill>
                <a:schemeClr val="bg1"/>
              </a:solidFill>
              <a:latin typeface="Manrope ExtraBold" pitchFamily="2" charset="0"/>
              <a:cs typeface="Segoe UI"/>
            </a:endParaRPr>
          </a:p>
        </p:txBody>
      </p:sp>
      <p:sp>
        <p:nvSpPr>
          <p:cNvPr id="8" name="Rectangle: Rounded Corners 7">
            <a:extLst>
              <a:ext uri="{FF2B5EF4-FFF2-40B4-BE49-F238E27FC236}">
                <a16:creationId xmlns:a16="http://schemas.microsoft.com/office/drawing/2014/main" id="{9CB2FA32-3B03-E3FC-EDB5-7E0EA1B15B48}"/>
              </a:ext>
            </a:extLst>
          </p:cNvPr>
          <p:cNvSpPr>
            <a:spLocks/>
          </p:cNvSpPr>
          <p:nvPr/>
        </p:nvSpPr>
        <p:spPr bwMode="auto">
          <a:xfrm>
            <a:off x="708660" y="1974652"/>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marR="0" indent="0" defTabSz="914102" fontAlgn="auto">
              <a:spcBef>
                <a:spcPts val="400"/>
              </a:spcBef>
              <a:buClrTx/>
              <a:buSzTx/>
              <a:buFontTx/>
              <a:buNone/>
              <a:tabLst/>
              <a:defRPr/>
            </a:pPr>
            <a:r>
              <a:rPr lang="en-US" sz="1400" kern="0">
                <a:solidFill>
                  <a:schemeClr val="tx2"/>
                </a:solidFill>
                <a:latin typeface="Manrope" pitchFamily="2" charset="0"/>
                <a:cs typeface="Segoe UI Semibold"/>
              </a:rPr>
              <a:t>All in one solution for lease management, accounting, and financial processes. It combines features like work order, portal, and contract templates for automotive industry, equipment leasing, and asset finance</a:t>
            </a:r>
            <a:r>
              <a:rPr lang="en-US" sz="1400" kern="0" dirty="0">
                <a:solidFill>
                  <a:schemeClr val="tx2"/>
                </a:solidFill>
                <a:latin typeface="Manrope" pitchFamily="2" charset="0"/>
                <a:cs typeface="Segoe UI Semibold"/>
              </a:rPr>
              <a:t>.</a:t>
            </a:r>
            <a:endParaRPr lang="en-US" sz="1400" kern="0">
              <a:solidFill>
                <a:schemeClr val="tx2"/>
              </a:solidFill>
              <a:latin typeface="Manrope" pitchFamily="2" charset="0"/>
              <a:cs typeface="Segoe UI Semibold"/>
            </a:endParaRPr>
          </a:p>
        </p:txBody>
      </p:sp>
      <p:sp>
        <p:nvSpPr>
          <p:cNvPr id="9" name="Rectangle: Rounded Corners 8">
            <a:extLst>
              <a:ext uri="{FF2B5EF4-FFF2-40B4-BE49-F238E27FC236}">
                <a16:creationId xmlns:a16="http://schemas.microsoft.com/office/drawing/2014/main" id="{C868D36F-9103-C1E3-C00C-A34274E6E31D}"/>
              </a:ext>
            </a:extLst>
          </p:cNvPr>
          <p:cNvSpPr>
            <a:spLocks/>
          </p:cNvSpPr>
          <p:nvPr/>
        </p:nvSpPr>
        <p:spPr bwMode="auto">
          <a:xfrm>
            <a:off x="4349931" y="1974652"/>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marR="0" indent="0" defTabSz="914102" fontAlgn="auto">
              <a:spcBef>
                <a:spcPts val="400"/>
              </a:spcBef>
              <a:buClrTx/>
              <a:buSzTx/>
              <a:buFontTx/>
              <a:buNone/>
              <a:tabLst/>
              <a:defRPr/>
            </a:pPr>
            <a:r>
              <a:rPr lang="en-US" sz="1400" kern="0">
                <a:solidFill>
                  <a:schemeClr val="tx2"/>
                </a:solidFill>
                <a:latin typeface="Manrope" pitchFamily="2" charset="0"/>
                <a:cs typeface="Segoe UI Semibold"/>
              </a:rPr>
              <a:t>Billing Automation with comprehensive distribution of CAM (error, volume</a:t>
            </a:r>
            <a:r>
              <a:rPr lang="en-US" sz="1400" kern="0" dirty="0">
                <a:solidFill>
                  <a:schemeClr val="tx2"/>
                </a:solidFill>
                <a:latin typeface="Manrope" pitchFamily="2" charset="0"/>
                <a:cs typeface="Segoe UI Semibold"/>
              </a:rPr>
              <a:t>).</a:t>
            </a:r>
            <a:endParaRPr lang="en-US" sz="1400" kern="0">
              <a:solidFill>
                <a:schemeClr val="tx2"/>
              </a:solidFill>
              <a:latin typeface="Manrope" pitchFamily="2" charset="0"/>
              <a:cs typeface="Segoe UI Semibold"/>
            </a:endParaRPr>
          </a:p>
        </p:txBody>
      </p:sp>
      <p:sp>
        <p:nvSpPr>
          <p:cNvPr id="10" name="Rectangle: Rounded Corners 9">
            <a:extLst>
              <a:ext uri="{FF2B5EF4-FFF2-40B4-BE49-F238E27FC236}">
                <a16:creationId xmlns:a16="http://schemas.microsoft.com/office/drawing/2014/main" id="{2F67E713-640D-B4F9-5250-6770ED65D57F}"/>
              </a:ext>
            </a:extLst>
          </p:cNvPr>
          <p:cNvSpPr>
            <a:spLocks/>
          </p:cNvSpPr>
          <p:nvPr/>
        </p:nvSpPr>
        <p:spPr bwMode="auto">
          <a:xfrm>
            <a:off x="7991201" y="1974652"/>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marR="0" indent="0" defTabSz="914102" fontAlgn="auto">
              <a:spcBef>
                <a:spcPts val="400"/>
              </a:spcBef>
              <a:buClrTx/>
              <a:buSzTx/>
              <a:buFontTx/>
              <a:buNone/>
              <a:tabLst/>
              <a:defRPr/>
            </a:pPr>
            <a:r>
              <a:rPr lang="en-US" sz="1400" kern="0">
                <a:solidFill>
                  <a:schemeClr val="tx2"/>
                </a:solidFill>
                <a:latin typeface="Manrope" pitchFamily="2" charset="0"/>
                <a:cs typeface="Segoe UI Semibold"/>
              </a:rPr>
              <a:t>Business insights and reporting capabilities</a:t>
            </a:r>
            <a:r>
              <a:rPr lang="en-US" sz="1400" kern="0" dirty="0">
                <a:solidFill>
                  <a:schemeClr val="tx2"/>
                </a:solidFill>
                <a:latin typeface="Manrope" pitchFamily="2" charset="0"/>
                <a:cs typeface="Segoe UI Semibold"/>
              </a:rPr>
              <a:t>.</a:t>
            </a:r>
            <a:endParaRPr lang="en-US" sz="1400" kern="0">
              <a:solidFill>
                <a:schemeClr val="tx2"/>
              </a:solidFill>
              <a:latin typeface="Manrope" pitchFamily="2" charset="0"/>
              <a:cs typeface="Segoe UI Semibold"/>
            </a:endParaRPr>
          </a:p>
        </p:txBody>
      </p:sp>
      <p:sp>
        <p:nvSpPr>
          <p:cNvPr id="11" name="TextBox 10">
            <a:extLst>
              <a:ext uri="{FF2B5EF4-FFF2-40B4-BE49-F238E27FC236}">
                <a16:creationId xmlns:a16="http://schemas.microsoft.com/office/drawing/2014/main" id="{C313AFC8-715F-F6AA-F904-A369C8806C17}"/>
              </a:ext>
            </a:extLst>
          </p:cNvPr>
          <p:cNvSpPr txBox="1"/>
          <p:nvPr/>
        </p:nvSpPr>
        <p:spPr>
          <a:xfrm>
            <a:off x="718087" y="4034672"/>
            <a:ext cx="10786654" cy="492443"/>
          </a:xfrm>
          <a:prstGeom prst="roundRect">
            <a:avLst>
              <a:gd name="adj" fmla="val 50000"/>
            </a:avLst>
          </a:prstGeom>
          <a:gradFill>
            <a:gsLst>
              <a:gs pos="100000">
                <a:schemeClr val="tx2"/>
              </a:gs>
              <a:gs pos="0">
                <a:srgbClr val="9470CA"/>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b="0">
                <a:solidFill>
                  <a:schemeClr val="bg1"/>
                </a:solidFill>
                <a:latin typeface="Manrope ExtraBold" pitchFamily="2" charset="0"/>
                <a:cs typeface="Segoe UI"/>
              </a:rPr>
              <a:t>How should we respond when they come up in sales conversations.</a:t>
            </a:r>
          </a:p>
        </p:txBody>
      </p:sp>
      <p:sp>
        <p:nvSpPr>
          <p:cNvPr id="12" name="Rectangle: Rounded Corners 11">
            <a:extLst>
              <a:ext uri="{FF2B5EF4-FFF2-40B4-BE49-F238E27FC236}">
                <a16:creationId xmlns:a16="http://schemas.microsoft.com/office/drawing/2014/main" id="{554D6F22-1AE0-3510-114F-AD83C787EC4C}"/>
              </a:ext>
            </a:extLst>
          </p:cNvPr>
          <p:cNvSpPr>
            <a:spLocks/>
          </p:cNvSpPr>
          <p:nvPr/>
        </p:nvSpPr>
        <p:spPr bwMode="auto">
          <a:xfrm>
            <a:off x="708660" y="4782848"/>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Multi-entity lease accounting compliance.</a:t>
            </a:r>
          </a:p>
          <a:p>
            <a:pPr marR="0" indent="0" defTabSz="914102" fontAlgn="auto">
              <a:spcBef>
                <a:spcPts val="400"/>
              </a:spcBef>
              <a:buClrTx/>
              <a:buSzTx/>
              <a:buFontTx/>
              <a:buNone/>
              <a:tabLst/>
              <a:defRPr/>
            </a:pPr>
            <a:r>
              <a:rPr lang="en-US" sz="1200">
                <a:solidFill>
                  <a:schemeClr val="tx1"/>
                </a:solidFill>
                <a:latin typeface="Manrope" pitchFamily="2" charset="0"/>
                <a:cs typeface="Segoe UI"/>
              </a:rPr>
              <a:t>P&amp;LM is designed to handle complex lease accounting and compliance with ASC 842 and IFRS 16. Soft4 is strong in leasing for specific industries but doesn’t offer the same robust lease accounting capabilities, especially for multi-entity organization.</a:t>
            </a:r>
            <a:endParaRPr lang="en-US" sz="1200" kern="0">
              <a:solidFill>
                <a:schemeClr val="tx1"/>
              </a:solidFill>
              <a:latin typeface="Manrope" pitchFamily="2" charset="0"/>
              <a:cs typeface="Segoe UI"/>
            </a:endParaRPr>
          </a:p>
        </p:txBody>
      </p:sp>
      <p:sp>
        <p:nvSpPr>
          <p:cNvPr id="13" name="Rectangle: Rounded Corners 12">
            <a:extLst>
              <a:ext uri="{FF2B5EF4-FFF2-40B4-BE49-F238E27FC236}">
                <a16:creationId xmlns:a16="http://schemas.microsoft.com/office/drawing/2014/main" id="{A7E03744-00B2-AD25-2CAA-216E7E31641D}"/>
              </a:ext>
            </a:extLst>
          </p:cNvPr>
          <p:cNvSpPr>
            <a:spLocks/>
          </p:cNvSpPr>
          <p:nvPr/>
        </p:nvSpPr>
        <p:spPr bwMode="auto">
          <a:xfrm>
            <a:off x="4349931" y="4782848"/>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a:solidFill>
                  <a:schemeClr val="tx2"/>
                </a:solidFill>
                <a:latin typeface="Manrope ExtraBold" pitchFamily="2" charset="0"/>
                <a:cs typeface="Segoe UI Semibold"/>
              </a:rPr>
              <a:t>Advance CAM calculation.</a:t>
            </a:r>
          </a:p>
          <a:p>
            <a:pPr marR="0" indent="0" defTabSz="914102" fontAlgn="auto">
              <a:spcBef>
                <a:spcPts val="400"/>
              </a:spcBef>
              <a:buClrTx/>
              <a:buSzTx/>
              <a:buFontTx/>
              <a:buNone/>
              <a:tabLst/>
              <a:defRPr/>
            </a:pPr>
            <a:endParaRPr lang="en-US" sz="1600" kern="0">
              <a:solidFill>
                <a:schemeClr val="tx2"/>
              </a:solidFill>
              <a:latin typeface="Manrope ExtraBold" pitchFamily="2" charset="0"/>
              <a:cs typeface="Segoe UI Semibold"/>
            </a:endParaRPr>
          </a:p>
          <a:p>
            <a:pPr marR="0" indent="0" defTabSz="914102" fontAlgn="auto">
              <a:spcBef>
                <a:spcPts val="400"/>
              </a:spcBef>
              <a:buClrTx/>
              <a:buSzTx/>
              <a:buFontTx/>
              <a:buNone/>
              <a:tabLst/>
              <a:defRPr/>
            </a:pPr>
            <a:r>
              <a:rPr lang="en-US" sz="1200">
                <a:solidFill>
                  <a:schemeClr val="tx1"/>
                </a:solidFill>
                <a:latin typeface="Manrope" pitchFamily="2" charset="0"/>
                <a:cs typeface="Segoe UI"/>
              </a:rPr>
              <a:t>P&amp;LM has same functionalities, but offers more advanced CAM calculation methods</a:t>
            </a:r>
            <a:r>
              <a:rPr lang="en-US" sz="1200" dirty="0">
                <a:solidFill>
                  <a:schemeClr val="tx1"/>
                </a:solidFill>
                <a:latin typeface="Manrope" pitchFamily="2" charset="0"/>
                <a:cs typeface="Segoe UI"/>
              </a:rPr>
              <a:t>.</a:t>
            </a:r>
            <a:endParaRPr lang="en-US" sz="1200" kern="0">
              <a:solidFill>
                <a:schemeClr val="tx1"/>
              </a:solidFill>
              <a:latin typeface="Manrope" pitchFamily="2" charset="0"/>
              <a:cs typeface="Segoe UI"/>
            </a:endParaRPr>
          </a:p>
        </p:txBody>
      </p:sp>
      <p:sp>
        <p:nvSpPr>
          <p:cNvPr id="14" name="Rectangle: Rounded Corners 13">
            <a:extLst>
              <a:ext uri="{FF2B5EF4-FFF2-40B4-BE49-F238E27FC236}">
                <a16:creationId xmlns:a16="http://schemas.microsoft.com/office/drawing/2014/main" id="{6AC6CC12-BA98-F1DA-6348-90DEEA460FF7}"/>
              </a:ext>
            </a:extLst>
          </p:cNvPr>
          <p:cNvSpPr>
            <a:spLocks/>
          </p:cNvSpPr>
          <p:nvPr/>
        </p:nvSpPr>
        <p:spPr bwMode="auto">
          <a:xfrm>
            <a:off x="7991201" y="4782848"/>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a:solidFill>
                  <a:schemeClr val="tx2"/>
                </a:solidFill>
                <a:latin typeface="Manrope ExtraBold" pitchFamily="2" charset="0"/>
                <a:cs typeface="Segoe UI Semibold"/>
              </a:rPr>
              <a:t>Scalability &amp; lower cost of ownership.</a:t>
            </a:r>
          </a:p>
          <a:p>
            <a:pPr marR="0" indent="0" defTabSz="914102" fontAlgn="auto">
              <a:spcBef>
                <a:spcPts val="400"/>
              </a:spcBef>
              <a:buClrTx/>
              <a:buSzTx/>
              <a:buFontTx/>
              <a:buNone/>
              <a:tabLst/>
              <a:defRPr/>
            </a:pPr>
            <a:endParaRPr lang="en-US" sz="1200" kern="0">
              <a:solidFill>
                <a:schemeClr val="tx2"/>
              </a:solidFill>
              <a:latin typeface="Manrope ExtraBold" pitchFamily="2" charset="0"/>
              <a:cs typeface="Segoe UI Semibold"/>
            </a:endParaRPr>
          </a:p>
          <a:p>
            <a:pPr marR="0" indent="0" defTabSz="914102" fontAlgn="auto">
              <a:spcBef>
                <a:spcPts val="400"/>
              </a:spcBef>
              <a:buClrTx/>
              <a:buSzTx/>
              <a:buFontTx/>
              <a:buNone/>
              <a:tabLst/>
              <a:defRPr/>
            </a:pPr>
            <a:r>
              <a:rPr lang="en-US" sz="1200">
                <a:solidFill>
                  <a:schemeClr val="tx1"/>
                </a:solidFill>
                <a:latin typeface="Manrope" pitchFamily="2" charset="0"/>
                <a:cs typeface="Segoe UI"/>
              </a:rPr>
              <a:t>We have same reporting capabilities and lower cost of ownership</a:t>
            </a:r>
            <a:r>
              <a:rPr lang="en-US" sz="1200" dirty="0">
                <a:solidFill>
                  <a:schemeClr val="tx1"/>
                </a:solidFill>
                <a:latin typeface="Manrope" pitchFamily="2" charset="0"/>
                <a:cs typeface="Segoe UI"/>
              </a:rPr>
              <a:t>.</a:t>
            </a:r>
            <a:endParaRPr lang="en-US" sz="1200">
              <a:solidFill>
                <a:schemeClr val="tx1"/>
              </a:solidFill>
              <a:latin typeface="Manrope" pitchFamily="2" charset="0"/>
              <a:cs typeface="Segoe UI"/>
            </a:endParaRPr>
          </a:p>
          <a:p>
            <a:pPr marR="0" indent="0" defTabSz="914102" fontAlgn="auto">
              <a:spcBef>
                <a:spcPts val="400"/>
              </a:spcBef>
              <a:buClrTx/>
              <a:buSzTx/>
              <a:buFontTx/>
              <a:buNone/>
              <a:tabLst/>
              <a:defRPr/>
            </a:pPr>
            <a:endParaRPr lang="en-US" sz="1100">
              <a:solidFill>
                <a:schemeClr val="tx1"/>
              </a:solidFill>
              <a:latin typeface="Manrope" pitchFamily="2" charset="0"/>
              <a:cs typeface="Segoe UI"/>
            </a:endParaRPr>
          </a:p>
          <a:p>
            <a:pPr marR="0" indent="0" defTabSz="914102" fontAlgn="auto">
              <a:spcBef>
                <a:spcPts val="400"/>
              </a:spcBef>
              <a:buClrTx/>
              <a:buSzTx/>
              <a:buFontTx/>
              <a:buNone/>
              <a:tabLst/>
              <a:defRPr/>
            </a:pPr>
            <a:endParaRPr lang="en-US" sz="1100" kern="0">
              <a:solidFill>
                <a:schemeClr val="tx1"/>
              </a:solidFill>
              <a:latin typeface="Manrope" pitchFamily="2" charset="0"/>
              <a:cs typeface="Segoe UI"/>
            </a:endParaRPr>
          </a:p>
        </p:txBody>
      </p:sp>
      <p:sp>
        <p:nvSpPr>
          <p:cNvPr id="15" name="Title 1">
            <a:extLst>
              <a:ext uri="{FF2B5EF4-FFF2-40B4-BE49-F238E27FC236}">
                <a16:creationId xmlns:a16="http://schemas.microsoft.com/office/drawing/2014/main" id="{22A22163-6BE6-09E6-E5B1-1463D9D2CB4B}"/>
              </a:ext>
            </a:extLst>
          </p:cNvPr>
          <p:cNvSpPr txBox="1">
            <a:spLocks/>
          </p:cNvSpPr>
          <p:nvPr/>
        </p:nvSpPr>
        <p:spPr>
          <a:xfrm>
            <a:off x="482780" y="231558"/>
            <a:ext cx="10515600"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4000">
                <a:solidFill>
                  <a:srgbClr val="9470CA"/>
                </a:solidFill>
              </a:rPr>
              <a:t>Competitive analysis </a:t>
            </a:r>
            <a:r>
              <a:rPr lang="en-US" sz="4000">
                <a:solidFill>
                  <a:schemeClr val="tx2"/>
                </a:solidFill>
              </a:rPr>
              <a:t>(Soft4). </a:t>
            </a:r>
          </a:p>
        </p:txBody>
      </p:sp>
    </p:spTree>
    <p:extLst>
      <p:ext uri="{BB962C8B-B14F-4D97-AF65-F5344CB8AC3E}">
        <p14:creationId xmlns:p14="http://schemas.microsoft.com/office/powerpoint/2010/main" val="144621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6.25E-7 -2.22222E-6 L -6.25E-7 0.03542 " pathEditMode="relative" rAng="0" ptsTypes="AA">
                                      <p:cBhvr>
                                        <p:cTn id="9" dur="500" spd="-100000" fill="hold"/>
                                        <p:tgtEl>
                                          <p:spTgt spid="7"/>
                                        </p:tgtEl>
                                        <p:attrNameLst>
                                          <p:attrName>ppt_x</p:attrName>
                                          <p:attrName>ppt_y</p:attrName>
                                        </p:attrNameLst>
                                      </p:cBhvr>
                                      <p:rCtr x="0" y="1759"/>
                                    </p:animMotion>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42" presetClass="path" presetSubtype="0" decel="100000" fill="hold" grpId="1" nodeType="withEffect">
                                  <p:stCondLst>
                                    <p:cond delay="0"/>
                                  </p:stCondLst>
                                  <p:childTnLst>
                                    <p:animMotion origin="layout" path="M -6.25E-7 -2.22222E-6 L -6.25E-7 0.03542 " pathEditMode="relative" rAng="0" ptsTypes="AA">
                                      <p:cBhvr>
                                        <p:cTn id="31" dur="500" spd="-100000" fill="hold"/>
                                        <p:tgtEl>
                                          <p:spTgt spid="11"/>
                                        </p:tgtEl>
                                        <p:attrNameLst>
                                          <p:attrName>ppt_x</p:attrName>
                                          <p:attrName>ppt_y</p:attrName>
                                        </p:attrNameLst>
                                      </p:cBhvr>
                                      <p:rCtr x="0" y="1759"/>
                                    </p:animMotion>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anim calcmode="lin" valueType="num">
                                      <p:cBhvr>
                                        <p:cTn id="41" dur="500" fill="hold"/>
                                        <p:tgtEl>
                                          <p:spTgt spid="13"/>
                                        </p:tgtEl>
                                        <p:attrNameLst>
                                          <p:attrName>ppt_x</p:attrName>
                                        </p:attrNameLst>
                                      </p:cBhvr>
                                      <p:tavLst>
                                        <p:tav tm="0">
                                          <p:val>
                                            <p:strVal val="#ppt_x"/>
                                          </p:val>
                                        </p:tav>
                                        <p:tav tm="100000">
                                          <p:val>
                                            <p:strVal val="#ppt_x"/>
                                          </p:val>
                                        </p:tav>
                                      </p:tavLst>
                                    </p:anim>
                                    <p:anim calcmode="lin" valueType="num">
                                      <p:cBhvr>
                                        <p:cTn id="42" dur="5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strVal val="#ppt_x"/>
                                          </p:val>
                                        </p:tav>
                                        <p:tav tm="100000">
                                          <p:val>
                                            <p:strVal val="#ppt_x"/>
                                          </p:val>
                                        </p:tav>
                                      </p:tavLst>
                                    </p:anim>
                                    <p:anim calcmode="lin" valueType="num">
                                      <p:cBhvr>
                                        <p:cTn id="4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10" grpId="0" animBg="1"/>
      <p:bldP spid="11" grpId="0" animBg="1"/>
      <p:bldP spid="11" grpId="1"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AF0BD-9077-8E59-9126-E68E4A8A8A8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0A17245-0D8B-8C41-613E-93C34220E389}"/>
              </a:ext>
            </a:extLst>
          </p:cNvPr>
          <p:cNvSpPr txBox="1"/>
          <p:nvPr/>
        </p:nvSpPr>
        <p:spPr>
          <a:xfrm>
            <a:off x="718087" y="1226476"/>
            <a:ext cx="10786654" cy="492443"/>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b="0" dirty="0">
                <a:solidFill>
                  <a:schemeClr val="bg1"/>
                </a:solidFill>
                <a:latin typeface="Manrope ExtraBold" pitchFamily="2" charset="0"/>
                <a:cs typeface="Segoe UI"/>
              </a:rPr>
              <a:t>Top 3 things making Yardi win.</a:t>
            </a:r>
          </a:p>
        </p:txBody>
      </p:sp>
      <p:sp>
        <p:nvSpPr>
          <p:cNvPr id="8" name="Rectangle: Rounded Corners 7">
            <a:extLst>
              <a:ext uri="{FF2B5EF4-FFF2-40B4-BE49-F238E27FC236}">
                <a16:creationId xmlns:a16="http://schemas.microsoft.com/office/drawing/2014/main" id="{3E35D9D0-E376-EB2F-2E38-6DD5FB531A10}"/>
              </a:ext>
            </a:extLst>
          </p:cNvPr>
          <p:cNvSpPr>
            <a:spLocks/>
          </p:cNvSpPr>
          <p:nvPr/>
        </p:nvSpPr>
        <p:spPr bwMode="auto">
          <a:xfrm>
            <a:off x="708660" y="1974652"/>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marR="0" indent="0" defTabSz="914102" fontAlgn="auto">
              <a:spcBef>
                <a:spcPts val="400"/>
              </a:spcBef>
              <a:buClrTx/>
              <a:buSzTx/>
              <a:buFontTx/>
              <a:buNone/>
              <a:tabLst/>
              <a:defRPr/>
            </a:pPr>
            <a:r>
              <a:rPr lang="en-US" sz="1400" kern="0" dirty="0">
                <a:solidFill>
                  <a:schemeClr val="tx2"/>
                </a:solidFill>
                <a:latin typeface="Manrope" pitchFamily="2" charset="0"/>
                <a:cs typeface="Segoe UI Semibold"/>
              </a:rPr>
              <a:t>Integrates functions like maintenance, lease management, and accounting in one place for property managers. Strength lies in supporting front-office tasks to back-office accounting.</a:t>
            </a:r>
          </a:p>
        </p:txBody>
      </p:sp>
      <p:sp>
        <p:nvSpPr>
          <p:cNvPr id="9" name="Rectangle: Rounded Corners 8">
            <a:extLst>
              <a:ext uri="{FF2B5EF4-FFF2-40B4-BE49-F238E27FC236}">
                <a16:creationId xmlns:a16="http://schemas.microsoft.com/office/drawing/2014/main" id="{A72F2E4D-E1B1-AE76-65E0-0D4D27E27E2A}"/>
              </a:ext>
            </a:extLst>
          </p:cNvPr>
          <p:cNvSpPr>
            <a:spLocks/>
          </p:cNvSpPr>
          <p:nvPr/>
        </p:nvSpPr>
        <p:spPr bwMode="auto">
          <a:xfrm>
            <a:off x="4349931" y="1974652"/>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marR="0" indent="0" defTabSz="914102" fontAlgn="auto">
              <a:spcBef>
                <a:spcPts val="400"/>
              </a:spcBef>
              <a:buClrTx/>
              <a:buSzTx/>
              <a:buFontTx/>
              <a:buNone/>
              <a:tabLst/>
              <a:defRPr/>
            </a:pPr>
            <a:r>
              <a:rPr lang="en-US" sz="1400" kern="0" dirty="0">
                <a:solidFill>
                  <a:schemeClr val="tx2"/>
                </a:solidFill>
                <a:latin typeface="Manrope" pitchFamily="2" charset="0"/>
                <a:cs typeface="Segoe UI Semibold"/>
              </a:rPr>
              <a:t>Widely used in real estate industry and tailored specifically for property management. Go-to solution for multifamily, commercial, and mixed-use properties.</a:t>
            </a:r>
          </a:p>
        </p:txBody>
      </p:sp>
      <p:sp>
        <p:nvSpPr>
          <p:cNvPr id="10" name="Rectangle: Rounded Corners 9">
            <a:extLst>
              <a:ext uri="{FF2B5EF4-FFF2-40B4-BE49-F238E27FC236}">
                <a16:creationId xmlns:a16="http://schemas.microsoft.com/office/drawing/2014/main" id="{60D1E936-9251-479D-211D-76CDD5C09FD2}"/>
              </a:ext>
            </a:extLst>
          </p:cNvPr>
          <p:cNvSpPr>
            <a:spLocks/>
          </p:cNvSpPr>
          <p:nvPr/>
        </p:nvSpPr>
        <p:spPr bwMode="auto">
          <a:xfrm>
            <a:off x="7991201" y="1974652"/>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marR="0" indent="0" defTabSz="914102" fontAlgn="auto">
              <a:spcBef>
                <a:spcPts val="400"/>
              </a:spcBef>
              <a:buClrTx/>
              <a:buSzTx/>
              <a:buFontTx/>
              <a:buNone/>
              <a:tabLst/>
              <a:defRPr/>
            </a:pPr>
            <a:r>
              <a:rPr lang="en-US" sz="1400" kern="0" dirty="0">
                <a:solidFill>
                  <a:schemeClr val="tx2"/>
                </a:solidFill>
                <a:latin typeface="Manrope" pitchFamily="2" charset="0"/>
                <a:cs typeface="Segoe UI Semibold"/>
              </a:rPr>
              <a:t>Provides deep analytics and reporting capabilities, tracking operational performance, tenant satisfaction, and financial metrics.</a:t>
            </a:r>
          </a:p>
        </p:txBody>
      </p:sp>
      <p:sp>
        <p:nvSpPr>
          <p:cNvPr id="11" name="TextBox 10">
            <a:extLst>
              <a:ext uri="{FF2B5EF4-FFF2-40B4-BE49-F238E27FC236}">
                <a16:creationId xmlns:a16="http://schemas.microsoft.com/office/drawing/2014/main" id="{2C0A5C68-DC00-12DB-6218-6806F92C8DDE}"/>
              </a:ext>
            </a:extLst>
          </p:cNvPr>
          <p:cNvSpPr txBox="1"/>
          <p:nvPr/>
        </p:nvSpPr>
        <p:spPr>
          <a:xfrm>
            <a:off x="718087" y="4034672"/>
            <a:ext cx="10786654" cy="492443"/>
          </a:xfrm>
          <a:prstGeom prst="roundRect">
            <a:avLst>
              <a:gd name="adj" fmla="val 50000"/>
            </a:avLst>
          </a:prstGeom>
          <a:gradFill>
            <a:gsLst>
              <a:gs pos="100000">
                <a:schemeClr val="tx2"/>
              </a:gs>
              <a:gs pos="0">
                <a:srgbClr val="9470CA"/>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b="0" dirty="0">
                <a:solidFill>
                  <a:schemeClr val="bg1"/>
                </a:solidFill>
                <a:latin typeface="Manrope ExtraBold" pitchFamily="2" charset="0"/>
                <a:cs typeface="Segoe UI"/>
              </a:rPr>
              <a:t>How should we respond when they come up in sales conversations.</a:t>
            </a:r>
          </a:p>
        </p:txBody>
      </p:sp>
      <p:sp>
        <p:nvSpPr>
          <p:cNvPr id="12" name="Rectangle: Rounded Corners 11">
            <a:extLst>
              <a:ext uri="{FF2B5EF4-FFF2-40B4-BE49-F238E27FC236}">
                <a16:creationId xmlns:a16="http://schemas.microsoft.com/office/drawing/2014/main" id="{14052FB0-D2F2-24A4-FB26-FBD60C8827D2}"/>
              </a:ext>
            </a:extLst>
          </p:cNvPr>
          <p:cNvSpPr>
            <a:spLocks/>
          </p:cNvSpPr>
          <p:nvPr/>
        </p:nvSpPr>
        <p:spPr bwMode="auto">
          <a:xfrm>
            <a:off x="708660" y="4782848"/>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Integration with Microsoft BC and MEM: </a:t>
            </a:r>
          </a:p>
          <a:p>
            <a:pPr marR="0" indent="0" defTabSz="914102" fontAlgn="auto">
              <a:spcBef>
                <a:spcPts val="400"/>
              </a:spcBef>
              <a:buClrTx/>
              <a:buSzTx/>
              <a:buFontTx/>
              <a:buNone/>
              <a:tabLst/>
              <a:defRPr/>
            </a:pPr>
            <a:r>
              <a:rPr lang="en-US" sz="1200" dirty="0">
                <a:solidFill>
                  <a:schemeClr val="tx1"/>
                </a:solidFill>
                <a:latin typeface="Manrope" pitchFamily="2" charset="0"/>
                <a:cs typeface="Segoe UI"/>
              </a:rPr>
              <a:t>P&amp;LM is embedded within BC and integrates with Binary MEM solution, allowing to manage leases and properties within Dynamics 365 ecosystem. Better data accessibility, compliance, and operational visibility for BC users.</a:t>
            </a:r>
            <a:endParaRPr lang="en-US" sz="1200" kern="0" dirty="0">
              <a:solidFill>
                <a:schemeClr val="tx1"/>
              </a:solidFill>
              <a:latin typeface="Manrope" pitchFamily="2" charset="0"/>
              <a:cs typeface="Segoe UI"/>
            </a:endParaRPr>
          </a:p>
        </p:txBody>
      </p:sp>
      <p:sp>
        <p:nvSpPr>
          <p:cNvPr id="13" name="Rectangle: Rounded Corners 12">
            <a:extLst>
              <a:ext uri="{FF2B5EF4-FFF2-40B4-BE49-F238E27FC236}">
                <a16:creationId xmlns:a16="http://schemas.microsoft.com/office/drawing/2014/main" id="{803C9BD6-94DE-CA39-51EA-C70EAABF060C}"/>
              </a:ext>
            </a:extLst>
          </p:cNvPr>
          <p:cNvSpPr>
            <a:spLocks/>
          </p:cNvSpPr>
          <p:nvPr/>
        </p:nvSpPr>
        <p:spPr bwMode="auto">
          <a:xfrm>
            <a:off x="4349931" y="4782848"/>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Lease Accounting &amp; Compliance: </a:t>
            </a:r>
          </a:p>
          <a:p>
            <a:pPr marR="0" indent="0" defTabSz="914102" fontAlgn="auto">
              <a:spcBef>
                <a:spcPts val="400"/>
              </a:spcBef>
              <a:buClrTx/>
              <a:buSzTx/>
              <a:buFontTx/>
              <a:buNone/>
              <a:tabLst/>
              <a:defRPr/>
            </a:pPr>
            <a:r>
              <a:rPr lang="en-US" sz="1200" dirty="0">
                <a:solidFill>
                  <a:schemeClr val="tx1"/>
                </a:solidFill>
                <a:latin typeface="Manrope" pitchFamily="2" charset="0"/>
                <a:cs typeface="Segoe UI"/>
              </a:rPr>
              <a:t>Advanced lease accounting capabilities, including ASC 842 and IFRS 16 compliance, crucial for multi-entity or large-scale organizations. Yardi doesn’t offer same depth in accounting automation and compliance.</a:t>
            </a:r>
          </a:p>
        </p:txBody>
      </p:sp>
      <p:sp>
        <p:nvSpPr>
          <p:cNvPr id="14" name="Rectangle: Rounded Corners 13">
            <a:extLst>
              <a:ext uri="{FF2B5EF4-FFF2-40B4-BE49-F238E27FC236}">
                <a16:creationId xmlns:a16="http://schemas.microsoft.com/office/drawing/2014/main" id="{4F30FD2B-9A92-6374-5902-F23CE9ED5AE2}"/>
              </a:ext>
            </a:extLst>
          </p:cNvPr>
          <p:cNvSpPr>
            <a:spLocks/>
          </p:cNvSpPr>
          <p:nvPr/>
        </p:nvSpPr>
        <p:spPr bwMode="auto">
          <a:xfrm>
            <a:off x="7991201" y="4782848"/>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Cost &amp; Flexibility Advantage: </a:t>
            </a:r>
          </a:p>
          <a:p>
            <a:pPr marR="0" indent="0" defTabSz="914102" fontAlgn="auto">
              <a:spcBef>
                <a:spcPts val="400"/>
              </a:spcBef>
              <a:buClrTx/>
              <a:buSzTx/>
              <a:buFontTx/>
              <a:buNone/>
              <a:tabLst/>
              <a:defRPr/>
            </a:pPr>
            <a:endParaRPr lang="en-US" sz="1200" kern="0" dirty="0">
              <a:solidFill>
                <a:schemeClr val="tx2"/>
              </a:solidFill>
              <a:latin typeface="Manrope ExtraBold" pitchFamily="2" charset="0"/>
              <a:cs typeface="Segoe UI Semibold"/>
            </a:endParaRPr>
          </a:p>
          <a:p>
            <a:pPr marR="0" indent="0" defTabSz="914102" fontAlgn="auto">
              <a:spcBef>
                <a:spcPts val="400"/>
              </a:spcBef>
              <a:buClrTx/>
              <a:buSzTx/>
              <a:buFontTx/>
              <a:buNone/>
              <a:tabLst/>
              <a:defRPr/>
            </a:pPr>
            <a:r>
              <a:rPr lang="en-US" sz="1200" dirty="0">
                <a:solidFill>
                  <a:schemeClr val="tx1"/>
                </a:solidFill>
                <a:latin typeface="Manrope" pitchFamily="2" charset="0"/>
                <a:cs typeface="Segoe UI"/>
              </a:rPr>
              <a:t>P&amp;LM offers a lower cost of ownership vs Yardi’s licensing and implementation fees.</a:t>
            </a:r>
            <a:endParaRPr lang="en-US" sz="1100" dirty="0">
              <a:solidFill>
                <a:schemeClr val="tx1"/>
              </a:solidFill>
              <a:latin typeface="Manrope" pitchFamily="2" charset="0"/>
              <a:cs typeface="Segoe UI"/>
            </a:endParaRPr>
          </a:p>
          <a:p>
            <a:pPr marR="0" indent="0" defTabSz="914102" fontAlgn="auto">
              <a:spcBef>
                <a:spcPts val="400"/>
              </a:spcBef>
              <a:buClrTx/>
              <a:buSzTx/>
              <a:buFontTx/>
              <a:buNone/>
              <a:tabLst/>
              <a:defRPr/>
            </a:pPr>
            <a:endParaRPr lang="en-US" sz="1100" kern="0" dirty="0">
              <a:solidFill>
                <a:schemeClr val="tx1"/>
              </a:solidFill>
              <a:latin typeface="Manrope" pitchFamily="2" charset="0"/>
              <a:cs typeface="Segoe UI"/>
            </a:endParaRPr>
          </a:p>
        </p:txBody>
      </p:sp>
      <p:sp>
        <p:nvSpPr>
          <p:cNvPr id="15" name="Title 1">
            <a:extLst>
              <a:ext uri="{FF2B5EF4-FFF2-40B4-BE49-F238E27FC236}">
                <a16:creationId xmlns:a16="http://schemas.microsoft.com/office/drawing/2014/main" id="{A419DDBA-EEF4-64C0-8B42-AE25B76EFEDF}"/>
              </a:ext>
            </a:extLst>
          </p:cNvPr>
          <p:cNvSpPr txBox="1">
            <a:spLocks/>
          </p:cNvSpPr>
          <p:nvPr/>
        </p:nvSpPr>
        <p:spPr>
          <a:xfrm>
            <a:off x="482780" y="231558"/>
            <a:ext cx="10515600"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4000" dirty="0">
                <a:solidFill>
                  <a:srgbClr val="9470CA"/>
                </a:solidFill>
              </a:rPr>
              <a:t>Competitive Analysis </a:t>
            </a:r>
            <a:r>
              <a:rPr lang="en-US" sz="4000" dirty="0">
                <a:solidFill>
                  <a:schemeClr val="tx2"/>
                </a:solidFill>
              </a:rPr>
              <a:t>(Yardi). </a:t>
            </a:r>
          </a:p>
        </p:txBody>
      </p:sp>
    </p:spTree>
    <p:extLst>
      <p:ext uri="{BB962C8B-B14F-4D97-AF65-F5344CB8AC3E}">
        <p14:creationId xmlns:p14="http://schemas.microsoft.com/office/powerpoint/2010/main" val="102796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6.25E-7 -2.22222E-6 L -6.25E-7 0.03542 " pathEditMode="relative" rAng="0" ptsTypes="AA">
                                      <p:cBhvr>
                                        <p:cTn id="9" dur="500" spd="-100000" fill="hold"/>
                                        <p:tgtEl>
                                          <p:spTgt spid="7"/>
                                        </p:tgtEl>
                                        <p:attrNameLst>
                                          <p:attrName>ppt_x</p:attrName>
                                          <p:attrName>ppt_y</p:attrName>
                                        </p:attrNameLst>
                                      </p:cBhvr>
                                      <p:rCtr x="0" y="1759"/>
                                    </p:animMotion>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42" presetClass="path" presetSubtype="0" decel="100000" fill="hold" grpId="1" nodeType="withEffect">
                                  <p:stCondLst>
                                    <p:cond delay="0"/>
                                  </p:stCondLst>
                                  <p:childTnLst>
                                    <p:animMotion origin="layout" path="M -6.25E-7 -2.22222E-6 L -6.25E-7 0.03542 " pathEditMode="relative" rAng="0" ptsTypes="AA">
                                      <p:cBhvr>
                                        <p:cTn id="31" dur="500" spd="-100000" fill="hold"/>
                                        <p:tgtEl>
                                          <p:spTgt spid="11"/>
                                        </p:tgtEl>
                                        <p:attrNameLst>
                                          <p:attrName>ppt_x</p:attrName>
                                          <p:attrName>ppt_y</p:attrName>
                                        </p:attrNameLst>
                                      </p:cBhvr>
                                      <p:rCtr x="0" y="1759"/>
                                    </p:animMotion>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anim calcmode="lin" valueType="num">
                                      <p:cBhvr>
                                        <p:cTn id="41" dur="500" fill="hold"/>
                                        <p:tgtEl>
                                          <p:spTgt spid="13"/>
                                        </p:tgtEl>
                                        <p:attrNameLst>
                                          <p:attrName>ppt_x</p:attrName>
                                        </p:attrNameLst>
                                      </p:cBhvr>
                                      <p:tavLst>
                                        <p:tav tm="0">
                                          <p:val>
                                            <p:strVal val="#ppt_x"/>
                                          </p:val>
                                        </p:tav>
                                        <p:tav tm="100000">
                                          <p:val>
                                            <p:strVal val="#ppt_x"/>
                                          </p:val>
                                        </p:tav>
                                      </p:tavLst>
                                    </p:anim>
                                    <p:anim calcmode="lin" valueType="num">
                                      <p:cBhvr>
                                        <p:cTn id="42" dur="5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strVal val="#ppt_x"/>
                                          </p:val>
                                        </p:tav>
                                        <p:tav tm="100000">
                                          <p:val>
                                            <p:strVal val="#ppt_x"/>
                                          </p:val>
                                        </p:tav>
                                      </p:tavLst>
                                    </p:anim>
                                    <p:anim calcmode="lin" valueType="num">
                                      <p:cBhvr>
                                        <p:cTn id="4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10" grpId="0" animBg="1"/>
      <p:bldP spid="11" grpId="0" animBg="1"/>
      <p:bldP spid="11" grpId="1" animBg="1"/>
      <p:bldP spid="1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87C54-D8EF-71A9-2ACA-068B9F666E3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0F6218B-1F11-C4C0-9BB9-E243103ADAA7}"/>
              </a:ext>
            </a:extLst>
          </p:cNvPr>
          <p:cNvSpPr txBox="1"/>
          <p:nvPr/>
        </p:nvSpPr>
        <p:spPr>
          <a:xfrm>
            <a:off x="718087" y="1226476"/>
            <a:ext cx="10786654" cy="492443"/>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b="0" dirty="0">
                <a:solidFill>
                  <a:schemeClr val="bg1"/>
                </a:solidFill>
                <a:latin typeface="Manrope ExtraBold" pitchFamily="2" charset="0"/>
                <a:cs typeface="Segoe UI"/>
              </a:rPr>
              <a:t>Top 3 things making RealPage win.</a:t>
            </a:r>
          </a:p>
        </p:txBody>
      </p:sp>
      <p:sp>
        <p:nvSpPr>
          <p:cNvPr id="8" name="Rectangle: Rounded Corners 7">
            <a:extLst>
              <a:ext uri="{FF2B5EF4-FFF2-40B4-BE49-F238E27FC236}">
                <a16:creationId xmlns:a16="http://schemas.microsoft.com/office/drawing/2014/main" id="{2D98A9A5-9A1B-7B4B-C81E-BDC1213618E9}"/>
              </a:ext>
            </a:extLst>
          </p:cNvPr>
          <p:cNvSpPr>
            <a:spLocks/>
          </p:cNvSpPr>
          <p:nvPr/>
        </p:nvSpPr>
        <p:spPr bwMode="auto">
          <a:xfrm>
            <a:off x="708660" y="1974652"/>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marR="0" indent="0" defTabSz="914102" fontAlgn="auto">
              <a:spcBef>
                <a:spcPts val="400"/>
              </a:spcBef>
              <a:buClrTx/>
              <a:buSzTx/>
              <a:buFontTx/>
              <a:buNone/>
              <a:tabLst/>
              <a:defRPr/>
            </a:pPr>
            <a:r>
              <a:rPr lang="en-US" sz="1400" kern="0" dirty="0">
                <a:solidFill>
                  <a:schemeClr val="tx2"/>
                </a:solidFill>
                <a:latin typeface="Manrope" pitchFamily="2" charset="0"/>
                <a:cs typeface="Segoe UI Semibold"/>
              </a:rPr>
              <a:t>Unified platform integrating property management, leasing, maintenance, and accounting. Caters to multifamily, student housing, and commercial properties.</a:t>
            </a:r>
          </a:p>
        </p:txBody>
      </p:sp>
      <p:sp>
        <p:nvSpPr>
          <p:cNvPr id="9" name="Rectangle: Rounded Corners 8">
            <a:extLst>
              <a:ext uri="{FF2B5EF4-FFF2-40B4-BE49-F238E27FC236}">
                <a16:creationId xmlns:a16="http://schemas.microsoft.com/office/drawing/2014/main" id="{7DF4F35A-EE33-DD2F-E772-3C2F62F9488B}"/>
              </a:ext>
            </a:extLst>
          </p:cNvPr>
          <p:cNvSpPr>
            <a:spLocks/>
          </p:cNvSpPr>
          <p:nvPr/>
        </p:nvSpPr>
        <p:spPr bwMode="auto">
          <a:xfrm>
            <a:off x="4349931" y="1974652"/>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marR="0" indent="0" defTabSz="914102" fontAlgn="auto">
              <a:spcBef>
                <a:spcPts val="400"/>
              </a:spcBef>
              <a:buClrTx/>
              <a:buSzTx/>
              <a:buFontTx/>
              <a:buNone/>
              <a:tabLst/>
              <a:defRPr/>
            </a:pPr>
            <a:r>
              <a:rPr lang="en-US" sz="1400" kern="0" dirty="0">
                <a:solidFill>
                  <a:schemeClr val="tx2"/>
                </a:solidFill>
                <a:latin typeface="Manrope" pitchFamily="2" charset="0"/>
                <a:cs typeface="Segoe UI Semibold"/>
              </a:rPr>
              <a:t>Provides strong business intelligence and analytics tools, offering real-time insights into operational and financial performance. This helps property managers analyze data across the entire portfolio.</a:t>
            </a:r>
          </a:p>
        </p:txBody>
      </p:sp>
      <p:sp>
        <p:nvSpPr>
          <p:cNvPr id="10" name="Rectangle: Rounded Corners 9">
            <a:extLst>
              <a:ext uri="{FF2B5EF4-FFF2-40B4-BE49-F238E27FC236}">
                <a16:creationId xmlns:a16="http://schemas.microsoft.com/office/drawing/2014/main" id="{F203E5A7-51B2-EFCC-768A-8855F1A328AE}"/>
              </a:ext>
            </a:extLst>
          </p:cNvPr>
          <p:cNvSpPr>
            <a:spLocks/>
          </p:cNvSpPr>
          <p:nvPr/>
        </p:nvSpPr>
        <p:spPr bwMode="auto">
          <a:xfrm>
            <a:off x="7991201" y="1974652"/>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marR="0" indent="0" defTabSz="914102" fontAlgn="auto">
              <a:spcBef>
                <a:spcPts val="400"/>
              </a:spcBef>
              <a:buClrTx/>
              <a:buSzTx/>
              <a:buFontTx/>
              <a:buNone/>
              <a:tabLst/>
              <a:defRPr/>
            </a:pPr>
            <a:r>
              <a:rPr lang="en-US" sz="1400" kern="0" dirty="0">
                <a:solidFill>
                  <a:schemeClr val="tx2"/>
                </a:solidFill>
                <a:latin typeface="Manrope" pitchFamily="2" charset="0"/>
                <a:cs typeface="Segoe UI Semibold"/>
              </a:rPr>
              <a:t>Focuses heavily on enhancing resident experience through digital portals and features like virtual tours, smart home integration, and AI backed leasing assistants help to improve resident engagement.</a:t>
            </a:r>
          </a:p>
        </p:txBody>
      </p:sp>
      <p:sp>
        <p:nvSpPr>
          <p:cNvPr id="11" name="TextBox 10">
            <a:extLst>
              <a:ext uri="{FF2B5EF4-FFF2-40B4-BE49-F238E27FC236}">
                <a16:creationId xmlns:a16="http://schemas.microsoft.com/office/drawing/2014/main" id="{9AFF83A1-F6E9-1217-4E29-43EDD5AB4CE6}"/>
              </a:ext>
            </a:extLst>
          </p:cNvPr>
          <p:cNvSpPr txBox="1"/>
          <p:nvPr/>
        </p:nvSpPr>
        <p:spPr>
          <a:xfrm>
            <a:off x="718087" y="4034672"/>
            <a:ext cx="10786654" cy="492443"/>
          </a:xfrm>
          <a:prstGeom prst="roundRect">
            <a:avLst>
              <a:gd name="adj" fmla="val 50000"/>
            </a:avLst>
          </a:prstGeom>
          <a:gradFill>
            <a:gsLst>
              <a:gs pos="100000">
                <a:schemeClr val="tx2"/>
              </a:gs>
              <a:gs pos="0">
                <a:srgbClr val="9470CA"/>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b="0" dirty="0">
                <a:solidFill>
                  <a:schemeClr val="bg1"/>
                </a:solidFill>
                <a:latin typeface="Manrope ExtraBold" pitchFamily="2" charset="0"/>
                <a:cs typeface="Segoe UI"/>
              </a:rPr>
              <a:t>How should we respond when they come up in sales conversations.</a:t>
            </a:r>
          </a:p>
        </p:txBody>
      </p:sp>
      <p:sp>
        <p:nvSpPr>
          <p:cNvPr id="12" name="Rectangle: Rounded Corners 11">
            <a:extLst>
              <a:ext uri="{FF2B5EF4-FFF2-40B4-BE49-F238E27FC236}">
                <a16:creationId xmlns:a16="http://schemas.microsoft.com/office/drawing/2014/main" id="{8A77901E-57BF-8C66-C283-5F1DCEDA12D4}"/>
              </a:ext>
            </a:extLst>
          </p:cNvPr>
          <p:cNvSpPr>
            <a:spLocks/>
          </p:cNvSpPr>
          <p:nvPr/>
        </p:nvSpPr>
        <p:spPr bwMode="auto">
          <a:xfrm>
            <a:off x="708660" y="4782848"/>
            <a:ext cx="3504111" cy="1932584"/>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Integration with Microsoft BC and MEM: </a:t>
            </a:r>
          </a:p>
          <a:p>
            <a:pPr marR="0" indent="0" defTabSz="914102" fontAlgn="auto">
              <a:spcBef>
                <a:spcPts val="400"/>
              </a:spcBef>
              <a:buClrTx/>
              <a:buSzTx/>
              <a:buFontTx/>
              <a:buNone/>
              <a:tabLst/>
              <a:defRPr/>
            </a:pPr>
            <a:r>
              <a:rPr lang="en-US" sz="1200" dirty="0">
                <a:solidFill>
                  <a:schemeClr val="tx1"/>
                </a:solidFill>
                <a:latin typeface="Manrope" pitchFamily="2" charset="0"/>
                <a:cs typeface="Segoe UI"/>
              </a:rPr>
              <a:t>P&amp;LM is embedded within BC and integrates with Binary MEM solution, allowing to manage leases and properties within Dynamics 365 ecosystem. Better data accessibility, compliance, and operational visibility for BC users providing a single source of truth across all properties and leases. </a:t>
            </a:r>
          </a:p>
        </p:txBody>
      </p:sp>
      <p:sp>
        <p:nvSpPr>
          <p:cNvPr id="13" name="Rectangle: Rounded Corners 12">
            <a:extLst>
              <a:ext uri="{FF2B5EF4-FFF2-40B4-BE49-F238E27FC236}">
                <a16:creationId xmlns:a16="http://schemas.microsoft.com/office/drawing/2014/main" id="{818DAF65-2CB3-B42A-AC64-8C64C285F724}"/>
              </a:ext>
            </a:extLst>
          </p:cNvPr>
          <p:cNvSpPr>
            <a:spLocks/>
          </p:cNvSpPr>
          <p:nvPr/>
        </p:nvSpPr>
        <p:spPr bwMode="auto">
          <a:xfrm>
            <a:off x="4349931" y="4782848"/>
            <a:ext cx="3504111" cy="1932584"/>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Lease Accounting &amp; Compliance: </a:t>
            </a:r>
          </a:p>
          <a:p>
            <a:pPr marR="0" indent="0" defTabSz="914102" fontAlgn="auto">
              <a:spcBef>
                <a:spcPts val="400"/>
              </a:spcBef>
              <a:buClrTx/>
              <a:buSzTx/>
              <a:buFontTx/>
              <a:buNone/>
              <a:tabLst/>
              <a:defRPr/>
            </a:pPr>
            <a:r>
              <a:rPr lang="en-US" sz="1200" dirty="0">
                <a:solidFill>
                  <a:schemeClr val="tx1"/>
                </a:solidFill>
                <a:latin typeface="Manrope" pitchFamily="2" charset="0"/>
                <a:cs typeface="Segoe UI"/>
              </a:rPr>
              <a:t>Advanced lease accounting capabilities, including ASC 842 and IFRS 16 compliance, crucial for multi-entity or large-scale organizations. RealPage doesn’t offer same depth in accounting automation and compliance.</a:t>
            </a:r>
          </a:p>
        </p:txBody>
      </p:sp>
      <p:sp>
        <p:nvSpPr>
          <p:cNvPr id="14" name="Rectangle: Rounded Corners 13">
            <a:extLst>
              <a:ext uri="{FF2B5EF4-FFF2-40B4-BE49-F238E27FC236}">
                <a16:creationId xmlns:a16="http://schemas.microsoft.com/office/drawing/2014/main" id="{AD51FCFC-DD34-294A-172D-7690F14ED075}"/>
              </a:ext>
            </a:extLst>
          </p:cNvPr>
          <p:cNvSpPr>
            <a:spLocks/>
          </p:cNvSpPr>
          <p:nvPr/>
        </p:nvSpPr>
        <p:spPr bwMode="auto">
          <a:xfrm>
            <a:off x="7991201" y="4782848"/>
            <a:ext cx="3504111" cy="1932584"/>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Cost &amp; Flexibility Advantage: </a:t>
            </a:r>
          </a:p>
          <a:p>
            <a:pPr marR="0" indent="0" defTabSz="914102" fontAlgn="auto">
              <a:spcBef>
                <a:spcPts val="400"/>
              </a:spcBef>
              <a:buClrTx/>
              <a:buSzTx/>
              <a:buFontTx/>
              <a:buNone/>
              <a:tabLst/>
              <a:defRPr/>
            </a:pPr>
            <a:endParaRPr lang="en-US" sz="1200" kern="0" dirty="0">
              <a:solidFill>
                <a:schemeClr val="tx2"/>
              </a:solidFill>
              <a:latin typeface="Manrope ExtraBold" pitchFamily="2" charset="0"/>
              <a:cs typeface="Segoe UI Semibold"/>
            </a:endParaRPr>
          </a:p>
          <a:p>
            <a:pPr marR="0" indent="0" defTabSz="914102" fontAlgn="auto">
              <a:spcBef>
                <a:spcPts val="400"/>
              </a:spcBef>
              <a:buClrTx/>
              <a:buSzTx/>
              <a:buFontTx/>
              <a:buNone/>
              <a:tabLst/>
              <a:defRPr/>
            </a:pPr>
            <a:r>
              <a:rPr lang="en-US" sz="1200" dirty="0">
                <a:solidFill>
                  <a:schemeClr val="tx1"/>
                </a:solidFill>
                <a:latin typeface="Manrope" pitchFamily="2" charset="0"/>
                <a:cs typeface="Segoe UI"/>
              </a:rPr>
              <a:t>P&amp;LM offers a lower cost of ownership vs RealPage’s higher costs for large portfolios and additional modules. P&amp;LM being embedded within Microsoft BC ensures scalability as portfolio grows, without need for costly third-party integrations. </a:t>
            </a:r>
            <a:endParaRPr lang="en-US" sz="1100" dirty="0">
              <a:solidFill>
                <a:schemeClr val="tx1"/>
              </a:solidFill>
              <a:latin typeface="Manrope" pitchFamily="2" charset="0"/>
              <a:cs typeface="Segoe UI"/>
            </a:endParaRPr>
          </a:p>
          <a:p>
            <a:pPr marR="0" indent="0" defTabSz="914102" fontAlgn="auto">
              <a:spcBef>
                <a:spcPts val="400"/>
              </a:spcBef>
              <a:buClrTx/>
              <a:buSzTx/>
              <a:buFontTx/>
              <a:buNone/>
              <a:tabLst/>
              <a:defRPr/>
            </a:pPr>
            <a:endParaRPr lang="en-US" sz="1100" kern="0" dirty="0">
              <a:solidFill>
                <a:schemeClr val="tx1"/>
              </a:solidFill>
              <a:latin typeface="Manrope" pitchFamily="2" charset="0"/>
              <a:cs typeface="Segoe UI"/>
            </a:endParaRPr>
          </a:p>
        </p:txBody>
      </p:sp>
      <p:sp>
        <p:nvSpPr>
          <p:cNvPr id="15" name="Title 1">
            <a:extLst>
              <a:ext uri="{FF2B5EF4-FFF2-40B4-BE49-F238E27FC236}">
                <a16:creationId xmlns:a16="http://schemas.microsoft.com/office/drawing/2014/main" id="{A383C847-7751-7451-281C-12B6D96E04A3}"/>
              </a:ext>
            </a:extLst>
          </p:cNvPr>
          <p:cNvSpPr txBox="1">
            <a:spLocks/>
          </p:cNvSpPr>
          <p:nvPr/>
        </p:nvSpPr>
        <p:spPr>
          <a:xfrm>
            <a:off x="482780" y="231558"/>
            <a:ext cx="10515600"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4000" dirty="0">
                <a:solidFill>
                  <a:srgbClr val="9470CA"/>
                </a:solidFill>
              </a:rPr>
              <a:t>Competitive Analysis </a:t>
            </a:r>
            <a:r>
              <a:rPr lang="en-US" sz="4000" dirty="0">
                <a:solidFill>
                  <a:schemeClr val="tx2"/>
                </a:solidFill>
              </a:rPr>
              <a:t>(RealPage). </a:t>
            </a:r>
          </a:p>
        </p:txBody>
      </p:sp>
    </p:spTree>
    <p:extLst>
      <p:ext uri="{BB962C8B-B14F-4D97-AF65-F5344CB8AC3E}">
        <p14:creationId xmlns:p14="http://schemas.microsoft.com/office/powerpoint/2010/main" val="130168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6.25E-7 -2.22222E-6 L -6.25E-7 0.03542 " pathEditMode="relative" rAng="0" ptsTypes="AA">
                                      <p:cBhvr>
                                        <p:cTn id="9" dur="500" spd="-100000" fill="hold"/>
                                        <p:tgtEl>
                                          <p:spTgt spid="7"/>
                                        </p:tgtEl>
                                        <p:attrNameLst>
                                          <p:attrName>ppt_x</p:attrName>
                                          <p:attrName>ppt_y</p:attrName>
                                        </p:attrNameLst>
                                      </p:cBhvr>
                                      <p:rCtr x="0" y="1759"/>
                                    </p:animMotion>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42" presetClass="path" presetSubtype="0" decel="100000" fill="hold" grpId="1" nodeType="withEffect">
                                  <p:stCondLst>
                                    <p:cond delay="0"/>
                                  </p:stCondLst>
                                  <p:childTnLst>
                                    <p:animMotion origin="layout" path="M -6.25E-7 -2.22222E-6 L -6.25E-7 0.03542 " pathEditMode="relative" rAng="0" ptsTypes="AA">
                                      <p:cBhvr>
                                        <p:cTn id="31" dur="500" spd="-100000" fill="hold"/>
                                        <p:tgtEl>
                                          <p:spTgt spid="11"/>
                                        </p:tgtEl>
                                        <p:attrNameLst>
                                          <p:attrName>ppt_x</p:attrName>
                                          <p:attrName>ppt_y</p:attrName>
                                        </p:attrNameLst>
                                      </p:cBhvr>
                                      <p:rCtr x="0" y="1759"/>
                                    </p:animMotion>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anim calcmode="lin" valueType="num">
                                      <p:cBhvr>
                                        <p:cTn id="41" dur="500" fill="hold"/>
                                        <p:tgtEl>
                                          <p:spTgt spid="13"/>
                                        </p:tgtEl>
                                        <p:attrNameLst>
                                          <p:attrName>ppt_x</p:attrName>
                                        </p:attrNameLst>
                                      </p:cBhvr>
                                      <p:tavLst>
                                        <p:tav tm="0">
                                          <p:val>
                                            <p:strVal val="#ppt_x"/>
                                          </p:val>
                                        </p:tav>
                                        <p:tav tm="100000">
                                          <p:val>
                                            <p:strVal val="#ppt_x"/>
                                          </p:val>
                                        </p:tav>
                                      </p:tavLst>
                                    </p:anim>
                                    <p:anim calcmode="lin" valueType="num">
                                      <p:cBhvr>
                                        <p:cTn id="42" dur="5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strVal val="#ppt_x"/>
                                          </p:val>
                                        </p:tav>
                                        <p:tav tm="100000">
                                          <p:val>
                                            <p:strVal val="#ppt_x"/>
                                          </p:val>
                                        </p:tav>
                                      </p:tavLst>
                                    </p:anim>
                                    <p:anim calcmode="lin" valueType="num">
                                      <p:cBhvr>
                                        <p:cTn id="4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10" grpId="0" animBg="1"/>
      <p:bldP spid="11" grpId="0" animBg="1"/>
      <p:bldP spid="11" grpId="1" animBg="1"/>
      <p:bldP spid="12"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B63D9-A483-8E74-B58A-DE5AF224C06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2F50C63-51E2-1739-8FA4-D6393F1FF58C}"/>
              </a:ext>
            </a:extLst>
          </p:cNvPr>
          <p:cNvSpPr txBox="1"/>
          <p:nvPr/>
        </p:nvSpPr>
        <p:spPr>
          <a:xfrm>
            <a:off x="718087" y="1226476"/>
            <a:ext cx="10786654" cy="492443"/>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b="0" dirty="0">
                <a:solidFill>
                  <a:schemeClr val="bg1"/>
                </a:solidFill>
                <a:latin typeface="Manrope ExtraBold" pitchFamily="2" charset="0"/>
                <a:cs typeface="Segoe UI"/>
              </a:rPr>
              <a:t>Top 3 things making </a:t>
            </a:r>
            <a:r>
              <a:rPr lang="en-US" b="0" dirty="0" err="1">
                <a:solidFill>
                  <a:schemeClr val="bg1"/>
                </a:solidFill>
                <a:latin typeface="Manrope ExtraBold" pitchFamily="2" charset="0"/>
                <a:cs typeface="Segoe UI"/>
              </a:rPr>
              <a:t>LeaseQuery</a:t>
            </a:r>
            <a:r>
              <a:rPr lang="en-US" b="0" dirty="0">
                <a:solidFill>
                  <a:schemeClr val="bg1"/>
                </a:solidFill>
                <a:latin typeface="Manrope ExtraBold" pitchFamily="2" charset="0"/>
                <a:cs typeface="Segoe UI"/>
              </a:rPr>
              <a:t> win.</a:t>
            </a:r>
          </a:p>
        </p:txBody>
      </p:sp>
      <p:sp>
        <p:nvSpPr>
          <p:cNvPr id="8" name="Rectangle: Rounded Corners 7">
            <a:extLst>
              <a:ext uri="{FF2B5EF4-FFF2-40B4-BE49-F238E27FC236}">
                <a16:creationId xmlns:a16="http://schemas.microsoft.com/office/drawing/2014/main" id="{B159A06B-E8AA-4CDC-4635-6F6FA7A910F9}"/>
              </a:ext>
            </a:extLst>
          </p:cNvPr>
          <p:cNvSpPr>
            <a:spLocks/>
          </p:cNvSpPr>
          <p:nvPr/>
        </p:nvSpPr>
        <p:spPr bwMode="auto">
          <a:xfrm>
            <a:off x="708660" y="1974652"/>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marR="0" indent="0" defTabSz="914102" fontAlgn="auto">
              <a:spcBef>
                <a:spcPts val="400"/>
              </a:spcBef>
              <a:buClrTx/>
              <a:buSzTx/>
              <a:buFontTx/>
              <a:buNone/>
              <a:tabLst/>
              <a:defRPr/>
            </a:pPr>
            <a:r>
              <a:rPr lang="en-US" sz="1400" kern="0" dirty="0">
                <a:solidFill>
                  <a:schemeClr val="tx2"/>
                </a:solidFill>
                <a:latin typeface="Manrope" pitchFamily="2" charset="0"/>
                <a:cs typeface="Segoe UI Semibold"/>
              </a:rPr>
              <a:t>Built specifically for lease accounting and compliance with ASC 842, IFRS 16, GASB 87. Helps manage lease liabilities, disclosures, and complex reporting requirements with precision making it effective for accounting professionals.</a:t>
            </a:r>
          </a:p>
        </p:txBody>
      </p:sp>
      <p:sp>
        <p:nvSpPr>
          <p:cNvPr id="9" name="Rectangle: Rounded Corners 8">
            <a:extLst>
              <a:ext uri="{FF2B5EF4-FFF2-40B4-BE49-F238E27FC236}">
                <a16:creationId xmlns:a16="http://schemas.microsoft.com/office/drawing/2014/main" id="{680075B9-A10A-0BA2-6B4C-26B25792A5C0}"/>
              </a:ext>
            </a:extLst>
          </p:cNvPr>
          <p:cNvSpPr>
            <a:spLocks/>
          </p:cNvSpPr>
          <p:nvPr/>
        </p:nvSpPr>
        <p:spPr bwMode="auto">
          <a:xfrm>
            <a:off x="4349931" y="1974652"/>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marR="0" indent="0" defTabSz="914102" fontAlgn="auto">
              <a:spcBef>
                <a:spcPts val="400"/>
              </a:spcBef>
              <a:buClrTx/>
              <a:buSzTx/>
              <a:buFontTx/>
              <a:buNone/>
              <a:tabLst/>
              <a:defRPr/>
            </a:pPr>
            <a:r>
              <a:rPr lang="en-US" sz="1400" kern="0" dirty="0">
                <a:solidFill>
                  <a:schemeClr val="tx2"/>
                </a:solidFill>
                <a:latin typeface="Manrope" pitchFamily="2" charset="0"/>
                <a:cs typeface="Segoe UI Semibold"/>
              </a:rPr>
              <a:t>Designed by CPAs, built by accountants for accountants.</a:t>
            </a:r>
          </a:p>
        </p:txBody>
      </p:sp>
      <p:sp>
        <p:nvSpPr>
          <p:cNvPr id="10" name="Rectangle: Rounded Corners 9">
            <a:extLst>
              <a:ext uri="{FF2B5EF4-FFF2-40B4-BE49-F238E27FC236}">
                <a16:creationId xmlns:a16="http://schemas.microsoft.com/office/drawing/2014/main" id="{F80B4ABA-F0C5-A19B-A046-3E332121A9B1}"/>
              </a:ext>
            </a:extLst>
          </p:cNvPr>
          <p:cNvSpPr>
            <a:spLocks/>
          </p:cNvSpPr>
          <p:nvPr/>
        </p:nvSpPr>
        <p:spPr bwMode="auto">
          <a:xfrm>
            <a:off x="7991201" y="1974652"/>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marR="0" indent="0" defTabSz="914102" fontAlgn="auto">
              <a:spcBef>
                <a:spcPts val="400"/>
              </a:spcBef>
              <a:buClrTx/>
              <a:buSzTx/>
              <a:buFontTx/>
              <a:buNone/>
              <a:tabLst/>
              <a:defRPr/>
            </a:pPr>
            <a:r>
              <a:rPr lang="en-US" sz="1400" kern="0" dirty="0">
                <a:solidFill>
                  <a:schemeClr val="tx2"/>
                </a:solidFill>
                <a:latin typeface="Manrope" pitchFamily="2" charset="0"/>
                <a:cs typeface="Segoe UI Semibold"/>
              </a:rPr>
              <a:t>Automatic journal entry creation and posting to general ledgers, reducing risk of manual errors. Integrates with BC.</a:t>
            </a:r>
          </a:p>
        </p:txBody>
      </p:sp>
      <p:sp>
        <p:nvSpPr>
          <p:cNvPr id="11" name="TextBox 10">
            <a:extLst>
              <a:ext uri="{FF2B5EF4-FFF2-40B4-BE49-F238E27FC236}">
                <a16:creationId xmlns:a16="http://schemas.microsoft.com/office/drawing/2014/main" id="{E9EB9470-AB4A-2321-D355-249D554E4714}"/>
              </a:ext>
            </a:extLst>
          </p:cNvPr>
          <p:cNvSpPr txBox="1"/>
          <p:nvPr/>
        </p:nvSpPr>
        <p:spPr>
          <a:xfrm>
            <a:off x="718087" y="4034672"/>
            <a:ext cx="10786654" cy="492443"/>
          </a:xfrm>
          <a:prstGeom prst="roundRect">
            <a:avLst>
              <a:gd name="adj" fmla="val 50000"/>
            </a:avLst>
          </a:prstGeom>
          <a:gradFill>
            <a:gsLst>
              <a:gs pos="100000">
                <a:schemeClr val="tx2"/>
              </a:gs>
              <a:gs pos="0">
                <a:srgbClr val="9470CA"/>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b="0" dirty="0">
                <a:solidFill>
                  <a:schemeClr val="bg1"/>
                </a:solidFill>
                <a:latin typeface="Manrope ExtraBold" pitchFamily="2" charset="0"/>
                <a:cs typeface="Segoe UI"/>
              </a:rPr>
              <a:t>How should we respond when they come up in sales conversations.</a:t>
            </a:r>
          </a:p>
        </p:txBody>
      </p:sp>
      <p:sp>
        <p:nvSpPr>
          <p:cNvPr id="12" name="Rectangle: Rounded Corners 11">
            <a:extLst>
              <a:ext uri="{FF2B5EF4-FFF2-40B4-BE49-F238E27FC236}">
                <a16:creationId xmlns:a16="http://schemas.microsoft.com/office/drawing/2014/main" id="{5468131D-DDBC-D4BC-B556-CF8E04BEADB1}"/>
              </a:ext>
            </a:extLst>
          </p:cNvPr>
          <p:cNvSpPr>
            <a:spLocks/>
          </p:cNvSpPr>
          <p:nvPr/>
        </p:nvSpPr>
        <p:spPr bwMode="auto">
          <a:xfrm>
            <a:off x="708660" y="4782847"/>
            <a:ext cx="3504111" cy="1942417"/>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Broader Integration with Microsoft BC and MEM: </a:t>
            </a:r>
          </a:p>
          <a:p>
            <a:pPr marR="0" indent="0" defTabSz="914102" fontAlgn="auto">
              <a:spcBef>
                <a:spcPts val="400"/>
              </a:spcBef>
              <a:buClrTx/>
              <a:buSzTx/>
              <a:buFontTx/>
              <a:buNone/>
              <a:tabLst/>
              <a:defRPr/>
            </a:pPr>
            <a:r>
              <a:rPr lang="en-US" sz="1200" dirty="0">
                <a:solidFill>
                  <a:schemeClr val="tx1"/>
                </a:solidFill>
                <a:latin typeface="Manrope" pitchFamily="2" charset="0"/>
                <a:cs typeface="Segoe UI"/>
              </a:rPr>
              <a:t>While </a:t>
            </a:r>
            <a:r>
              <a:rPr lang="en-US" sz="1200" dirty="0" err="1">
                <a:solidFill>
                  <a:schemeClr val="tx1"/>
                </a:solidFill>
                <a:latin typeface="Manrope" pitchFamily="2" charset="0"/>
                <a:cs typeface="Segoe UI"/>
              </a:rPr>
              <a:t>LeaseQuery</a:t>
            </a:r>
            <a:r>
              <a:rPr lang="en-US" sz="1200" dirty="0">
                <a:solidFill>
                  <a:schemeClr val="tx1"/>
                </a:solidFill>
                <a:latin typeface="Manrope" pitchFamily="2" charset="0"/>
                <a:cs typeface="Segoe UI"/>
              </a:rPr>
              <a:t> integrates with BC, P&amp;LM offers a more comprehensive solution, fully embedded in MC and integrating with MEM, allowing for unified management of both property and lease portfolios, with added benefit of handling multi-entity accounting in a consolidated environment.</a:t>
            </a:r>
            <a:endParaRPr lang="en-US" sz="1200" kern="0" dirty="0">
              <a:solidFill>
                <a:schemeClr val="tx1"/>
              </a:solidFill>
              <a:latin typeface="Manrope" pitchFamily="2" charset="0"/>
              <a:cs typeface="Segoe UI"/>
            </a:endParaRPr>
          </a:p>
        </p:txBody>
      </p:sp>
      <p:sp>
        <p:nvSpPr>
          <p:cNvPr id="13" name="Rectangle: Rounded Corners 12">
            <a:extLst>
              <a:ext uri="{FF2B5EF4-FFF2-40B4-BE49-F238E27FC236}">
                <a16:creationId xmlns:a16="http://schemas.microsoft.com/office/drawing/2014/main" id="{7887FC36-DBB2-B7DA-F6A7-327BE4813A2B}"/>
              </a:ext>
            </a:extLst>
          </p:cNvPr>
          <p:cNvSpPr>
            <a:spLocks/>
          </p:cNvSpPr>
          <p:nvPr/>
        </p:nvSpPr>
        <p:spPr bwMode="auto">
          <a:xfrm>
            <a:off x="4349931" y="4782848"/>
            <a:ext cx="3504111" cy="194241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Holistic Solution: </a:t>
            </a:r>
          </a:p>
          <a:p>
            <a:pPr marR="0" indent="0" defTabSz="914102" fontAlgn="auto">
              <a:spcBef>
                <a:spcPts val="400"/>
              </a:spcBef>
              <a:buClrTx/>
              <a:buSzTx/>
              <a:buFontTx/>
              <a:buNone/>
              <a:tabLst/>
              <a:defRPr/>
            </a:pPr>
            <a:endParaRPr lang="en-US" sz="1600" kern="0" dirty="0">
              <a:solidFill>
                <a:schemeClr val="tx2"/>
              </a:solidFill>
              <a:latin typeface="Manrope ExtraBold" pitchFamily="2" charset="0"/>
              <a:cs typeface="Segoe UI Semibold"/>
            </a:endParaRPr>
          </a:p>
          <a:p>
            <a:pPr marR="0" indent="0" defTabSz="914102" fontAlgn="auto">
              <a:spcBef>
                <a:spcPts val="400"/>
              </a:spcBef>
              <a:buClrTx/>
              <a:buSzTx/>
              <a:buFontTx/>
              <a:buNone/>
              <a:tabLst/>
              <a:defRPr/>
            </a:pPr>
            <a:r>
              <a:rPr lang="en-US" sz="1200" dirty="0">
                <a:solidFill>
                  <a:schemeClr val="tx1"/>
                </a:solidFill>
                <a:latin typeface="Manrope" pitchFamily="2" charset="0"/>
                <a:cs typeface="Segoe UI"/>
              </a:rPr>
              <a:t>P&amp;LM combines lease accounting and property/asset management for managing leases, tenants and accounting processes. Better fit for businesses needing both operational and financial management.</a:t>
            </a:r>
          </a:p>
        </p:txBody>
      </p:sp>
      <p:sp>
        <p:nvSpPr>
          <p:cNvPr id="14" name="Rectangle: Rounded Corners 13">
            <a:extLst>
              <a:ext uri="{FF2B5EF4-FFF2-40B4-BE49-F238E27FC236}">
                <a16:creationId xmlns:a16="http://schemas.microsoft.com/office/drawing/2014/main" id="{5C30E8CE-04B1-CAEE-93AE-30F0242DBF7E}"/>
              </a:ext>
            </a:extLst>
          </p:cNvPr>
          <p:cNvSpPr>
            <a:spLocks/>
          </p:cNvSpPr>
          <p:nvPr/>
        </p:nvSpPr>
        <p:spPr bwMode="auto">
          <a:xfrm>
            <a:off x="7991201" y="4782848"/>
            <a:ext cx="3504111" cy="194241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Cost-Effective &amp; Scalable: </a:t>
            </a:r>
          </a:p>
          <a:p>
            <a:pPr marR="0" indent="0" defTabSz="914102" fontAlgn="auto">
              <a:spcBef>
                <a:spcPts val="400"/>
              </a:spcBef>
              <a:buClrTx/>
              <a:buSzTx/>
              <a:buFontTx/>
              <a:buNone/>
              <a:tabLst/>
              <a:defRPr/>
            </a:pPr>
            <a:endParaRPr lang="en-US" sz="1200" kern="0" dirty="0">
              <a:solidFill>
                <a:schemeClr val="tx2"/>
              </a:solidFill>
              <a:latin typeface="Manrope ExtraBold" pitchFamily="2" charset="0"/>
              <a:cs typeface="Segoe UI Semibold"/>
            </a:endParaRPr>
          </a:p>
          <a:p>
            <a:pPr marR="0" indent="0" defTabSz="914102" fontAlgn="auto">
              <a:spcBef>
                <a:spcPts val="400"/>
              </a:spcBef>
              <a:buClrTx/>
              <a:buSzTx/>
              <a:buFontTx/>
              <a:buNone/>
              <a:tabLst/>
              <a:defRPr/>
            </a:pPr>
            <a:r>
              <a:rPr lang="en-US" sz="1200" dirty="0">
                <a:solidFill>
                  <a:schemeClr val="tx1"/>
                </a:solidFill>
                <a:latin typeface="Manrope" pitchFamily="2" charset="0"/>
                <a:cs typeface="Segoe UI"/>
              </a:rPr>
              <a:t>P&amp;LM offers a lower cost of ownership for BC users. Integration with MEM ensures scalability without the need for additional systems or complex third-party integrations.</a:t>
            </a:r>
            <a:endParaRPr lang="en-US" sz="1100" dirty="0">
              <a:solidFill>
                <a:schemeClr val="tx1"/>
              </a:solidFill>
              <a:latin typeface="Manrope" pitchFamily="2" charset="0"/>
              <a:cs typeface="Segoe UI"/>
            </a:endParaRPr>
          </a:p>
          <a:p>
            <a:pPr marR="0" indent="0" defTabSz="914102" fontAlgn="auto">
              <a:spcBef>
                <a:spcPts val="400"/>
              </a:spcBef>
              <a:buClrTx/>
              <a:buSzTx/>
              <a:buFontTx/>
              <a:buNone/>
              <a:tabLst/>
              <a:defRPr/>
            </a:pPr>
            <a:endParaRPr lang="en-US" sz="1100" kern="0" dirty="0">
              <a:solidFill>
                <a:schemeClr val="tx1"/>
              </a:solidFill>
              <a:latin typeface="Manrope" pitchFamily="2" charset="0"/>
              <a:cs typeface="Segoe UI"/>
            </a:endParaRPr>
          </a:p>
        </p:txBody>
      </p:sp>
      <p:sp>
        <p:nvSpPr>
          <p:cNvPr id="15" name="Title 1">
            <a:extLst>
              <a:ext uri="{FF2B5EF4-FFF2-40B4-BE49-F238E27FC236}">
                <a16:creationId xmlns:a16="http://schemas.microsoft.com/office/drawing/2014/main" id="{CA5DFF2A-CEB4-68D6-9EF0-06A9C80DB111}"/>
              </a:ext>
            </a:extLst>
          </p:cNvPr>
          <p:cNvSpPr txBox="1">
            <a:spLocks/>
          </p:cNvSpPr>
          <p:nvPr/>
        </p:nvSpPr>
        <p:spPr>
          <a:xfrm>
            <a:off x="482780" y="231558"/>
            <a:ext cx="10515600"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4000" dirty="0">
                <a:solidFill>
                  <a:srgbClr val="9470CA"/>
                </a:solidFill>
              </a:rPr>
              <a:t>Competitive Analysis </a:t>
            </a:r>
            <a:r>
              <a:rPr lang="en-US" sz="4000" dirty="0">
                <a:solidFill>
                  <a:schemeClr val="tx2"/>
                </a:solidFill>
              </a:rPr>
              <a:t>(</a:t>
            </a:r>
            <a:r>
              <a:rPr lang="en-US" sz="4000" dirty="0" err="1">
                <a:solidFill>
                  <a:schemeClr val="tx2"/>
                </a:solidFill>
              </a:rPr>
              <a:t>LeaseQuery</a:t>
            </a:r>
            <a:r>
              <a:rPr lang="en-US" sz="4000" dirty="0">
                <a:solidFill>
                  <a:schemeClr val="tx2"/>
                </a:solidFill>
              </a:rPr>
              <a:t>). </a:t>
            </a:r>
          </a:p>
        </p:txBody>
      </p:sp>
    </p:spTree>
    <p:extLst>
      <p:ext uri="{BB962C8B-B14F-4D97-AF65-F5344CB8AC3E}">
        <p14:creationId xmlns:p14="http://schemas.microsoft.com/office/powerpoint/2010/main" val="149310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6.25E-7 -2.22222E-6 L -6.25E-7 0.03542 " pathEditMode="relative" rAng="0" ptsTypes="AA">
                                      <p:cBhvr>
                                        <p:cTn id="9" dur="500" spd="-100000" fill="hold"/>
                                        <p:tgtEl>
                                          <p:spTgt spid="7"/>
                                        </p:tgtEl>
                                        <p:attrNameLst>
                                          <p:attrName>ppt_x</p:attrName>
                                          <p:attrName>ppt_y</p:attrName>
                                        </p:attrNameLst>
                                      </p:cBhvr>
                                      <p:rCtr x="0" y="1759"/>
                                    </p:animMotion>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42" presetClass="path" presetSubtype="0" decel="100000" fill="hold" grpId="1" nodeType="withEffect">
                                  <p:stCondLst>
                                    <p:cond delay="0"/>
                                  </p:stCondLst>
                                  <p:childTnLst>
                                    <p:animMotion origin="layout" path="M -6.25E-7 -2.22222E-6 L -6.25E-7 0.03542 " pathEditMode="relative" rAng="0" ptsTypes="AA">
                                      <p:cBhvr>
                                        <p:cTn id="31" dur="500" spd="-100000" fill="hold"/>
                                        <p:tgtEl>
                                          <p:spTgt spid="11"/>
                                        </p:tgtEl>
                                        <p:attrNameLst>
                                          <p:attrName>ppt_x</p:attrName>
                                          <p:attrName>ppt_y</p:attrName>
                                        </p:attrNameLst>
                                      </p:cBhvr>
                                      <p:rCtr x="0" y="1759"/>
                                    </p:animMotion>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anim calcmode="lin" valueType="num">
                                      <p:cBhvr>
                                        <p:cTn id="41" dur="500" fill="hold"/>
                                        <p:tgtEl>
                                          <p:spTgt spid="13"/>
                                        </p:tgtEl>
                                        <p:attrNameLst>
                                          <p:attrName>ppt_x</p:attrName>
                                        </p:attrNameLst>
                                      </p:cBhvr>
                                      <p:tavLst>
                                        <p:tav tm="0">
                                          <p:val>
                                            <p:strVal val="#ppt_x"/>
                                          </p:val>
                                        </p:tav>
                                        <p:tav tm="100000">
                                          <p:val>
                                            <p:strVal val="#ppt_x"/>
                                          </p:val>
                                        </p:tav>
                                      </p:tavLst>
                                    </p:anim>
                                    <p:anim calcmode="lin" valueType="num">
                                      <p:cBhvr>
                                        <p:cTn id="42" dur="5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strVal val="#ppt_x"/>
                                          </p:val>
                                        </p:tav>
                                        <p:tav tm="100000">
                                          <p:val>
                                            <p:strVal val="#ppt_x"/>
                                          </p:val>
                                        </p:tav>
                                      </p:tavLst>
                                    </p:anim>
                                    <p:anim calcmode="lin" valueType="num">
                                      <p:cBhvr>
                                        <p:cTn id="4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10" grpId="0" animBg="1"/>
      <p:bldP spid="11" grpId="0" animBg="1"/>
      <p:bldP spid="11" grpId="1"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CBEC1-51BF-4108-51C7-E5F26BCE0A5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2F8F404-BC82-90CA-A32B-6E390D67222B}"/>
              </a:ext>
            </a:extLst>
          </p:cNvPr>
          <p:cNvSpPr txBox="1"/>
          <p:nvPr/>
        </p:nvSpPr>
        <p:spPr>
          <a:xfrm>
            <a:off x="718087" y="1226476"/>
            <a:ext cx="10786654" cy="492443"/>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b="0" dirty="0">
                <a:solidFill>
                  <a:schemeClr val="bg1"/>
                </a:solidFill>
                <a:latin typeface="Manrope ExtraBold" pitchFamily="2" charset="0"/>
                <a:cs typeface="Segoe UI"/>
              </a:rPr>
              <a:t>Top 3 things making </a:t>
            </a:r>
            <a:r>
              <a:rPr lang="en-US" b="0" dirty="0" err="1">
                <a:solidFill>
                  <a:schemeClr val="bg1"/>
                </a:solidFill>
                <a:latin typeface="Manrope ExtraBold" pitchFamily="2" charset="0"/>
                <a:cs typeface="Segoe UI"/>
              </a:rPr>
              <a:t>Yavica</a:t>
            </a:r>
            <a:r>
              <a:rPr lang="en-US" b="0" dirty="0">
                <a:solidFill>
                  <a:schemeClr val="bg1"/>
                </a:solidFill>
                <a:latin typeface="Manrope ExtraBold" pitchFamily="2" charset="0"/>
                <a:cs typeface="Segoe UI"/>
              </a:rPr>
              <a:t> win.</a:t>
            </a:r>
          </a:p>
        </p:txBody>
      </p:sp>
      <p:sp>
        <p:nvSpPr>
          <p:cNvPr id="8" name="Rectangle: Rounded Corners 7">
            <a:extLst>
              <a:ext uri="{FF2B5EF4-FFF2-40B4-BE49-F238E27FC236}">
                <a16:creationId xmlns:a16="http://schemas.microsoft.com/office/drawing/2014/main" id="{F0FF01AC-6DAC-99B3-E4BE-B2C87847D803}"/>
              </a:ext>
            </a:extLst>
          </p:cNvPr>
          <p:cNvSpPr>
            <a:spLocks/>
          </p:cNvSpPr>
          <p:nvPr/>
        </p:nvSpPr>
        <p:spPr bwMode="auto">
          <a:xfrm>
            <a:off x="708660" y="1974652"/>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marR="0" indent="0" defTabSz="914102" fontAlgn="auto">
              <a:spcBef>
                <a:spcPts val="400"/>
              </a:spcBef>
              <a:buClrTx/>
              <a:buSzTx/>
              <a:buFontTx/>
              <a:buNone/>
              <a:tabLst/>
              <a:defRPr/>
            </a:pPr>
            <a:r>
              <a:rPr lang="en-US" sz="1400" kern="0" dirty="0">
                <a:solidFill>
                  <a:schemeClr val="tx2"/>
                </a:solidFill>
                <a:latin typeface="Manrope" pitchFamily="2" charset="0"/>
                <a:cs typeface="Segoe UI Semibold"/>
              </a:rPr>
              <a:t>Comprehensive integrated platform for real estate management. Tenant &amp; property management, billing, utility management, and risk control. Great fit for full lifecycle real estate functionality needs.</a:t>
            </a:r>
          </a:p>
        </p:txBody>
      </p:sp>
      <p:sp>
        <p:nvSpPr>
          <p:cNvPr id="9" name="Rectangle: Rounded Corners 8">
            <a:extLst>
              <a:ext uri="{FF2B5EF4-FFF2-40B4-BE49-F238E27FC236}">
                <a16:creationId xmlns:a16="http://schemas.microsoft.com/office/drawing/2014/main" id="{04AEE0B0-4DDD-FB4D-CB30-2942A81BD74F}"/>
              </a:ext>
            </a:extLst>
          </p:cNvPr>
          <p:cNvSpPr>
            <a:spLocks/>
          </p:cNvSpPr>
          <p:nvPr/>
        </p:nvSpPr>
        <p:spPr bwMode="auto">
          <a:xfrm>
            <a:off x="4349931" y="1974652"/>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marR="0" indent="0" defTabSz="914102" fontAlgn="auto">
              <a:spcBef>
                <a:spcPts val="400"/>
              </a:spcBef>
              <a:buClrTx/>
              <a:buSzTx/>
              <a:buFontTx/>
              <a:buNone/>
              <a:tabLst/>
              <a:defRPr/>
            </a:pPr>
            <a:r>
              <a:rPr lang="en-US" sz="1400" kern="0" dirty="0">
                <a:solidFill>
                  <a:schemeClr val="tx2"/>
                </a:solidFill>
                <a:latin typeface="Manrope" pitchFamily="2" charset="0"/>
                <a:cs typeface="Segoe UI Semibold"/>
              </a:rPr>
              <a:t>Handle strategic planning, portfolio optimization, and multi-location management. Utility consumption tracking, tenant communication portals, and detailed construction management.</a:t>
            </a:r>
          </a:p>
        </p:txBody>
      </p:sp>
      <p:sp>
        <p:nvSpPr>
          <p:cNvPr id="10" name="Rectangle: Rounded Corners 9">
            <a:extLst>
              <a:ext uri="{FF2B5EF4-FFF2-40B4-BE49-F238E27FC236}">
                <a16:creationId xmlns:a16="http://schemas.microsoft.com/office/drawing/2014/main" id="{E57AD212-3B38-588A-C770-5F1DDD0EA92C}"/>
              </a:ext>
            </a:extLst>
          </p:cNvPr>
          <p:cNvSpPr>
            <a:spLocks/>
          </p:cNvSpPr>
          <p:nvPr/>
        </p:nvSpPr>
        <p:spPr bwMode="auto">
          <a:xfrm>
            <a:off x="7991201" y="1974652"/>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marR="0" indent="0" defTabSz="914102" fontAlgn="auto">
              <a:spcBef>
                <a:spcPts val="400"/>
              </a:spcBef>
              <a:buClrTx/>
              <a:buSzTx/>
              <a:buFontTx/>
              <a:buNone/>
              <a:tabLst/>
              <a:defRPr/>
            </a:pPr>
            <a:r>
              <a:rPr lang="en-US" sz="1400" kern="0" dirty="0">
                <a:solidFill>
                  <a:schemeClr val="tx2"/>
                </a:solidFill>
                <a:latin typeface="Manrope" pitchFamily="2" charset="0"/>
                <a:cs typeface="Segoe UI Semibold"/>
              </a:rPr>
              <a:t>Similar to P&amp;LM, </a:t>
            </a:r>
            <a:r>
              <a:rPr lang="en-US" sz="1400" kern="0" dirty="0" err="1">
                <a:solidFill>
                  <a:schemeClr val="tx2"/>
                </a:solidFill>
                <a:latin typeface="Manrope" pitchFamily="2" charset="0"/>
                <a:cs typeface="Segoe UI Semibold"/>
              </a:rPr>
              <a:t>Yavica</a:t>
            </a:r>
            <a:r>
              <a:rPr lang="en-US" sz="1400" kern="0" dirty="0">
                <a:solidFill>
                  <a:schemeClr val="tx2"/>
                </a:solidFill>
                <a:latin typeface="Manrope" pitchFamily="2" charset="0"/>
                <a:cs typeface="Segoe UI Semibold"/>
              </a:rPr>
              <a:t> is built on Dynamics 365 however positioned as a real-estate specific solution.</a:t>
            </a:r>
          </a:p>
        </p:txBody>
      </p:sp>
      <p:sp>
        <p:nvSpPr>
          <p:cNvPr id="11" name="TextBox 10">
            <a:extLst>
              <a:ext uri="{FF2B5EF4-FFF2-40B4-BE49-F238E27FC236}">
                <a16:creationId xmlns:a16="http://schemas.microsoft.com/office/drawing/2014/main" id="{DA28F8B6-3A70-840E-DE80-652EB8479FE9}"/>
              </a:ext>
            </a:extLst>
          </p:cNvPr>
          <p:cNvSpPr txBox="1"/>
          <p:nvPr/>
        </p:nvSpPr>
        <p:spPr>
          <a:xfrm>
            <a:off x="718087" y="4034672"/>
            <a:ext cx="10786654" cy="492443"/>
          </a:xfrm>
          <a:prstGeom prst="roundRect">
            <a:avLst>
              <a:gd name="adj" fmla="val 50000"/>
            </a:avLst>
          </a:prstGeom>
          <a:gradFill>
            <a:gsLst>
              <a:gs pos="100000">
                <a:schemeClr val="tx2"/>
              </a:gs>
              <a:gs pos="0">
                <a:srgbClr val="9470CA"/>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b="0" dirty="0">
                <a:solidFill>
                  <a:schemeClr val="bg1"/>
                </a:solidFill>
                <a:latin typeface="Manrope ExtraBold" pitchFamily="2" charset="0"/>
                <a:cs typeface="Segoe UI"/>
              </a:rPr>
              <a:t>How should we respond when they come up in sales conversations.</a:t>
            </a:r>
          </a:p>
        </p:txBody>
      </p:sp>
      <p:sp>
        <p:nvSpPr>
          <p:cNvPr id="12" name="Rectangle: Rounded Corners 11">
            <a:extLst>
              <a:ext uri="{FF2B5EF4-FFF2-40B4-BE49-F238E27FC236}">
                <a16:creationId xmlns:a16="http://schemas.microsoft.com/office/drawing/2014/main" id="{5F71ADC5-4D2D-2892-EFEF-E9AF120E9E9B}"/>
              </a:ext>
            </a:extLst>
          </p:cNvPr>
          <p:cNvSpPr>
            <a:spLocks/>
          </p:cNvSpPr>
          <p:nvPr/>
        </p:nvSpPr>
        <p:spPr bwMode="auto">
          <a:xfrm>
            <a:off x="708660" y="4782848"/>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P&amp;LM integration with MEM: </a:t>
            </a:r>
          </a:p>
          <a:p>
            <a:pPr marR="0" indent="0" defTabSz="914102" fontAlgn="auto">
              <a:spcBef>
                <a:spcPts val="400"/>
              </a:spcBef>
              <a:buClrTx/>
              <a:buSzTx/>
              <a:buFontTx/>
              <a:buNone/>
              <a:tabLst/>
              <a:defRPr/>
            </a:pPr>
            <a:endParaRPr lang="en-US" sz="1400" kern="0" dirty="0">
              <a:solidFill>
                <a:schemeClr val="tx2"/>
              </a:solidFill>
              <a:latin typeface="Manrope ExtraBold" pitchFamily="2" charset="0"/>
              <a:cs typeface="Segoe UI Semibold"/>
            </a:endParaRPr>
          </a:p>
          <a:p>
            <a:pPr marR="0" indent="0" defTabSz="914102" fontAlgn="auto">
              <a:spcBef>
                <a:spcPts val="400"/>
              </a:spcBef>
              <a:buClrTx/>
              <a:buSzTx/>
              <a:buFontTx/>
              <a:buNone/>
              <a:tabLst/>
              <a:defRPr/>
            </a:pPr>
            <a:r>
              <a:rPr lang="en-US" sz="1200" dirty="0">
                <a:solidFill>
                  <a:schemeClr val="tx1"/>
                </a:solidFill>
                <a:latin typeface="Manrope" pitchFamily="2" charset="0"/>
                <a:cs typeface="Segoe UI"/>
              </a:rPr>
              <a:t>P&amp;LM offers a broader scope by integrating directly with MEM. Consolidate operations and financial reporting more effectively. </a:t>
            </a:r>
          </a:p>
        </p:txBody>
      </p:sp>
      <p:sp>
        <p:nvSpPr>
          <p:cNvPr id="13" name="Rectangle: Rounded Corners 12">
            <a:extLst>
              <a:ext uri="{FF2B5EF4-FFF2-40B4-BE49-F238E27FC236}">
                <a16:creationId xmlns:a16="http://schemas.microsoft.com/office/drawing/2014/main" id="{1E676826-9D6E-23FA-93C4-5FD93BB63355}"/>
              </a:ext>
            </a:extLst>
          </p:cNvPr>
          <p:cNvSpPr>
            <a:spLocks/>
          </p:cNvSpPr>
          <p:nvPr/>
        </p:nvSpPr>
        <p:spPr bwMode="auto">
          <a:xfrm>
            <a:off x="4349931" y="4782848"/>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Lease Accounting Compliance: </a:t>
            </a:r>
          </a:p>
          <a:p>
            <a:pPr marR="0" indent="0" defTabSz="914102" fontAlgn="auto">
              <a:spcBef>
                <a:spcPts val="400"/>
              </a:spcBef>
              <a:buClrTx/>
              <a:buSzTx/>
              <a:buFontTx/>
              <a:buNone/>
              <a:tabLst/>
              <a:defRPr/>
            </a:pPr>
            <a:endParaRPr lang="en-US" sz="1600" kern="0" dirty="0">
              <a:solidFill>
                <a:schemeClr val="tx2"/>
              </a:solidFill>
              <a:latin typeface="Manrope ExtraBold" pitchFamily="2" charset="0"/>
              <a:cs typeface="Segoe UI Semibold"/>
            </a:endParaRPr>
          </a:p>
          <a:p>
            <a:pPr marR="0" indent="0" defTabSz="914102" fontAlgn="auto">
              <a:spcBef>
                <a:spcPts val="400"/>
              </a:spcBef>
              <a:buClrTx/>
              <a:buSzTx/>
              <a:buFontTx/>
              <a:buNone/>
              <a:tabLst/>
              <a:defRPr/>
            </a:pPr>
            <a:r>
              <a:rPr lang="en-US" sz="1200" dirty="0">
                <a:solidFill>
                  <a:schemeClr val="tx1"/>
                </a:solidFill>
                <a:latin typeface="Manrope" pitchFamily="2" charset="0"/>
                <a:cs typeface="Segoe UI"/>
              </a:rPr>
              <a:t>P&amp;LM’s focus on lease accounting compliance for ASC 842 and IFRS 16, paired with MEM functionality, offers a powerful combination that </a:t>
            </a:r>
            <a:r>
              <a:rPr lang="en-US" sz="1200" dirty="0" err="1">
                <a:solidFill>
                  <a:schemeClr val="tx1"/>
                </a:solidFill>
                <a:latin typeface="Manrope" pitchFamily="2" charset="0"/>
                <a:cs typeface="Segoe UI"/>
              </a:rPr>
              <a:t>Yavica</a:t>
            </a:r>
            <a:r>
              <a:rPr lang="en-US" sz="1200" dirty="0">
                <a:solidFill>
                  <a:schemeClr val="tx1"/>
                </a:solidFill>
                <a:latin typeface="Manrope" pitchFamily="2" charset="0"/>
                <a:cs typeface="Segoe UI"/>
              </a:rPr>
              <a:t> does not directly compete with.</a:t>
            </a:r>
          </a:p>
        </p:txBody>
      </p:sp>
      <p:sp>
        <p:nvSpPr>
          <p:cNvPr id="14" name="Rectangle: Rounded Corners 13">
            <a:extLst>
              <a:ext uri="{FF2B5EF4-FFF2-40B4-BE49-F238E27FC236}">
                <a16:creationId xmlns:a16="http://schemas.microsoft.com/office/drawing/2014/main" id="{773A3C05-EF2A-D625-2B1B-673E74DB20B5}"/>
              </a:ext>
            </a:extLst>
          </p:cNvPr>
          <p:cNvSpPr>
            <a:spLocks/>
          </p:cNvSpPr>
          <p:nvPr/>
        </p:nvSpPr>
        <p:spPr bwMode="auto">
          <a:xfrm>
            <a:off x="7991201" y="4782848"/>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Cost-Effective &amp; Scalable: </a:t>
            </a:r>
          </a:p>
          <a:p>
            <a:pPr marR="0" indent="0" defTabSz="914102" fontAlgn="auto">
              <a:spcBef>
                <a:spcPts val="400"/>
              </a:spcBef>
              <a:buClrTx/>
              <a:buSzTx/>
              <a:buFontTx/>
              <a:buNone/>
              <a:tabLst/>
              <a:defRPr/>
            </a:pPr>
            <a:r>
              <a:rPr lang="en-US" sz="1200" dirty="0">
                <a:solidFill>
                  <a:schemeClr val="tx1"/>
                </a:solidFill>
                <a:latin typeface="Manrope" pitchFamily="2" charset="0"/>
                <a:cs typeface="Segoe UI"/>
              </a:rPr>
              <a:t>P&amp;LM offers a lower cost of ownership for BC users. </a:t>
            </a:r>
            <a:r>
              <a:rPr lang="en-US" sz="1200" dirty="0" err="1">
                <a:solidFill>
                  <a:schemeClr val="tx1"/>
                </a:solidFill>
                <a:latin typeface="Manrope" pitchFamily="2" charset="0"/>
                <a:cs typeface="Segoe UI"/>
              </a:rPr>
              <a:t>Yavica</a:t>
            </a:r>
            <a:r>
              <a:rPr lang="en-US" sz="1200" dirty="0">
                <a:solidFill>
                  <a:schemeClr val="tx1"/>
                </a:solidFill>
                <a:latin typeface="Manrope" pitchFamily="2" charset="0"/>
                <a:cs typeface="Segoe UI"/>
              </a:rPr>
              <a:t> extensive features come with higher implementation and management costs, especially for multiple entities. P&amp;LM is more scalable and cost effective for companies managing both property and financial operations.</a:t>
            </a:r>
            <a:endParaRPr lang="en-US" sz="1100" dirty="0">
              <a:solidFill>
                <a:schemeClr val="tx1"/>
              </a:solidFill>
              <a:latin typeface="Manrope" pitchFamily="2" charset="0"/>
              <a:cs typeface="Segoe UI"/>
            </a:endParaRPr>
          </a:p>
          <a:p>
            <a:pPr marR="0" indent="0" defTabSz="914102" fontAlgn="auto">
              <a:spcBef>
                <a:spcPts val="400"/>
              </a:spcBef>
              <a:buClrTx/>
              <a:buSzTx/>
              <a:buFontTx/>
              <a:buNone/>
              <a:tabLst/>
              <a:defRPr/>
            </a:pPr>
            <a:endParaRPr lang="en-US" sz="1100" kern="0" dirty="0">
              <a:solidFill>
                <a:schemeClr val="tx1"/>
              </a:solidFill>
              <a:latin typeface="Manrope" pitchFamily="2" charset="0"/>
              <a:cs typeface="Segoe UI"/>
            </a:endParaRPr>
          </a:p>
        </p:txBody>
      </p:sp>
      <p:sp>
        <p:nvSpPr>
          <p:cNvPr id="15" name="Title 1">
            <a:extLst>
              <a:ext uri="{FF2B5EF4-FFF2-40B4-BE49-F238E27FC236}">
                <a16:creationId xmlns:a16="http://schemas.microsoft.com/office/drawing/2014/main" id="{3FA05AAB-1742-CC20-42F6-8D2E4B2D1F3E}"/>
              </a:ext>
            </a:extLst>
          </p:cNvPr>
          <p:cNvSpPr txBox="1">
            <a:spLocks/>
          </p:cNvSpPr>
          <p:nvPr/>
        </p:nvSpPr>
        <p:spPr>
          <a:xfrm>
            <a:off x="482780" y="231558"/>
            <a:ext cx="10515600"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4000" dirty="0">
                <a:solidFill>
                  <a:srgbClr val="9470CA"/>
                </a:solidFill>
              </a:rPr>
              <a:t>Competitive Analysis </a:t>
            </a:r>
            <a:r>
              <a:rPr lang="en-US" sz="4000" dirty="0">
                <a:solidFill>
                  <a:schemeClr val="tx2"/>
                </a:solidFill>
              </a:rPr>
              <a:t>(</a:t>
            </a:r>
            <a:r>
              <a:rPr lang="en-US" sz="4000" dirty="0" err="1">
                <a:solidFill>
                  <a:schemeClr val="tx2"/>
                </a:solidFill>
              </a:rPr>
              <a:t>Yavica</a:t>
            </a:r>
            <a:r>
              <a:rPr lang="en-US" sz="4000" dirty="0">
                <a:solidFill>
                  <a:schemeClr val="tx2"/>
                </a:solidFill>
              </a:rPr>
              <a:t>). </a:t>
            </a:r>
          </a:p>
        </p:txBody>
      </p:sp>
    </p:spTree>
    <p:extLst>
      <p:ext uri="{BB962C8B-B14F-4D97-AF65-F5344CB8AC3E}">
        <p14:creationId xmlns:p14="http://schemas.microsoft.com/office/powerpoint/2010/main" val="304382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6.25E-7 -2.22222E-6 L -6.25E-7 0.03542 " pathEditMode="relative" rAng="0" ptsTypes="AA">
                                      <p:cBhvr>
                                        <p:cTn id="9" dur="500" spd="-100000" fill="hold"/>
                                        <p:tgtEl>
                                          <p:spTgt spid="7"/>
                                        </p:tgtEl>
                                        <p:attrNameLst>
                                          <p:attrName>ppt_x</p:attrName>
                                          <p:attrName>ppt_y</p:attrName>
                                        </p:attrNameLst>
                                      </p:cBhvr>
                                      <p:rCtr x="0" y="1759"/>
                                    </p:animMotion>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42" presetClass="path" presetSubtype="0" decel="100000" fill="hold" grpId="1" nodeType="withEffect">
                                  <p:stCondLst>
                                    <p:cond delay="0"/>
                                  </p:stCondLst>
                                  <p:childTnLst>
                                    <p:animMotion origin="layout" path="M -6.25E-7 -2.22222E-6 L -6.25E-7 0.03542 " pathEditMode="relative" rAng="0" ptsTypes="AA">
                                      <p:cBhvr>
                                        <p:cTn id="31" dur="500" spd="-100000" fill="hold"/>
                                        <p:tgtEl>
                                          <p:spTgt spid="11"/>
                                        </p:tgtEl>
                                        <p:attrNameLst>
                                          <p:attrName>ppt_x</p:attrName>
                                          <p:attrName>ppt_y</p:attrName>
                                        </p:attrNameLst>
                                      </p:cBhvr>
                                      <p:rCtr x="0" y="1759"/>
                                    </p:animMotion>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anim calcmode="lin" valueType="num">
                                      <p:cBhvr>
                                        <p:cTn id="41" dur="500" fill="hold"/>
                                        <p:tgtEl>
                                          <p:spTgt spid="13"/>
                                        </p:tgtEl>
                                        <p:attrNameLst>
                                          <p:attrName>ppt_x</p:attrName>
                                        </p:attrNameLst>
                                      </p:cBhvr>
                                      <p:tavLst>
                                        <p:tav tm="0">
                                          <p:val>
                                            <p:strVal val="#ppt_x"/>
                                          </p:val>
                                        </p:tav>
                                        <p:tav tm="100000">
                                          <p:val>
                                            <p:strVal val="#ppt_x"/>
                                          </p:val>
                                        </p:tav>
                                      </p:tavLst>
                                    </p:anim>
                                    <p:anim calcmode="lin" valueType="num">
                                      <p:cBhvr>
                                        <p:cTn id="42" dur="5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strVal val="#ppt_x"/>
                                          </p:val>
                                        </p:tav>
                                        <p:tav tm="100000">
                                          <p:val>
                                            <p:strVal val="#ppt_x"/>
                                          </p:val>
                                        </p:tav>
                                      </p:tavLst>
                                    </p:anim>
                                    <p:anim calcmode="lin" valueType="num">
                                      <p:cBhvr>
                                        <p:cTn id="4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10" grpId="0" animBg="1"/>
      <p:bldP spid="11" grpId="0" animBg="1"/>
      <p:bldP spid="11" grpId="1"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45937-3171-3B24-FC53-2E899F55F1D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530AF5D-9EF5-D196-A100-497C56D2BC3D}"/>
              </a:ext>
            </a:extLst>
          </p:cNvPr>
          <p:cNvSpPr txBox="1"/>
          <p:nvPr/>
        </p:nvSpPr>
        <p:spPr>
          <a:xfrm>
            <a:off x="718087" y="1226476"/>
            <a:ext cx="10786654" cy="492443"/>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b="0" dirty="0">
                <a:solidFill>
                  <a:schemeClr val="bg1"/>
                </a:solidFill>
                <a:latin typeface="Manrope ExtraBold" pitchFamily="2" charset="0"/>
                <a:cs typeface="Segoe UI"/>
              </a:rPr>
              <a:t>Top 3 things making competitors win.</a:t>
            </a:r>
          </a:p>
        </p:txBody>
      </p:sp>
      <p:sp>
        <p:nvSpPr>
          <p:cNvPr id="8" name="Rectangle: Rounded Corners 7">
            <a:extLst>
              <a:ext uri="{FF2B5EF4-FFF2-40B4-BE49-F238E27FC236}">
                <a16:creationId xmlns:a16="http://schemas.microsoft.com/office/drawing/2014/main" id="{201943CD-AD03-DE5A-7408-B27ACC1BF509}"/>
              </a:ext>
            </a:extLst>
          </p:cNvPr>
          <p:cNvSpPr>
            <a:spLocks/>
          </p:cNvSpPr>
          <p:nvPr/>
        </p:nvSpPr>
        <p:spPr bwMode="auto">
          <a:xfrm>
            <a:off x="708660" y="1974652"/>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marR="0" indent="0" defTabSz="914102" fontAlgn="auto">
              <a:spcBef>
                <a:spcPts val="400"/>
              </a:spcBef>
              <a:buClrTx/>
              <a:buSzTx/>
              <a:buFontTx/>
              <a:buNone/>
              <a:tabLst/>
              <a:defRPr/>
            </a:pPr>
            <a:r>
              <a:rPr lang="en-US" sz="1400" kern="0" dirty="0">
                <a:solidFill>
                  <a:schemeClr val="tx2"/>
                </a:solidFill>
                <a:latin typeface="Manrope" pitchFamily="2" charset="0"/>
                <a:cs typeface="Segoe UI Semibold"/>
              </a:rPr>
              <a:t>Manage properties, contracts, utilities from multiple companies into one.</a:t>
            </a:r>
          </a:p>
        </p:txBody>
      </p:sp>
      <p:sp>
        <p:nvSpPr>
          <p:cNvPr id="9" name="Rectangle: Rounded Corners 8">
            <a:extLst>
              <a:ext uri="{FF2B5EF4-FFF2-40B4-BE49-F238E27FC236}">
                <a16:creationId xmlns:a16="http://schemas.microsoft.com/office/drawing/2014/main" id="{671B9763-5CF2-ACF1-3019-1413130F87C2}"/>
              </a:ext>
            </a:extLst>
          </p:cNvPr>
          <p:cNvSpPr>
            <a:spLocks/>
          </p:cNvSpPr>
          <p:nvPr/>
        </p:nvSpPr>
        <p:spPr bwMode="auto">
          <a:xfrm>
            <a:off x="4349931" y="1974652"/>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marR="0" indent="0" defTabSz="914102" fontAlgn="auto">
              <a:spcBef>
                <a:spcPts val="400"/>
              </a:spcBef>
              <a:buClrTx/>
              <a:buSzTx/>
              <a:buFontTx/>
              <a:buNone/>
              <a:tabLst/>
              <a:defRPr/>
            </a:pPr>
            <a:r>
              <a:rPr lang="en-US" sz="1400" kern="0" dirty="0">
                <a:solidFill>
                  <a:schemeClr val="tx2"/>
                </a:solidFill>
                <a:latin typeface="Manrope" pitchFamily="2" charset="0"/>
                <a:cs typeface="Segoe UI Semibold"/>
              </a:rPr>
              <a:t>Streamline lease and financial management. Handle lease renewals, maintenance requests, rent collection, and centralized reporting.</a:t>
            </a:r>
          </a:p>
        </p:txBody>
      </p:sp>
      <p:sp>
        <p:nvSpPr>
          <p:cNvPr id="10" name="Rectangle: Rounded Corners 9">
            <a:extLst>
              <a:ext uri="{FF2B5EF4-FFF2-40B4-BE49-F238E27FC236}">
                <a16:creationId xmlns:a16="http://schemas.microsoft.com/office/drawing/2014/main" id="{55ACEE32-347B-B639-D734-852322BBFAFC}"/>
              </a:ext>
            </a:extLst>
          </p:cNvPr>
          <p:cNvSpPr>
            <a:spLocks/>
          </p:cNvSpPr>
          <p:nvPr/>
        </p:nvSpPr>
        <p:spPr bwMode="auto">
          <a:xfrm>
            <a:off x="7991201" y="1974652"/>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marR="0" indent="0" defTabSz="914102" fontAlgn="auto">
              <a:spcBef>
                <a:spcPts val="400"/>
              </a:spcBef>
              <a:buClrTx/>
              <a:buSzTx/>
              <a:buFontTx/>
              <a:buNone/>
              <a:tabLst/>
              <a:defRPr/>
            </a:pPr>
            <a:r>
              <a:rPr lang="en-US" sz="1400" kern="0" dirty="0">
                <a:solidFill>
                  <a:schemeClr val="tx2"/>
                </a:solidFill>
                <a:latin typeface="Manrope" pitchFamily="2" charset="0"/>
                <a:cs typeface="Segoe UI Semibold"/>
              </a:rPr>
              <a:t>Integration with BC, Power BI, Azure and offers robust reporting and analytics for property managers to analyze occupancy rates, maintenance costs and financial performance.</a:t>
            </a:r>
          </a:p>
        </p:txBody>
      </p:sp>
      <p:sp>
        <p:nvSpPr>
          <p:cNvPr id="11" name="TextBox 10">
            <a:extLst>
              <a:ext uri="{FF2B5EF4-FFF2-40B4-BE49-F238E27FC236}">
                <a16:creationId xmlns:a16="http://schemas.microsoft.com/office/drawing/2014/main" id="{B21720F4-F283-399C-2066-C6A88F92A540}"/>
              </a:ext>
            </a:extLst>
          </p:cNvPr>
          <p:cNvSpPr txBox="1"/>
          <p:nvPr/>
        </p:nvSpPr>
        <p:spPr>
          <a:xfrm>
            <a:off x="718087" y="4034672"/>
            <a:ext cx="10786654" cy="492443"/>
          </a:xfrm>
          <a:prstGeom prst="roundRect">
            <a:avLst>
              <a:gd name="adj" fmla="val 50000"/>
            </a:avLst>
          </a:prstGeom>
          <a:gradFill>
            <a:gsLst>
              <a:gs pos="100000">
                <a:schemeClr val="tx2"/>
              </a:gs>
              <a:gs pos="0">
                <a:srgbClr val="9470CA"/>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b="0" dirty="0">
                <a:solidFill>
                  <a:schemeClr val="bg1"/>
                </a:solidFill>
                <a:latin typeface="Manrope ExtraBold" pitchFamily="2" charset="0"/>
                <a:cs typeface="Segoe UI"/>
              </a:rPr>
              <a:t>How should we respond when they come up in sales conversations.</a:t>
            </a:r>
          </a:p>
        </p:txBody>
      </p:sp>
      <p:sp>
        <p:nvSpPr>
          <p:cNvPr id="12" name="Rectangle: Rounded Corners 11">
            <a:extLst>
              <a:ext uri="{FF2B5EF4-FFF2-40B4-BE49-F238E27FC236}">
                <a16:creationId xmlns:a16="http://schemas.microsoft.com/office/drawing/2014/main" id="{38BDA9C4-EB9D-A82D-4CD1-E44545EDD970}"/>
              </a:ext>
            </a:extLst>
          </p:cNvPr>
          <p:cNvSpPr>
            <a:spLocks/>
          </p:cNvSpPr>
          <p:nvPr/>
        </p:nvSpPr>
        <p:spPr bwMode="auto">
          <a:xfrm>
            <a:off x="708660" y="4782848"/>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Deeper integration with MEM: </a:t>
            </a:r>
          </a:p>
          <a:p>
            <a:pPr marR="0" indent="0" defTabSz="914102" fontAlgn="auto">
              <a:spcBef>
                <a:spcPts val="400"/>
              </a:spcBef>
              <a:buClrTx/>
              <a:buSzTx/>
              <a:buFontTx/>
              <a:buNone/>
              <a:tabLst/>
              <a:defRPr/>
            </a:pPr>
            <a:endParaRPr lang="en-US" sz="1400" kern="0" dirty="0">
              <a:solidFill>
                <a:schemeClr val="tx2"/>
              </a:solidFill>
              <a:latin typeface="Manrope ExtraBold" pitchFamily="2" charset="0"/>
              <a:cs typeface="Segoe UI Semibold"/>
            </a:endParaRPr>
          </a:p>
          <a:p>
            <a:pPr marR="0" indent="0" defTabSz="914102" fontAlgn="auto">
              <a:spcBef>
                <a:spcPts val="400"/>
              </a:spcBef>
              <a:buClrTx/>
              <a:buSzTx/>
              <a:buFontTx/>
              <a:buNone/>
              <a:tabLst/>
              <a:defRPr/>
            </a:pPr>
            <a:endParaRPr lang="en-US" sz="1400" kern="0" dirty="0">
              <a:solidFill>
                <a:schemeClr val="tx2"/>
              </a:solidFill>
              <a:latin typeface="Manrope ExtraBold" pitchFamily="2" charset="0"/>
              <a:cs typeface="Segoe UI Semibold"/>
            </a:endParaRPr>
          </a:p>
          <a:p>
            <a:pPr marR="0" indent="0" defTabSz="914102" fontAlgn="auto">
              <a:spcBef>
                <a:spcPts val="400"/>
              </a:spcBef>
              <a:buClrTx/>
              <a:buSzTx/>
              <a:buFontTx/>
              <a:buNone/>
              <a:tabLst/>
              <a:defRPr/>
            </a:pPr>
            <a:r>
              <a:rPr lang="en-US" sz="1200" dirty="0">
                <a:solidFill>
                  <a:schemeClr val="tx1"/>
                </a:solidFill>
                <a:latin typeface="Manrope" pitchFamily="2" charset="0"/>
                <a:cs typeface="Segoe UI"/>
              </a:rPr>
              <a:t>While Dynamics Property integrates well with Microsoft ecosystem, P&amp;LM offers MEM integration for multi-entity consolidation, useful for global operations. </a:t>
            </a:r>
          </a:p>
        </p:txBody>
      </p:sp>
      <p:sp>
        <p:nvSpPr>
          <p:cNvPr id="13" name="Rectangle: Rounded Corners 12">
            <a:extLst>
              <a:ext uri="{FF2B5EF4-FFF2-40B4-BE49-F238E27FC236}">
                <a16:creationId xmlns:a16="http://schemas.microsoft.com/office/drawing/2014/main" id="{56A81C1B-941A-730F-6A4C-1EF27554879F}"/>
              </a:ext>
            </a:extLst>
          </p:cNvPr>
          <p:cNvSpPr>
            <a:spLocks/>
          </p:cNvSpPr>
          <p:nvPr/>
        </p:nvSpPr>
        <p:spPr bwMode="auto">
          <a:xfrm>
            <a:off x="4349931" y="4782848"/>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Advance Lease Accounting &amp; Compliance: </a:t>
            </a:r>
          </a:p>
          <a:p>
            <a:pPr marR="0" indent="0" defTabSz="914102" fontAlgn="auto">
              <a:spcBef>
                <a:spcPts val="400"/>
              </a:spcBef>
              <a:buClrTx/>
              <a:buSzTx/>
              <a:buFontTx/>
              <a:buNone/>
              <a:tabLst/>
              <a:defRPr/>
            </a:pPr>
            <a:endParaRPr lang="en-US" sz="1600" kern="0" dirty="0">
              <a:solidFill>
                <a:schemeClr val="tx2"/>
              </a:solidFill>
              <a:latin typeface="Manrope ExtraBold" pitchFamily="2" charset="0"/>
              <a:cs typeface="Segoe UI Semibold"/>
            </a:endParaRPr>
          </a:p>
          <a:p>
            <a:pPr marR="0" indent="0" defTabSz="914102" fontAlgn="auto">
              <a:spcBef>
                <a:spcPts val="400"/>
              </a:spcBef>
              <a:buClrTx/>
              <a:buSzTx/>
              <a:buFontTx/>
              <a:buNone/>
              <a:tabLst/>
              <a:defRPr/>
            </a:pPr>
            <a:r>
              <a:rPr lang="en-US" sz="1200" dirty="0">
                <a:solidFill>
                  <a:schemeClr val="tx1"/>
                </a:solidFill>
                <a:latin typeface="Manrope" pitchFamily="2" charset="0"/>
                <a:cs typeface="Segoe UI"/>
              </a:rPr>
              <a:t>ASC 842 and IFRS 16 compliance, crucial for multi-entity or large-scale organizations. Dynamics Property doesn’t offer same depth in accounting automation and compliance.</a:t>
            </a:r>
          </a:p>
        </p:txBody>
      </p:sp>
      <p:sp>
        <p:nvSpPr>
          <p:cNvPr id="14" name="Rectangle: Rounded Corners 13">
            <a:extLst>
              <a:ext uri="{FF2B5EF4-FFF2-40B4-BE49-F238E27FC236}">
                <a16:creationId xmlns:a16="http://schemas.microsoft.com/office/drawing/2014/main" id="{3AB90A70-F4BF-E586-7163-271DB0B660FE}"/>
              </a:ext>
            </a:extLst>
          </p:cNvPr>
          <p:cNvSpPr>
            <a:spLocks/>
          </p:cNvSpPr>
          <p:nvPr/>
        </p:nvSpPr>
        <p:spPr bwMode="auto">
          <a:xfrm>
            <a:off x="7991201" y="4782848"/>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Scalability for Global Operations: </a:t>
            </a:r>
          </a:p>
          <a:p>
            <a:pPr marR="0" indent="0" defTabSz="914102" fontAlgn="auto">
              <a:spcBef>
                <a:spcPts val="400"/>
              </a:spcBef>
              <a:buClrTx/>
              <a:buSzTx/>
              <a:buFontTx/>
              <a:buNone/>
              <a:tabLst/>
              <a:defRPr/>
            </a:pPr>
            <a:endParaRPr lang="en-US" sz="1600" kern="0" dirty="0">
              <a:solidFill>
                <a:schemeClr val="tx2"/>
              </a:solidFill>
              <a:latin typeface="Manrope ExtraBold" pitchFamily="2" charset="0"/>
              <a:cs typeface="Segoe UI Semibold"/>
            </a:endParaRPr>
          </a:p>
          <a:p>
            <a:pPr marR="0" indent="0" defTabSz="914102" fontAlgn="auto">
              <a:spcBef>
                <a:spcPts val="400"/>
              </a:spcBef>
              <a:buClrTx/>
              <a:buSzTx/>
              <a:buFontTx/>
              <a:buNone/>
              <a:tabLst/>
              <a:defRPr/>
            </a:pPr>
            <a:r>
              <a:rPr lang="en-US" sz="1200" dirty="0">
                <a:solidFill>
                  <a:schemeClr val="tx1"/>
                </a:solidFill>
                <a:latin typeface="Manrope" pitchFamily="2" charset="0"/>
                <a:cs typeface="Segoe UI"/>
              </a:rPr>
              <a:t>P&amp;LM is more scalable solution for global operations or complex entity structures.</a:t>
            </a:r>
            <a:endParaRPr lang="en-US" sz="1100" dirty="0">
              <a:solidFill>
                <a:schemeClr val="tx1"/>
              </a:solidFill>
              <a:latin typeface="Manrope" pitchFamily="2" charset="0"/>
              <a:cs typeface="Segoe UI"/>
            </a:endParaRPr>
          </a:p>
          <a:p>
            <a:pPr marR="0" indent="0" defTabSz="914102" fontAlgn="auto">
              <a:spcBef>
                <a:spcPts val="400"/>
              </a:spcBef>
              <a:buClrTx/>
              <a:buSzTx/>
              <a:buFontTx/>
              <a:buNone/>
              <a:tabLst/>
              <a:defRPr/>
            </a:pPr>
            <a:endParaRPr lang="en-US" sz="1100" kern="0" dirty="0">
              <a:solidFill>
                <a:schemeClr val="tx1"/>
              </a:solidFill>
              <a:latin typeface="Manrope" pitchFamily="2" charset="0"/>
              <a:cs typeface="Segoe UI"/>
            </a:endParaRPr>
          </a:p>
        </p:txBody>
      </p:sp>
      <p:sp>
        <p:nvSpPr>
          <p:cNvPr id="15" name="Title 1">
            <a:extLst>
              <a:ext uri="{FF2B5EF4-FFF2-40B4-BE49-F238E27FC236}">
                <a16:creationId xmlns:a16="http://schemas.microsoft.com/office/drawing/2014/main" id="{59FF9720-66A2-7FC4-949F-0B8698610976}"/>
              </a:ext>
            </a:extLst>
          </p:cNvPr>
          <p:cNvSpPr txBox="1">
            <a:spLocks/>
          </p:cNvSpPr>
          <p:nvPr/>
        </p:nvSpPr>
        <p:spPr>
          <a:xfrm>
            <a:off x="482780" y="231558"/>
            <a:ext cx="10515600" cy="71278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4000" dirty="0">
                <a:solidFill>
                  <a:srgbClr val="9470CA"/>
                </a:solidFill>
              </a:rPr>
              <a:t>Competitive Analysis </a:t>
            </a:r>
            <a:r>
              <a:rPr lang="en-US" sz="4000" dirty="0">
                <a:solidFill>
                  <a:schemeClr val="tx2"/>
                </a:solidFill>
              </a:rPr>
              <a:t>(Dynamics Property). </a:t>
            </a:r>
          </a:p>
        </p:txBody>
      </p:sp>
    </p:spTree>
    <p:extLst>
      <p:ext uri="{BB962C8B-B14F-4D97-AF65-F5344CB8AC3E}">
        <p14:creationId xmlns:p14="http://schemas.microsoft.com/office/powerpoint/2010/main" val="343784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6.25E-7 -2.22222E-6 L -6.25E-7 0.03542 " pathEditMode="relative" rAng="0" ptsTypes="AA">
                                      <p:cBhvr>
                                        <p:cTn id="9" dur="500" spd="-100000" fill="hold"/>
                                        <p:tgtEl>
                                          <p:spTgt spid="7"/>
                                        </p:tgtEl>
                                        <p:attrNameLst>
                                          <p:attrName>ppt_x</p:attrName>
                                          <p:attrName>ppt_y</p:attrName>
                                        </p:attrNameLst>
                                      </p:cBhvr>
                                      <p:rCtr x="0" y="1759"/>
                                    </p:animMotion>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42" presetClass="path" presetSubtype="0" decel="100000" fill="hold" grpId="1" nodeType="withEffect">
                                  <p:stCondLst>
                                    <p:cond delay="0"/>
                                  </p:stCondLst>
                                  <p:childTnLst>
                                    <p:animMotion origin="layout" path="M -6.25E-7 -2.22222E-6 L -6.25E-7 0.03542 " pathEditMode="relative" rAng="0" ptsTypes="AA">
                                      <p:cBhvr>
                                        <p:cTn id="31" dur="500" spd="-100000" fill="hold"/>
                                        <p:tgtEl>
                                          <p:spTgt spid="11"/>
                                        </p:tgtEl>
                                        <p:attrNameLst>
                                          <p:attrName>ppt_x</p:attrName>
                                          <p:attrName>ppt_y</p:attrName>
                                        </p:attrNameLst>
                                      </p:cBhvr>
                                      <p:rCtr x="0" y="1759"/>
                                    </p:animMotion>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anim calcmode="lin" valueType="num">
                                      <p:cBhvr>
                                        <p:cTn id="41" dur="500" fill="hold"/>
                                        <p:tgtEl>
                                          <p:spTgt spid="13"/>
                                        </p:tgtEl>
                                        <p:attrNameLst>
                                          <p:attrName>ppt_x</p:attrName>
                                        </p:attrNameLst>
                                      </p:cBhvr>
                                      <p:tavLst>
                                        <p:tav tm="0">
                                          <p:val>
                                            <p:strVal val="#ppt_x"/>
                                          </p:val>
                                        </p:tav>
                                        <p:tav tm="100000">
                                          <p:val>
                                            <p:strVal val="#ppt_x"/>
                                          </p:val>
                                        </p:tav>
                                      </p:tavLst>
                                    </p:anim>
                                    <p:anim calcmode="lin" valueType="num">
                                      <p:cBhvr>
                                        <p:cTn id="42" dur="5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strVal val="#ppt_x"/>
                                          </p:val>
                                        </p:tav>
                                        <p:tav tm="100000">
                                          <p:val>
                                            <p:strVal val="#ppt_x"/>
                                          </p:val>
                                        </p:tav>
                                      </p:tavLst>
                                    </p:anim>
                                    <p:anim calcmode="lin" valueType="num">
                                      <p:cBhvr>
                                        <p:cTn id="4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10" grpId="0" animBg="1"/>
      <p:bldP spid="11" grpId="0" animBg="1"/>
      <p:bldP spid="11" grpId="1" animBg="1"/>
      <p:bldP spid="12" grpId="0" animBg="1"/>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E6C59-4028-B0A7-C006-F5EB8D0B020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627D7B3-D08E-9E32-FE65-2394D4698BE7}"/>
              </a:ext>
            </a:extLst>
          </p:cNvPr>
          <p:cNvSpPr txBox="1"/>
          <p:nvPr/>
        </p:nvSpPr>
        <p:spPr>
          <a:xfrm>
            <a:off x="718087" y="1226476"/>
            <a:ext cx="10786654" cy="492443"/>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b="0" dirty="0">
                <a:solidFill>
                  <a:schemeClr val="bg1"/>
                </a:solidFill>
                <a:latin typeface="Manrope ExtraBold" pitchFamily="2" charset="0"/>
                <a:cs typeface="Segoe UI"/>
              </a:rPr>
              <a:t>Top 3 things making competitors win.</a:t>
            </a:r>
          </a:p>
        </p:txBody>
      </p:sp>
      <p:sp>
        <p:nvSpPr>
          <p:cNvPr id="8" name="Rectangle: Rounded Corners 7">
            <a:extLst>
              <a:ext uri="{FF2B5EF4-FFF2-40B4-BE49-F238E27FC236}">
                <a16:creationId xmlns:a16="http://schemas.microsoft.com/office/drawing/2014/main" id="{64D1019A-048B-4AB9-3378-8A4D8C8E8550}"/>
              </a:ext>
            </a:extLst>
          </p:cNvPr>
          <p:cNvSpPr>
            <a:spLocks/>
          </p:cNvSpPr>
          <p:nvPr/>
        </p:nvSpPr>
        <p:spPr bwMode="auto">
          <a:xfrm>
            <a:off x="708660" y="1974652"/>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marR="0" indent="0" defTabSz="914102" fontAlgn="auto">
              <a:spcBef>
                <a:spcPts val="400"/>
              </a:spcBef>
              <a:buClrTx/>
              <a:buSzTx/>
              <a:buFontTx/>
              <a:buNone/>
              <a:tabLst/>
              <a:defRPr/>
            </a:pPr>
            <a:r>
              <a:rPr lang="en-US" sz="1400" kern="0" dirty="0">
                <a:solidFill>
                  <a:schemeClr val="tx2"/>
                </a:solidFill>
                <a:latin typeface="Manrope" pitchFamily="2" charset="0"/>
                <a:cs typeface="Segoe UI Semibold"/>
              </a:rPr>
              <a:t>Designed for managing tenancy occupancies for shopping malls, condominiums, offices, apartments, coworking spaces &amp; commercial areas.</a:t>
            </a:r>
          </a:p>
        </p:txBody>
      </p:sp>
      <p:sp>
        <p:nvSpPr>
          <p:cNvPr id="9" name="Rectangle: Rounded Corners 8">
            <a:extLst>
              <a:ext uri="{FF2B5EF4-FFF2-40B4-BE49-F238E27FC236}">
                <a16:creationId xmlns:a16="http://schemas.microsoft.com/office/drawing/2014/main" id="{5141FA20-8432-1D29-387E-EB00B835CF9E}"/>
              </a:ext>
            </a:extLst>
          </p:cNvPr>
          <p:cNvSpPr>
            <a:spLocks/>
          </p:cNvSpPr>
          <p:nvPr/>
        </p:nvSpPr>
        <p:spPr bwMode="auto">
          <a:xfrm>
            <a:off x="4349931" y="1974652"/>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marR="0" indent="0" defTabSz="914102" fontAlgn="auto">
              <a:spcBef>
                <a:spcPts val="400"/>
              </a:spcBef>
              <a:buClrTx/>
              <a:buSzTx/>
              <a:buFontTx/>
              <a:buNone/>
              <a:tabLst/>
              <a:defRPr/>
            </a:pPr>
            <a:r>
              <a:rPr lang="en-US" sz="1400" kern="0" dirty="0">
                <a:solidFill>
                  <a:schemeClr val="tx2"/>
                </a:solidFill>
                <a:latin typeface="Manrope" pitchFamily="2" charset="0"/>
                <a:cs typeface="Segoe UI Semibold"/>
              </a:rPr>
              <a:t>Automate lease, utility and retail sales computations, monitoring renewals, tracking vacancies, generating bills, and managing customer information.</a:t>
            </a:r>
          </a:p>
        </p:txBody>
      </p:sp>
      <p:sp>
        <p:nvSpPr>
          <p:cNvPr id="10" name="Rectangle: Rounded Corners 9">
            <a:extLst>
              <a:ext uri="{FF2B5EF4-FFF2-40B4-BE49-F238E27FC236}">
                <a16:creationId xmlns:a16="http://schemas.microsoft.com/office/drawing/2014/main" id="{25FE7323-2EB7-7A15-7EA6-0256F02A54BC}"/>
              </a:ext>
            </a:extLst>
          </p:cNvPr>
          <p:cNvSpPr>
            <a:spLocks/>
          </p:cNvSpPr>
          <p:nvPr/>
        </p:nvSpPr>
        <p:spPr bwMode="auto">
          <a:xfrm>
            <a:off x="7991201" y="1974652"/>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ctr" anchorCtr="0" forceAA="0" compatLnSpc="1">
            <a:prstTxWarp prst="textNoShape">
              <a:avLst/>
            </a:prstTxWarp>
            <a:noAutofit/>
          </a:bodyPr>
          <a:lstStyle/>
          <a:p>
            <a:pPr marR="0" indent="0" defTabSz="914102" fontAlgn="auto">
              <a:spcBef>
                <a:spcPts val="400"/>
              </a:spcBef>
              <a:buClrTx/>
              <a:buSzTx/>
              <a:buFontTx/>
              <a:buNone/>
              <a:tabLst/>
              <a:defRPr/>
            </a:pPr>
            <a:r>
              <a:rPr lang="en-US" sz="1400" kern="0" dirty="0">
                <a:solidFill>
                  <a:schemeClr val="tx2"/>
                </a:solidFill>
                <a:latin typeface="Manrope" pitchFamily="2" charset="0"/>
                <a:cs typeface="Segoe UI Semibold"/>
              </a:rPr>
              <a:t>Built on the Microsoft Dynamics 365 platform.</a:t>
            </a:r>
          </a:p>
        </p:txBody>
      </p:sp>
      <p:sp>
        <p:nvSpPr>
          <p:cNvPr id="11" name="TextBox 10">
            <a:extLst>
              <a:ext uri="{FF2B5EF4-FFF2-40B4-BE49-F238E27FC236}">
                <a16:creationId xmlns:a16="http://schemas.microsoft.com/office/drawing/2014/main" id="{60E0A35C-CF1F-7954-FB91-2D6C736AAA06}"/>
              </a:ext>
            </a:extLst>
          </p:cNvPr>
          <p:cNvSpPr txBox="1"/>
          <p:nvPr/>
        </p:nvSpPr>
        <p:spPr>
          <a:xfrm>
            <a:off x="718087" y="4034672"/>
            <a:ext cx="10786654" cy="492443"/>
          </a:xfrm>
          <a:prstGeom prst="roundRect">
            <a:avLst>
              <a:gd name="adj" fmla="val 50000"/>
            </a:avLst>
          </a:prstGeom>
          <a:gradFill>
            <a:gsLst>
              <a:gs pos="100000">
                <a:schemeClr val="tx2"/>
              </a:gs>
              <a:gs pos="0">
                <a:srgbClr val="9470CA"/>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b="0" dirty="0">
                <a:solidFill>
                  <a:schemeClr val="bg1"/>
                </a:solidFill>
                <a:latin typeface="Manrope ExtraBold" pitchFamily="2" charset="0"/>
                <a:cs typeface="Segoe UI"/>
              </a:rPr>
              <a:t>How should we respond when they come up in sales conversations.</a:t>
            </a:r>
          </a:p>
        </p:txBody>
      </p:sp>
      <p:sp>
        <p:nvSpPr>
          <p:cNvPr id="12" name="Rectangle: Rounded Corners 11">
            <a:extLst>
              <a:ext uri="{FF2B5EF4-FFF2-40B4-BE49-F238E27FC236}">
                <a16:creationId xmlns:a16="http://schemas.microsoft.com/office/drawing/2014/main" id="{6D5C8760-3C79-792E-3068-AEF4A1F12318}"/>
              </a:ext>
            </a:extLst>
          </p:cNvPr>
          <p:cNvSpPr>
            <a:spLocks/>
          </p:cNvSpPr>
          <p:nvPr/>
        </p:nvSpPr>
        <p:spPr bwMode="auto">
          <a:xfrm>
            <a:off x="708660" y="4782848"/>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Deeper integration with MEM: </a:t>
            </a:r>
          </a:p>
          <a:p>
            <a:pPr marR="0" indent="0" defTabSz="914102" fontAlgn="auto">
              <a:spcBef>
                <a:spcPts val="400"/>
              </a:spcBef>
              <a:buClrTx/>
              <a:buSzTx/>
              <a:buFontTx/>
              <a:buNone/>
              <a:tabLst/>
              <a:defRPr/>
            </a:pPr>
            <a:endParaRPr lang="en-US" sz="1400" kern="0" dirty="0">
              <a:solidFill>
                <a:schemeClr val="tx2"/>
              </a:solidFill>
              <a:latin typeface="Manrope ExtraBold" pitchFamily="2" charset="0"/>
              <a:cs typeface="Segoe UI Semibold"/>
            </a:endParaRPr>
          </a:p>
          <a:p>
            <a:pPr marR="0" indent="0" defTabSz="914102" fontAlgn="auto">
              <a:spcBef>
                <a:spcPts val="400"/>
              </a:spcBef>
              <a:buClrTx/>
              <a:buSzTx/>
              <a:buFontTx/>
              <a:buNone/>
              <a:tabLst/>
              <a:defRPr/>
            </a:pPr>
            <a:r>
              <a:rPr lang="en-US" sz="1200" dirty="0">
                <a:solidFill>
                  <a:schemeClr val="tx1"/>
                </a:solidFill>
                <a:latin typeface="Manrope" pitchFamily="2" charset="0"/>
                <a:cs typeface="Segoe UI"/>
              </a:rPr>
              <a:t>While Dynamics Tenancy integrates well with Microsoft ecosystem, P&amp;LM offers MEM integration for multi-entity consolidation, useful for global operations.</a:t>
            </a:r>
          </a:p>
        </p:txBody>
      </p:sp>
      <p:sp>
        <p:nvSpPr>
          <p:cNvPr id="13" name="Rectangle: Rounded Corners 12">
            <a:extLst>
              <a:ext uri="{FF2B5EF4-FFF2-40B4-BE49-F238E27FC236}">
                <a16:creationId xmlns:a16="http://schemas.microsoft.com/office/drawing/2014/main" id="{AC0CA570-9DEA-AA8E-709F-AA17B671DC1C}"/>
              </a:ext>
            </a:extLst>
          </p:cNvPr>
          <p:cNvSpPr>
            <a:spLocks/>
          </p:cNvSpPr>
          <p:nvPr/>
        </p:nvSpPr>
        <p:spPr bwMode="auto">
          <a:xfrm>
            <a:off x="4349931" y="4782848"/>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Advanced Automation and Compliance: </a:t>
            </a:r>
          </a:p>
          <a:p>
            <a:pPr marR="0" indent="0" defTabSz="914102" fontAlgn="auto">
              <a:spcBef>
                <a:spcPts val="400"/>
              </a:spcBef>
              <a:buClrTx/>
              <a:buSzTx/>
              <a:buFontTx/>
              <a:buNone/>
              <a:tabLst/>
              <a:defRPr/>
            </a:pPr>
            <a:r>
              <a:rPr lang="en-US" sz="1200" dirty="0">
                <a:solidFill>
                  <a:schemeClr val="tx1"/>
                </a:solidFill>
                <a:latin typeface="Manrope" pitchFamily="2" charset="0"/>
                <a:cs typeface="Segoe UI"/>
              </a:rPr>
              <a:t>Dynamics Tenancy focuses more on tenant and property management, whereas P&amp;LM is designed to handle the intricacies of lease accounting and compliance with ASC 842 &amp; IFRS 16.</a:t>
            </a:r>
          </a:p>
        </p:txBody>
      </p:sp>
      <p:sp>
        <p:nvSpPr>
          <p:cNvPr id="14" name="Rectangle: Rounded Corners 13">
            <a:extLst>
              <a:ext uri="{FF2B5EF4-FFF2-40B4-BE49-F238E27FC236}">
                <a16:creationId xmlns:a16="http://schemas.microsoft.com/office/drawing/2014/main" id="{911D975A-0469-9C3B-4355-82A2166EBB77}"/>
              </a:ext>
            </a:extLst>
          </p:cNvPr>
          <p:cNvSpPr>
            <a:spLocks/>
          </p:cNvSpPr>
          <p:nvPr/>
        </p:nvSpPr>
        <p:spPr bwMode="auto">
          <a:xfrm>
            <a:off x="7991201" y="4782848"/>
            <a:ext cx="3504111"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Scalability &amp; Financial Management: </a:t>
            </a:r>
          </a:p>
          <a:p>
            <a:pPr marR="0" indent="0" defTabSz="914102" fontAlgn="auto">
              <a:spcBef>
                <a:spcPts val="400"/>
              </a:spcBef>
              <a:buClrTx/>
              <a:buSzTx/>
              <a:buFontTx/>
              <a:buNone/>
              <a:tabLst/>
              <a:defRPr/>
            </a:pPr>
            <a:r>
              <a:rPr lang="en-US" sz="1200" dirty="0">
                <a:solidFill>
                  <a:schemeClr val="tx1"/>
                </a:solidFill>
                <a:latin typeface="Manrope" pitchFamily="2" charset="0"/>
                <a:cs typeface="Segoe UI"/>
              </a:rPr>
              <a:t>P&amp;LM when combined with MEM, offers a more scalable solution </a:t>
            </a:r>
            <a:r>
              <a:rPr lang="en-US" sz="1100" kern="0" dirty="0">
                <a:solidFill>
                  <a:schemeClr val="tx1"/>
                </a:solidFill>
                <a:latin typeface="Manrope" pitchFamily="2" charset="0"/>
                <a:cs typeface="Segoe UI"/>
              </a:rPr>
              <a:t>.</a:t>
            </a:r>
            <a:endParaRPr lang="en-US" sz="1200" dirty="0">
              <a:solidFill>
                <a:schemeClr val="tx1"/>
              </a:solidFill>
              <a:latin typeface="Manrope" pitchFamily="2" charset="0"/>
              <a:cs typeface="Segoe UI"/>
            </a:endParaRPr>
          </a:p>
        </p:txBody>
      </p:sp>
      <p:sp>
        <p:nvSpPr>
          <p:cNvPr id="15" name="Title 1">
            <a:extLst>
              <a:ext uri="{FF2B5EF4-FFF2-40B4-BE49-F238E27FC236}">
                <a16:creationId xmlns:a16="http://schemas.microsoft.com/office/drawing/2014/main" id="{5109F560-123A-EE31-0350-125026762A20}"/>
              </a:ext>
            </a:extLst>
          </p:cNvPr>
          <p:cNvSpPr txBox="1">
            <a:spLocks/>
          </p:cNvSpPr>
          <p:nvPr/>
        </p:nvSpPr>
        <p:spPr>
          <a:xfrm>
            <a:off x="482779" y="231558"/>
            <a:ext cx="12141839" cy="71278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3600" dirty="0">
                <a:solidFill>
                  <a:srgbClr val="9470CA"/>
                </a:solidFill>
              </a:rPr>
              <a:t>Competitive Analysis </a:t>
            </a:r>
            <a:r>
              <a:rPr lang="en-US" sz="2900" dirty="0">
                <a:solidFill>
                  <a:schemeClr val="tx2"/>
                </a:solidFill>
              </a:rPr>
              <a:t>(Dynamic Tenancy Management). </a:t>
            </a:r>
          </a:p>
        </p:txBody>
      </p:sp>
    </p:spTree>
    <p:extLst>
      <p:ext uri="{BB962C8B-B14F-4D97-AF65-F5344CB8AC3E}">
        <p14:creationId xmlns:p14="http://schemas.microsoft.com/office/powerpoint/2010/main" val="294469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6.25E-7 -2.22222E-6 L -6.25E-7 0.03542 " pathEditMode="relative" rAng="0" ptsTypes="AA">
                                      <p:cBhvr>
                                        <p:cTn id="9" dur="500" spd="-100000" fill="hold"/>
                                        <p:tgtEl>
                                          <p:spTgt spid="7"/>
                                        </p:tgtEl>
                                        <p:attrNameLst>
                                          <p:attrName>ppt_x</p:attrName>
                                          <p:attrName>ppt_y</p:attrName>
                                        </p:attrNameLst>
                                      </p:cBhvr>
                                      <p:rCtr x="0" y="1759"/>
                                    </p:animMotion>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42" presetClass="path" presetSubtype="0" decel="100000" fill="hold" grpId="1" nodeType="withEffect">
                                  <p:stCondLst>
                                    <p:cond delay="0"/>
                                  </p:stCondLst>
                                  <p:childTnLst>
                                    <p:animMotion origin="layout" path="M -6.25E-7 -2.22222E-6 L -6.25E-7 0.03542 " pathEditMode="relative" rAng="0" ptsTypes="AA">
                                      <p:cBhvr>
                                        <p:cTn id="31" dur="500" spd="-100000" fill="hold"/>
                                        <p:tgtEl>
                                          <p:spTgt spid="11"/>
                                        </p:tgtEl>
                                        <p:attrNameLst>
                                          <p:attrName>ppt_x</p:attrName>
                                          <p:attrName>ppt_y</p:attrName>
                                        </p:attrNameLst>
                                      </p:cBhvr>
                                      <p:rCtr x="0" y="1759"/>
                                    </p:animMotion>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anim calcmode="lin" valueType="num">
                                      <p:cBhvr>
                                        <p:cTn id="41" dur="500" fill="hold"/>
                                        <p:tgtEl>
                                          <p:spTgt spid="13"/>
                                        </p:tgtEl>
                                        <p:attrNameLst>
                                          <p:attrName>ppt_x</p:attrName>
                                        </p:attrNameLst>
                                      </p:cBhvr>
                                      <p:tavLst>
                                        <p:tav tm="0">
                                          <p:val>
                                            <p:strVal val="#ppt_x"/>
                                          </p:val>
                                        </p:tav>
                                        <p:tav tm="100000">
                                          <p:val>
                                            <p:strVal val="#ppt_x"/>
                                          </p:val>
                                        </p:tav>
                                      </p:tavLst>
                                    </p:anim>
                                    <p:anim calcmode="lin" valueType="num">
                                      <p:cBhvr>
                                        <p:cTn id="42" dur="5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strVal val="#ppt_x"/>
                                          </p:val>
                                        </p:tav>
                                        <p:tav tm="100000">
                                          <p:val>
                                            <p:strVal val="#ppt_x"/>
                                          </p:val>
                                        </p:tav>
                                      </p:tavLst>
                                    </p:anim>
                                    <p:anim calcmode="lin" valueType="num">
                                      <p:cBhvr>
                                        <p:cTn id="4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10" grpId="0" animBg="1"/>
      <p:bldP spid="11" grpId="0" animBg="1"/>
      <p:bldP spid="11" grpId="1"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50EBA5-0A48-A999-6772-C2B2D8754CEA}"/>
              </a:ext>
              <a:ext uri="{C183D7F6-B498-43B3-948B-1728B52AA6E4}">
                <adec:decorative xmlns:adec="http://schemas.microsoft.com/office/drawing/2017/decorative" val="1"/>
              </a:ext>
            </a:extLst>
          </p:cNvPr>
          <p:cNvSpPr/>
          <p:nvPr/>
        </p:nvSpPr>
        <p:spPr bwMode="auto">
          <a:xfrm>
            <a:off x="-1" y="3784922"/>
            <a:ext cx="12192001" cy="3073077"/>
          </a:xfrm>
          <a:prstGeom prst="rect">
            <a:avLst/>
          </a:prstGeom>
          <a:solidFill>
            <a:schemeClr val="bg1">
              <a:lumMod val="95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8661C5"/>
              </a:solidFill>
              <a:effectLst/>
              <a:uLnTx/>
              <a:uFillTx/>
              <a:latin typeface="Manrope" pitchFamily="2" charset="0"/>
              <a:ea typeface="Segoe UI" pitchFamily="34" charset="0"/>
              <a:cs typeface="Segoe UI" pitchFamily="34" charset="0"/>
            </a:endParaRPr>
          </a:p>
        </p:txBody>
      </p:sp>
      <p:sp>
        <p:nvSpPr>
          <p:cNvPr id="9" name="Title 8">
            <a:extLst>
              <a:ext uri="{FF2B5EF4-FFF2-40B4-BE49-F238E27FC236}">
                <a16:creationId xmlns:a16="http://schemas.microsoft.com/office/drawing/2014/main" id="{D6DFDB99-C2F5-DC4A-A8F0-F394C2CD2D66}"/>
              </a:ext>
            </a:extLst>
          </p:cNvPr>
          <p:cNvSpPr>
            <a:spLocks noGrp="1"/>
          </p:cNvSpPr>
          <p:nvPr>
            <p:ph type="title"/>
          </p:nvPr>
        </p:nvSpPr>
        <p:spPr>
          <a:xfrm>
            <a:off x="333516" y="396688"/>
            <a:ext cx="11018520" cy="430887"/>
          </a:xfrm>
        </p:spPr>
        <p:txBody>
          <a:bodyPr>
            <a:noAutofit/>
          </a:bodyPr>
          <a:lstStyle/>
          <a:p>
            <a:r>
              <a:rPr lang="en-US" sz="3600"/>
              <a:t>P&amp;LM Recent Wins on Business Central. </a:t>
            </a:r>
          </a:p>
        </p:txBody>
      </p:sp>
      <p:sp>
        <p:nvSpPr>
          <p:cNvPr id="14" name="Rectangle 13">
            <a:extLst>
              <a:ext uri="{FF2B5EF4-FFF2-40B4-BE49-F238E27FC236}">
                <a16:creationId xmlns:a16="http://schemas.microsoft.com/office/drawing/2014/main" id="{87C51C17-C044-6D46-97F7-81751FA38059}"/>
              </a:ext>
            </a:extLst>
          </p:cNvPr>
          <p:cNvSpPr/>
          <p:nvPr/>
        </p:nvSpPr>
        <p:spPr>
          <a:xfrm>
            <a:off x="5252861" y="1636631"/>
            <a:ext cx="2965164" cy="584775"/>
          </a:xfrm>
          <a:prstGeom prst="rect">
            <a:avLst/>
          </a:prstGeom>
        </p:spPr>
        <p:txBody>
          <a:bodyPr wrap="square" lIns="0" tIns="0" rIns="0" bIns="0" anchor="t">
            <a:spAutoFit/>
          </a:bodyPr>
          <a:lstStyle/>
          <a:p>
            <a:pPr marL="8255" defTabSz="623438">
              <a:defRPr/>
            </a:pPr>
            <a:r>
              <a:rPr lang="en-US" sz="1400" spc="10">
                <a:latin typeface="Manrope ExtraBold" pitchFamily="2" charset="0"/>
                <a:cs typeface="Segoe UI"/>
              </a:rPr>
              <a:t>Use case </a:t>
            </a:r>
          </a:p>
          <a:p>
            <a:pPr marL="8255" defTabSz="623438">
              <a:defRPr/>
            </a:pPr>
            <a:r>
              <a:rPr lang="en-US" sz="1200" spc="10">
                <a:latin typeface="Manrope" pitchFamily="2" charset="0"/>
                <a:cs typeface="Segoe UI"/>
              </a:rPr>
              <a:t>Using BC MEM, ARCB and needed Property management</a:t>
            </a:r>
          </a:p>
        </p:txBody>
      </p:sp>
      <p:sp>
        <p:nvSpPr>
          <p:cNvPr id="18" name="TextBox 17">
            <a:extLst>
              <a:ext uri="{FF2B5EF4-FFF2-40B4-BE49-F238E27FC236}">
                <a16:creationId xmlns:a16="http://schemas.microsoft.com/office/drawing/2014/main" id="{9A26484A-A042-FA42-0A4B-D061AABBB88C}"/>
              </a:ext>
            </a:extLst>
          </p:cNvPr>
          <p:cNvSpPr txBox="1"/>
          <p:nvPr/>
        </p:nvSpPr>
        <p:spPr>
          <a:xfrm>
            <a:off x="3672070" y="1175358"/>
            <a:ext cx="2821327" cy="369332"/>
          </a:xfrm>
          <a:prstGeom prst="rect">
            <a:avLst/>
          </a:prstGeom>
          <a:noFill/>
        </p:spPr>
        <p:txBody>
          <a:bodyPr wrap="square">
            <a:spAutoFit/>
          </a:bodyPr>
          <a:lstStyle/>
          <a:p>
            <a:pPr lvl="1"/>
            <a:r>
              <a:rPr lang="en-US">
                <a:latin typeface="Manrope ExtraBold" pitchFamily="2" charset="0"/>
                <a:cs typeface="Segoe UI"/>
              </a:rPr>
              <a:t>Segment by:</a:t>
            </a:r>
          </a:p>
        </p:txBody>
      </p:sp>
      <p:sp>
        <p:nvSpPr>
          <p:cNvPr id="25" name="Rectangle 24">
            <a:extLst>
              <a:ext uri="{FF2B5EF4-FFF2-40B4-BE49-F238E27FC236}">
                <a16:creationId xmlns:a16="http://schemas.microsoft.com/office/drawing/2014/main" id="{E040F8DE-0D09-623E-7D57-D711AA3EDE6E}"/>
              </a:ext>
            </a:extLst>
          </p:cNvPr>
          <p:cNvSpPr/>
          <p:nvPr/>
        </p:nvSpPr>
        <p:spPr>
          <a:xfrm>
            <a:off x="5252861" y="2562828"/>
            <a:ext cx="2965164" cy="584775"/>
          </a:xfrm>
          <a:prstGeom prst="rect">
            <a:avLst/>
          </a:prstGeom>
        </p:spPr>
        <p:txBody>
          <a:bodyPr wrap="square" lIns="0" tIns="0" rIns="0" bIns="0" anchor="t">
            <a:spAutoFit/>
          </a:bodyPr>
          <a:lstStyle/>
          <a:p>
            <a:pPr marL="8255" defTabSz="623438">
              <a:defRPr/>
            </a:pPr>
            <a:r>
              <a:rPr lang="en-US" sz="1400" spc="10">
                <a:latin typeface="Manrope ExtraBold" pitchFamily="2" charset="0"/>
                <a:cs typeface="Segoe UI"/>
              </a:rPr>
              <a:t>Company Size </a:t>
            </a:r>
          </a:p>
          <a:p>
            <a:pPr marL="8255" defTabSz="623438">
              <a:defRPr/>
            </a:pPr>
            <a:r>
              <a:rPr lang="en-US" sz="1200" spc="10">
                <a:latin typeface="Manrope" pitchFamily="2" charset="0"/>
                <a:cs typeface="Segoe UI"/>
              </a:rPr>
              <a:t>Using BC MEM, ARCB and needed Property management</a:t>
            </a:r>
          </a:p>
        </p:txBody>
      </p:sp>
      <p:sp>
        <p:nvSpPr>
          <p:cNvPr id="30" name="Rectangle 29">
            <a:extLst>
              <a:ext uri="{FF2B5EF4-FFF2-40B4-BE49-F238E27FC236}">
                <a16:creationId xmlns:a16="http://schemas.microsoft.com/office/drawing/2014/main" id="{6B90E3F2-DA6E-4F2A-1E64-7537F84E0043}"/>
              </a:ext>
            </a:extLst>
          </p:cNvPr>
          <p:cNvSpPr/>
          <p:nvPr/>
        </p:nvSpPr>
        <p:spPr>
          <a:xfrm>
            <a:off x="9046580" y="1636631"/>
            <a:ext cx="2965164" cy="400110"/>
          </a:xfrm>
          <a:prstGeom prst="rect">
            <a:avLst/>
          </a:prstGeom>
        </p:spPr>
        <p:txBody>
          <a:bodyPr wrap="square" lIns="0" tIns="0" rIns="0" bIns="0" anchor="t">
            <a:spAutoFit/>
          </a:bodyPr>
          <a:lstStyle/>
          <a:p>
            <a:pPr marL="8255" defTabSz="623438">
              <a:defRPr/>
            </a:pPr>
            <a:r>
              <a:rPr lang="en-US" sz="1400" spc="10">
                <a:latin typeface="Manrope ExtraBold" pitchFamily="2" charset="0"/>
                <a:cs typeface="Segoe UI"/>
              </a:rPr>
              <a:t>Industry</a:t>
            </a:r>
          </a:p>
          <a:p>
            <a:pPr marL="8255" defTabSz="623438">
              <a:defRPr/>
            </a:pPr>
            <a:r>
              <a:rPr lang="en-US" sz="1200" spc="10">
                <a:latin typeface="Manrope" pitchFamily="2" charset="0"/>
                <a:cs typeface="Segoe UI"/>
              </a:rPr>
              <a:t>Construction</a:t>
            </a:r>
          </a:p>
        </p:txBody>
      </p:sp>
      <p:sp>
        <p:nvSpPr>
          <p:cNvPr id="31" name="Rectangle 30">
            <a:extLst>
              <a:ext uri="{FF2B5EF4-FFF2-40B4-BE49-F238E27FC236}">
                <a16:creationId xmlns:a16="http://schemas.microsoft.com/office/drawing/2014/main" id="{A4A75FCE-A412-8838-26D0-716CB3D59580}"/>
              </a:ext>
            </a:extLst>
          </p:cNvPr>
          <p:cNvSpPr/>
          <p:nvPr/>
        </p:nvSpPr>
        <p:spPr>
          <a:xfrm>
            <a:off x="9046580" y="2562828"/>
            <a:ext cx="2965164" cy="954107"/>
          </a:xfrm>
          <a:prstGeom prst="rect">
            <a:avLst/>
          </a:prstGeom>
        </p:spPr>
        <p:txBody>
          <a:bodyPr wrap="square" lIns="0" tIns="0" rIns="0" bIns="0" anchor="t">
            <a:spAutoFit/>
          </a:bodyPr>
          <a:lstStyle/>
          <a:p>
            <a:pPr marL="8255" defTabSz="623438">
              <a:defRPr/>
            </a:pPr>
            <a:r>
              <a:rPr lang="en-US" sz="1400" spc="10">
                <a:latin typeface="Manrope ExtraBold" pitchFamily="2" charset="0"/>
                <a:cs typeface="Segoe UI"/>
              </a:rPr>
              <a:t>Most Used Features</a:t>
            </a:r>
          </a:p>
          <a:p>
            <a:pPr marL="8255" defTabSz="623438">
              <a:defRPr/>
            </a:pPr>
            <a:r>
              <a:rPr lang="en-US" sz="1200" spc="10">
                <a:latin typeface="Manrope" pitchFamily="2" charset="0"/>
                <a:cs typeface="Segoe UI"/>
              </a:rPr>
              <a:t>ASC 842 calculation   </a:t>
            </a:r>
          </a:p>
          <a:p>
            <a:pPr marL="8255" defTabSz="623438">
              <a:defRPr/>
            </a:pPr>
            <a:r>
              <a:rPr lang="en-US" sz="1200" spc="10">
                <a:latin typeface="Manrope" pitchFamily="2" charset="0"/>
                <a:cs typeface="Segoe UI"/>
              </a:rPr>
              <a:t>All expense leases</a:t>
            </a:r>
          </a:p>
          <a:p>
            <a:pPr marL="8255" defTabSz="623438">
              <a:defRPr/>
            </a:pPr>
            <a:r>
              <a:rPr lang="en-US" sz="1200" spc="10">
                <a:latin typeface="Manrope" pitchFamily="2" charset="0"/>
                <a:cs typeface="Segoe UI"/>
              </a:rPr>
              <a:t>Residential lease</a:t>
            </a:r>
          </a:p>
          <a:p>
            <a:pPr marL="8255" defTabSz="623438">
              <a:defRPr/>
            </a:pPr>
            <a:endParaRPr lang="en-US" sz="1200" spc="10">
              <a:latin typeface="Manrope" pitchFamily="2" charset="0"/>
              <a:cs typeface="Segoe UI"/>
            </a:endParaRPr>
          </a:p>
        </p:txBody>
      </p:sp>
      <p:pic>
        <p:nvPicPr>
          <p:cNvPr id="33" name="Picture 32" descr="A white letter on a black background&#10;&#10;AI-generated content may be incorrect.">
            <a:extLst>
              <a:ext uri="{FF2B5EF4-FFF2-40B4-BE49-F238E27FC236}">
                <a16:creationId xmlns:a16="http://schemas.microsoft.com/office/drawing/2014/main" id="{1758B0BD-1A9F-85C2-FA6D-010101FA9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08" y="1880343"/>
            <a:ext cx="2477705" cy="431121"/>
          </a:xfrm>
          <a:prstGeom prst="rect">
            <a:avLst/>
          </a:prstGeom>
        </p:spPr>
      </p:pic>
      <p:sp>
        <p:nvSpPr>
          <p:cNvPr id="43" name="Rectangle 42">
            <a:extLst>
              <a:ext uri="{FF2B5EF4-FFF2-40B4-BE49-F238E27FC236}">
                <a16:creationId xmlns:a16="http://schemas.microsoft.com/office/drawing/2014/main" id="{0982976C-24B3-8762-1674-712C5971ADF2}"/>
              </a:ext>
            </a:extLst>
          </p:cNvPr>
          <p:cNvSpPr/>
          <p:nvPr/>
        </p:nvSpPr>
        <p:spPr>
          <a:xfrm>
            <a:off x="5252861" y="4712603"/>
            <a:ext cx="2965164" cy="400110"/>
          </a:xfrm>
          <a:prstGeom prst="rect">
            <a:avLst/>
          </a:prstGeom>
        </p:spPr>
        <p:txBody>
          <a:bodyPr wrap="square" lIns="0" tIns="0" rIns="0" bIns="0" anchor="t">
            <a:spAutoFit/>
          </a:bodyPr>
          <a:lstStyle/>
          <a:p>
            <a:pPr marL="8255" defTabSz="623438">
              <a:defRPr/>
            </a:pPr>
            <a:r>
              <a:rPr lang="en-US" sz="1400" spc="10">
                <a:latin typeface="Manrope ExtraBold" pitchFamily="2" charset="0"/>
                <a:cs typeface="Segoe UI"/>
              </a:rPr>
              <a:t>Use case </a:t>
            </a:r>
          </a:p>
          <a:p>
            <a:pPr marL="8255" defTabSz="623438">
              <a:defRPr/>
            </a:pPr>
            <a:r>
              <a:rPr lang="en-US" sz="1200" spc="10" dirty="0">
                <a:latin typeface="Manrope" pitchFamily="2" charset="0"/>
                <a:cs typeface="Segoe UI"/>
              </a:rPr>
              <a:t>Revenue Lease</a:t>
            </a:r>
            <a:r>
              <a:rPr lang="en-US" sz="1200" spc="10">
                <a:latin typeface="Manrope" pitchFamily="2" charset="0"/>
                <a:cs typeface="Segoe UI"/>
              </a:rPr>
              <a:t>, </a:t>
            </a:r>
            <a:r>
              <a:rPr lang="en-US" sz="1200" spc="10" dirty="0">
                <a:latin typeface="Manrope" pitchFamily="2" charset="0"/>
                <a:cs typeface="Segoe UI"/>
              </a:rPr>
              <a:t>CAM</a:t>
            </a:r>
            <a:endParaRPr lang="en-US" sz="1200" spc="10">
              <a:latin typeface="Manrope" pitchFamily="2" charset="0"/>
              <a:cs typeface="Segoe UI"/>
            </a:endParaRPr>
          </a:p>
        </p:txBody>
      </p:sp>
      <p:sp>
        <p:nvSpPr>
          <p:cNvPr id="76" name="TextBox 75">
            <a:extLst>
              <a:ext uri="{FF2B5EF4-FFF2-40B4-BE49-F238E27FC236}">
                <a16:creationId xmlns:a16="http://schemas.microsoft.com/office/drawing/2014/main" id="{A031AA65-5430-AC99-D347-54312B42BA20}"/>
              </a:ext>
            </a:extLst>
          </p:cNvPr>
          <p:cNvSpPr txBox="1"/>
          <p:nvPr/>
        </p:nvSpPr>
        <p:spPr>
          <a:xfrm>
            <a:off x="3672070" y="4251330"/>
            <a:ext cx="2821327" cy="369332"/>
          </a:xfrm>
          <a:prstGeom prst="rect">
            <a:avLst/>
          </a:prstGeom>
          <a:noFill/>
        </p:spPr>
        <p:txBody>
          <a:bodyPr wrap="square">
            <a:spAutoFit/>
          </a:bodyPr>
          <a:lstStyle/>
          <a:p>
            <a:pPr lvl="1"/>
            <a:r>
              <a:rPr lang="en-US">
                <a:latin typeface="Manrope ExtraBold" pitchFamily="2" charset="0"/>
                <a:cs typeface="Segoe UI"/>
              </a:rPr>
              <a:t>Segment by:</a:t>
            </a:r>
          </a:p>
        </p:txBody>
      </p:sp>
      <p:sp>
        <p:nvSpPr>
          <p:cNvPr id="77" name="Rectangle 76">
            <a:extLst>
              <a:ext uri="{FF2B5EF4-FFF2-40B4-BE49-F238E27FC236}">
                <a16:creationId xmlns:a16="http://schemas.microsoft.com/office/drawing/2014/main" id="{C5658757-6987-8D73-E977-36272B144D68}"/>
              </a:ext>
            </a:extLst>
          </p:cNvPr>
          <p:cNvSpPr/>
          <p:nvPr/>
        </p:nvSpPr>
        <p:spPr>
          <a:xfrm>
            <a:off x="5252861" y="5638800"/>
            <a:ext cx="2965164" cy="584775"/>
          </a:xfrm>
          <a:prstGeom prst="rect">
            <a:avLst/>
          </a:prstGeom>
        </p:spPr>
        <p:txBody>
          <a:bodyPr wrap="square" lIns="0" tIns="0" rIns="0" bIns="0" anchor="t">
            <a:spAutoFit/>
          </a:bodyPr>
          <a:lstStyle/>
          <a:p>
            <a:pPr marL="8255" defTabSz="623438">
              <a:defRPr/>
            </a:pPr>
            <a:r>
              <a:rPr lang="en-US" sz="1400" spc="10">
                <a:latin typeface="Manrope ExtraBold" pitchFamily="2" charset="0"/>
                <a:cs typeface="Segoe UI"/>
              </a:rPr>
              <a:t>Company Size </a:t>
            </a:r>
          </a:p>
          <a:p>
            <a:pPr marL="8255" defTabSz="623438">
              <a:defRPr/>
            </a:pPr>
            <a:r>
              <a:rPr lang="en-US" sz="1200" spc="10">
                <a:latin typeface="Manrope" pitchFamily="2" charset="0"/>
                <a:cs typeface="Segoe UI"/>
              </a:rPr>
              <a:t>Using BC MEM, ARCB and needed Property management</a:t>
            </a:r>
          </a:p>
        </p:txBody>
      </p:sp>
      <p:sp>
        <p:nvSpPr>
          <p:cNvPr id="78" name="Rectangle 77">
            <a:extLst>
              <a:ext uri="{FF2B5EF4-FFF2-40B4-BE49-F238E27FC236}">
                <a16:creationId xmlns:a16="http://schemas.microsoft.com/office/drawing/2014/main" id="{DCDF04DB-9A0D-3538-F20F-4197D1A5B208}"/>
              </a:ext>
            </a:extLst>
          </p:cNvPr>
          <p:cNvSpPr/>
          <p:nvPr/>
        </p:nvSpPr>
        <p:spPr>
          <a:xfrm>
            <a:off x="9046580" y="4712603"/>
            <a:ext cx="2965164" cy="400110"/>
          </a:xfrm>
          <a:prstGeom prst="rect">
            <a:avLst/>
          </a:prstGeom>
        </p:spPr>
        <p:txBody>
          <a:bodyPr wrap="square" lIns="0" tIns="0" rIns="0" bIns="0" anchor="t">
            <a:spAutoFit/>
          </a:bodyPr>
          <a:lstStyle/>
          <a:p>
            <a:pPr marL="8255" defTabSz="623438">
              <a:defRPr/>
            </a:pPr>
            <a:r>
              <a:rPr lang="en-US" sz="1400" spc="10">
                <a:latin typeface="Manrope ExtraBold" pitchFamily="2" charset="0"/>
                <a:cs typeface="Segoe UI"/>
              </a:rPr>
              <a:t>Industry</a:t>
            </a:r>
          </a:p>
          <a:p>
            <a:pPr marL="8255" defTabSz="623438">
              <a:defRPr/>
            </a:pPr>
            <a:r>
              <a:rPr lang="en-US" sz="1200" spc="10" dirty="0">
                <a:latin typeface="Manrope" pitchFamily="2" charset="0"/>
                <a:cs typeface="Segoe UI"/>
              </a:rPr>
              <a:t>Real Estate Management Services</a:t>
            </a:r>
            <a:endParaRPr lang="en-US" sz="1200" spc="10">
              <a:latin typeface="Manrope" pitchFamily="2" charset="0"/>
              <a:cs typeface="Segoe UI"/>
            </a:endParaRPr>
          </a:p>
        </p:txBody>
      </p:sp>
      <p:sp>
        <p:nvSpPr>
          <p:cNvPr id="79" name="Rectangle 78">
            <a:extLst>
              <a:ext uri="{FF2B5EF4-FFF2-40B4-BE49-F238E27FC236}">
                <a16:creationId xmlns:a16="http://schemas.microsoft.com/office/drawing/2014/main" id="{47C438A5-76E9-6B88-38CB-F6239B20A431}"/>
              </a:ext>
            </a:extLst>
          </p:cNvPr>
          <p:cNvSpPr/>
          <p:nvPr/>
        </p:nvSpPr>
        <p:spPr>
          <a:xfrm>
            <a:off x="9046580" y="5638800"/>
            <a:ext cx="2965164" cy="954107"/>
          </a:xfrm>
          <a:prstGeom prst="rect">
            <a:avLst/>
          </a:prstGeom>
        </p:spPr>
        <p:txBody>
          <a:bodyPr wrap="square" lIns="0" tIns="0" rIns="0" bIns="0" anchor="t">
            <a:spAutoFit/>
          </a:bodyPr>
          <a:lstStyle/>
          <a:p>
            <a:pPr marL="8255" defTabSz="623438">
              <a:defRPr/>
            </a:pPr>
            <a:r>
              <a:rPr lang="en-US" sz="1400" spc="10">
                <a:latin typeface="Manrope ExtraBold" pitchFamily="2" charset="0"/>
                <a:cs typeface="Segoe UI"/>
              </a:rPr>
              <a:t>Most Used Features</a:t>
            </a:r>
          </a:p>
          <a:p>
            <a:pPr marL="8255" defTabSz="623438">
              <a:defRPr/>
            </a:pPr>
            <a:r>
              <a:rPr lang="en-US" sz="1200" spc="10" dirty="0">
                <a:latin typeface="Manrope" pitchFamily="2" charset="0"/>
                <a:cs typeface="Segoe UI"/>
              </a:rPr>
              <a:t>Revenue lease</a:t>
            </a:r>
            <a:endParaRPr lang="en-US" sz="1200" spc="10">
              <a:latin typeface="Manrope" pitchFamily="2" charset="0"/>
              <a:cs typeface="Segoe UI"/>
            </a:endParaRPr>
          </a:p>
          <a:p>
            <a:pPr marL="8255" defTabSz="623438">
              <a:defRPr/>
            </a:pPr>
            <a:r>
              <a:rPr lang="en-US" sz="1200" spc="10" dirty="0">
                <a:latin typeface="Manrope" pitchFamily="2" charset="0"/>
                <a:cs typeface="Segoe UI"/>
              </a:rPr>
              <a:t>CAM (Common Area Maintenance)</a:t>
            </a:r>
            <a:endParaRPr lang="en-US" sz="1200" spc="10">
              <a:latin typeface="Manrope" pitchFamily="2" charset="0"/>
              <a:cs typeface="Segoe UI"/>
            </a:endParaRPr>
          </a:p>
          <a:p>
            <a:pPr marL="8255" defTabSz="623438">
              <a:defRPr/>
            </a:pPr>
            <a:r>
              <a:rPr lang="en-US" sz="1200" spc="10" dirty="0">
                <a:latin typeface="Manrope" pitchFamily="2" charset="0"/>
                <a:cs typeface="Segoe UI"/>
              </a:rPr>
              <a:t>Expense Allocation</a:t>
            </a:r>
            <a:endParaRPr lang="en-US" sz="1200" spc="10">
              <a:latin typeface="Manrope" pitchFamily="2" charset="0"/>
              <a:cs typeface="Segoe UI"/>
            </a:endParaRPr>
          </a:p>
          <a:p>
            <a:pPr marL="8255" defTabSz="623438">
              <a:defRPr/>
            </a:pPr>
            <a:endParaRPr lang="en-US" sz="1200" spc="10">
              <a:latin typeface="Manrope" pitchFamily="2" charset="0"/>
              <a:cs typeface="Segoe UI"/>
            </a:endParaRPr>
          </a:p>
        </p:txBody>
      </p:sp>
      <p:pic>
        <p:nvPicPr>
          <p:cNvPr id="86" name="Picture 85" descr="A black and white logo&#10;&#10;AI-generated content may be incorrect.">
            <a:extLst>
              <a:ext uri="{FF2B5EF4-FFF2-40B4-BE49-F238E27FC236}">
                <a16:creationId xmlns:a16="http://schemas.microsoft.com/office/drawing/2014/main" id="{9B13CD92-4BDB-197E-C187-5AD0465E27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4" y="4476623"/>
            <a:ext cx="2640953" cy="1898449"/>
          </a:xfrm>
          <a:prstGeom prst="rect">
            <a:avLst/>
          </a:prstGeom>
        </p:spPr>
      </p:pic>
      <p:pic>
        <p:nvPicPr>
          <p:cNvPr id="5" name="Graphic 4">
            <a:extLst>
              <a:ext uri="{FF2B5EF4-FFF2-40B4-BE49-F238E27FC236}">
                <a16:creationId xmlns:a16="http://schemas.microsoft.com/office/drawing/2014/main" id="{B38CB9FB-5D09-8009-3846-683D7E6335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8743" y="1633444"/>
            <a:ext cx="473140" cy="473140"/>
          </a:xfrm>
          <a:prstGeom prst="rect">
            <a:avLst/>
          </a:prstGeom>
        </p:spPr>
      </p:pic>
      <p:pic>
        <p:nvPicPr>
          <p:cNvPr id="11" name="Graphic 10">
            <a:extLst>
              <a:ext uri="{FF2B5EF4-FFF2-40B4-BE49-F238E27FC236}">
                <a16:creationId xmlns:a16="http://schemas.microsoft.com/office/drawing/2014/main" id="{2F6FA830-4A27-B4E6-99AA-E3D7264F04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76763" y="1583666"/>
            <a:ext cx="419770" cy="419770"/>
          </a:xfrm>
          <a:prstGeom prst="rect">
            <a:avLst/>
          </a:prstGeom>
        </p:spPr>
      </p:pic>
      <p:pic>
        <p:nvPicPr>
          <p:cNvPr id="13" name="Graphic 12">
            <a:extLst>
              <a:ext uri="{FF2B5EF4-FFF2-40B4-BE49-F238E27FC236}">
                <a16:creationId xmlns:a16="http://schemas.microsoft.com/office/drawing/2014/main" id="{AFBABE23-E0CA-BAB0-0944-70696BD2ED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81284" y="2563818"/>
            <a:ext cx="449369" cy="449369"/>
          </a:xfrm>
          <a:prstGeom prst="rect">
            <a:avLst/>
          </a:prstGeom>
        </p:spPr>
      </p:pic>
      <p:pic>
        <p:nvPicPr>
          <p:cNvPr id="20" name="Graphic 19">
            <a:extLst>
              <a:ext uri="{FF2B5EF4-FFF2-40B4-BE49-F238E27FC236}">
                <a16:creationId xmlns:a16="http://schemas.microsoft.com/office/drawing/2014/main" id="{772EC2B3-C600-B200-7169-3C79B6D4CC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56443" y="2556995"/>
            <a:ext cx="449369" cy="449369"/>
          </a:xfrm>
          <a:prstGeom prst="rect">
            <a:avLst/>
          </a:prstGeom>
        </p:spPr>
      </p:pic>
      <p:pic>
        <p:nvPicPr>
          <p:cNvPr id="21" name="Graphic 20">
            <a:extLst>
              <a:ext uri="{FF2B5EF4-FFF2-40B4-BE49-F238E27FC236}">
                <a16:creationId xmlns:a16="http://schemas.microsoft.com/office/drawing/2014/main" id="{55EE68DE-7E70-7391-23B4-3B372B283E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1284" y="4709392"/>
            <a:ext cx="473140" cy="473140"/>
          </a:xfrm>
          <a:prstGeom prst="rect">
            <a:avLst/>
          </a:prstGeom>
        </p:spPr>
      </p:pic>
      <p:pic>
        <p:nvPicPr>
          <p:cNvPr id="22" name="Graphic 21">
            <a:extLst>
              <a:ext uri="{FF2B5EF4-FFF2-40B4-BE49-F238E27FC236}">
                <a16:creationId xmlns:a16="http://schemas.microsoft.com/office/drawing/2014/main" id="{4DE7B908-8D53-E383-3BD9-28CCFDF25B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99304" y="4659614"/>
            <a:ext cx="419770" cy="419770"/>
          </a:xfrm>
          <a:prstGeom prst="rect">
            <a:avLst/>
          </a:prstGeom>
        </p:spPr>
      </p:pic>
      <p:pic>
        <p:nvPicPr>
          <p:cNvPr id="23" name="Graphic 22">
            <a:extLst>
              <a:ext uri="{FF2B5EF4-FFF2-40B4-BE49-F238E27FC236}">
                <a16:creationId xmlns:a16="http://schemas.microsoft.com/office/drawing/2014/main" id="{71EAF131-A9E9-25A8-614B-52E8E7F08B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03825" y="5639766"/>
            <a:ext cx="449369" cy="449369"/>
          </a:xfrm>
          <a:prstGeom prst="rect">
            <a:avLst/>
          </a:prstGeom>
        </p:spPr>
      </p:pic>
      <p:pic>
        <p:nvPicPr>
          <p:cNvPr id="24" name="Graphic 23">
            <a:extLst>
              <a:ext uri="{FF2B5EF4-FFF2-40B4-BE49-F238E27FC236}">
                <a16:creationId xmlns:a16="http://schemas.microsoft.com/office/drawing/2014/main" id="{55131DD7-F0BD-EF41-A0C6-E88016405E8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78984" y="5632943"/>
            <a:ext cx="449369" cy="449369"/>
          </a:xfrm>
          <a:prstGeom prst="rect">
            <a:avLst/>
          </a:prstGeom>
        </p:spPr>
      </p:pic>
    </p:spTree>
    <p:extLst>
      <p:ext uri="{BB962C8B-B14F-4D97-AF65-F5344CB8AC3E}">
        <p14:creationId xmlns:p14="http://schemas.microsoft.com/office/powerpoint/2010/main" val="243776327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011DB-CD1E-8C21-21B0-8F7C50625C8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7BBB7F1-B1AF-BD85-546B-5AAE4CED1EF2}"/>
              </a:ext>
              <a:ext uri="{C183D7F6-B498-43B3-948B-1728B52AA6E4}">
                <adec:decorative xmlns:adec="http://schemas.microsoft.com/office/drawing/2017/decorative" val="1"/>
              </a:ext>
            </a:extLst>
          </p:cNvPr>
          <p:cNvSpPr/>
          <p:nvPr/>
        </p:nvSpPr>
        <p:spPr bwMode="auto">
          <a:xfrm>
            <a:off x="-1" y="3784922"/>
            <a:ext cx="12192001" cy="3073077"/>
          </a:xfrm>
          <a:prstGeom prst="rect">
            <a:avLst/>
          </a:prstGeom>
          <a:solidFill>
            <a:schemeClr val="bg1">
              <a:lumMod val="95000"/>
            </a:schemeClr>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8661C5"/>
              </a:solidFill>
              <a:effectLst/>
              <a:uLnTx/>
              <a:uFillTx/>
              <a:latin typeface="Manrope" pitchFamily="2" charset="0"/>
              <a:ea typeface="Segoe UI" pitchFamily="34" charset="0"/>
              <a:cs typeface="Segoe UI" pitchFamily="34" charset="0"/>
            </a:endParaRPr>
          </a:p>
        </p:txBody>
      </p:sp>
      <p:sp>
        <p:nvSpPr>
          <p:cNvPr id="9" name="Title 8">
            <a:extLst>
              <a:ext uri="{FF2B5EF4-FFF2-40B4-BE49-F238E27FC236}">
                <a16:creationId xmlns:a16="http://schemas.microsoft.com/office/drawing/2014/main" id="{A55B6A79-2AE4-D1E9-B63A-AC958AF01747}"/>
              </a:ext>
            </a:extLst>
          </p:cNvPr>
          <p:cNvSpPr>
            <a:spLocks noGrp="1"/>
          </p:cNvSpPr>
          <p:nvPr>
            <p:ph type="title"/>
          </p:nvPr>
        </p:nvSpPr>
        <p:spPr>
          <a:xfrm>
            <a:off x="333516" y="396688"/>
            <a:ext cx="11018520" cy="430887"/>
          </a:xfrm>
        </p:spPr>
        <p:txBody>
          <a:bodyPr>
            <a:noAutofit/>
          </a:bodyPr>
          <a:lstStyle/>
          <a:p>
            <a:r>
              <a:rPr lang="en-US" sz="3600" dirty="0"/>
              <a:t>P&amp;LM Recent Wins on Business Central. </a:t>
            </a:r>
          </a:p>
        </p:txBody>
      </p:sp>
      <p:sp>
        <p:nvSpPr>
          <p:cNvPr id="14" name="Rectangle 13">
            <a:extLst>
              <a:ext uri="{FF2B5EF4-FFF2-40B4-BE49-F238E27FC236}">
                <a16:creationId xmlns:a16="http://schemas.microsoft.com/office/drawing/2014/main" id="{0B39302D-2655-CB11-D12E-123E5EF2659F}"/>
              </a:ext>
            </a:extLst>
          </p:cNvPr>
          <p:cNvSpPr/>
          <p:nvPr/>
        </p:nvSpPr>
        <p:spPr>
          <a:xfrm>
            <a:off x="5252861" y="1636631"/>
            <a:ext cx="2965164" cy="584775"/>
          </a:xfrm>
          <a:prstGeom prst="rect">
            <a:avLst/>
          </a:prstGeom>
        </p:spPr>
        <p:txBody>
          <a:bodyPr wrap="square" lIns="0" tIns="0" rIns="0" bIns="0" anchor="t">
            <a:spAutoFit/>
          </a:bodyPr>
          <a:lstStyle/>
          <a:p>
            <a:pPr marL="8255" defTabSz="623438">
              <a:defRPr/>
            </a:pPr>
            <a:r>
              <a:rPr lang="en-US" sz="1400" spc="10" dirty="0">
                <a:latin typeface="Manrope ExtraBold" pitchFamily="2" charset="0"/>
                <a:cs typeface="Segoe UI"/>
              </a:rPr>
              <a:t>Use case </a:t>
            </a:r>
          </a:p>
          <a:p>
            <a:pPr marL="8255" defTabSz="623438">
              <a:defRPr/>
            </a:pPr>
            <a:r>
              <a:rPr lang="en-US" sz="1200" spc="10" dirty="0">
                <a:latin typeface="Manrope" pitchFamily="2" charset="0"/>
                <a:cs typeface="Segoe UI"/>
              </a:rPr>
              <a:t>Using BC-MEM, required IFRS 16 Calculation and expense leases</a:t>
            </a:r>
          </a:p>
        </p:txBody>
      </p:sp>
      <p:sp>
        <p:nvSpPr>
          <p:cNvPr id="18" name="TextBox 17">
            <a:extLst>
              <a:ext uri="{FF2B5EF4-FFF2-40B4-BE49-F238E27FC236}">
                <a16:creationId xmlns:a16="http://schemas.microsoft.com/office/drawing/2014/main" id="{4794FBF4-1030-7619-DAEC-0E11FBA817F9}"/>
              </a:ext>
            </a:extLst>
          </p:cNvPr>
          <p:cNvSpPr txBox="1"/>
          <p:nvPr/>
        </p:nvSpPr>
        <p:spPr>
          <a:xfrm>
            <a:off x="3672070" y="1175358"/>
            <a:ext cx="2821327" cy="369332"/>
          </a:xfrm>
          <a:prstGeom prst="rect">
            <a:avLst/>
          </a:prstGeom>
          <a:noFill/>
        </p:spPr>
        <p:txBody>
          <a:bodyPr wrap="square">
            <a:spAutoFit/>
          </a:bodyPr>
          <a:lstStyle/>
          <a:p>
            <a:pPr lvl="1"/>
            <a:r>
              <a:rPr lang="en-US">
                <a:latin typeface="Manrope ExtraBold" pitchFamily="2" charset="0"/>
                <a:cs typeface="Segoe UI"/>
              </a:rPr>
              <a:t>Segment by:</a:t>
            </a:r>
          </a:p>
        </p:txBody>
      </p:sp>
      <p:sp>
        <p:nvSpPr>
          <p:cNvPr id="25" name="Rectangle 24">
            <a:extLst>
              <a:ext uri="{FF2B5EF4-FFF2-40B4-BE49-F238E27FC236}">
                <a16:creationId xmlns:a16="http://schemas.microsoft.com/office/drawing/2014/main" id="{4E5017DB-625E-ABBF-7389-21FE77133052}"/>
              </a:ext>
            </a:extLst>
          </p:cNvPr>
          <p:cNvSpPr/>
          <p:nvPr/>
        </p:nvSpPr>
        <p:spPr>
          <a:xfrm>
            <a:off x="5252861" y="2562828"/>
            <a:ext cx="2965164" cy="584775"/>
          </a:xfrm>
          <a:prstGeom prst="rect">
            <a:avLst/>
          </a:prstGeom>
        </p:spPr>
        <p:txBody>
          <a:bodyPr wrap="square" lIns="0" tIns="0" rIns="0" bIns="0" anchor="t">
            <a:spAutoFit/>
          </a:bodyPr>
          <a:lstStyle/>
          <a:p>
            <a:pPr marL="8255" defTabSz="623438">
              <a:defRPr/>
            </a:pPr>
            <a:r>
              <a:rPr lang="en-US" sz="1400" spc="10" dirty="0">
                <a:latin typeface="Manrope ExtraBold" pitchFamily="2" charset="0"/>
                <a:cs typeface="Segoe UI"/>
              </a:rPr>
              <a:t>Company Size </a:t>
            </a:r>
          </a:p>
          <a:p>
            <a:pPr marL="8255" defTabSz="623438">
              <a:defRPr/>
            </a:pPr>
            <a:r>
              <a:rPr lang="en-US" sz="1200" spc="10" dirty="0">
                <a:latin typeface="Manrope" pitchFamily="2" charset="0"/>
                <a:cs typeface="Segoe UI"/>
              </a:rPr>
              <a:t>Using BC MEM, ARCB and needed Property management</a:t>
            </a:r>
          </a:p>
        </p:txBody>
      </p:sp>
      <p:sp>
        <p:nvSpPr>
          <p:cNvPr id="30" name="Rectangle 29">
            <a:extLst>
              <a:ext uri="{FF2B5EF4-FFF2-40B4-BE49-F238E27FC236}">
                <a16:creationId xmlns:a16="http://schemas.microsoft.com/office/drawing/2014/main" id="{123094A7-1969-E1F3-C317-CA6153B64D5C}"/>
              </a:ext>
            </a:extLst>
          </p:cNvPr>
          <p:cNvSpPr/>
          <p:nvPr/>
        </p:nvSpPr>
        <p:spPr>
          <a:xfrm>
            <a:off x="9046580" y="1636631"/>
            <a:ext cx="2965164" cy="769441"/>
          </a:xfrm>
          <a:prstGeom prst="rect">
            <a:avLst/>
          </a:prstGeom>
        </p:spPr>
        <p:txBody>
          <a:bodyPr wrap="square" lIns="0" tIns="0" rIns="0" bIns="0" anchor="t">
            <a:spAutoFit/>
          </a:bodyPr>
          <a:lstStyle/>
          <a:p>
            <a:pPr marL="8255" defTabSz="623438">
              <a:defRPr/>
            </a:pPr>
            <a:r>
              <a:rPr lang="en-US" sz="1400" spc="10" dirty="0">
                <a:latin typeface="Manrope ExtraBold" pitchFamily="2" charset="0"/>
                <a:cs typeface="Segoe UI"/>
              </a:rPr>
              <a:t>Industry</a:t>
            </a:r>
          </a:p>
          <a:p>
            <a:pPr marL="8255" defTabSz="623438">
              <a:defRPr/>
            </a:pPr>
            <a:r>
              <a:rPr lang="en-US" sz="1200" spc="10" dirty="0">
                <a:latin typeface="Manrope" pitchFamily="2" charset="0"/>
                <a:cs typeface="Segoe UI"/>
              </a:rPr>
              <a:t>Hiring and Staffing (Commercial Real Estate, Office Lease)</a:t>
            </a:r>
          </a:p>
          <a:p>
            <a:pPr marL="8255" defTabSz="623438">
              <a:defRPr/>
            </a:pPr>
            <a:endParaRPr lang="en-US" sz="1200" spc="10" dirty="0">
              <a:latin typeface="Manrope" pitchFamily="2" charset="0"/>
              <a:cs typeface="Segoe UI"/>
            </a:endParaRPr>
          </a:p>
        </p:txBody>
      </p:sp>
      <p:sp>
        <p:nvSpPr>
          <p:cNvPr id="31" name="Rectangle 30">
            <a:extLst>
              <a:ext uri="{FF2B5EF4-FFF2-40B4-BE49-F238E27FC236}">
                <a16:creationId xmlns:a16="http://schemas.microsoft.com/office/drawing/2014/main" id="{8F9F7151-2455-56BC-4033-2D039A57BC92}"/>
              </a:ext>
            </a:extLst>
          </p:cNvPr>
          <p:cNvSpPr/>
          <p:nvPr/>
        </p:nvSpPr>
        <p:spPr>
          <a:xfrm>
            <a:off x="9046580" y="2562828"/>
            <a:ext cx="2965164" cy="769441"/>
          </a:xfrm>
          <a:prstGeom prst="rect">
            <a:avLst/>
          </a:prstGeom>
        </p:spPr>
        <p:txBody>
          <a:bodyPr wrap="square" lIns="0" tIns="0" rIns="0" bIns="0" anchor="t">
            <a:spAutoFit/>
          </a:bodyPr>
          <a:lstStyle/>
          <a:p>
            <a:pPr marL="8255" defTabSz="623438">
              <a:defRPr/>
            </a:pPr>
            <a:r>
              <a:rPr lang="en-US" sz="1400" spc="10" dirty="0">
                <a:latin typeface="Manrope ExtraBold" pitchFamily="2" charset="0"/>
                <a:cs typeface="Segoe UI"/>
              </a:rPr>
              <a:t>Most Used Features</a:t>
            </a:r>
          </a:p>
          <a:p>
            <a:pPr marL="8255" defTabSz="623438">
              <a:defRPr/>
            </a:pPr>
            <a:r>
              <a:rPr lang="en-US" sz="1200" spc="10" dirty="0">
                <a:latin typeface="Manrope" pitchFamily="2" charset="0"/>
                <a:cs typeface="Segoe UI"/>
              </a:rPr>
              <a:t>IFRS 16 Calculation</a:t>
            </a:r>
          </a:p>
          <a:p>
            <a:pPr marL="8255" defTabSz="623438">
              <a:defRPr/>
            </a:pPr>
            <a:r>
              <a:rPr lang="en-US" sz="1200" spc="10" dirty="0">
                <a:latin typeface="Manrope" pitchFamily="2" charset="0"/>
                <a:cs typeface="Segoe UI"/>
              </a:rPr>
              <a:t>All expense leases</a:t>
            </a:r>
          </a:p>
          <a:p>
            <a:pPr marL="8255" defTabSz="623438">
              <a:defRPr/>
            </a:pPr>
            <a:endParaRPr lang="en-US" sz="1200" spc="10" dirty="0">
              <a:latin typeface="Manrope" pitchFamily="2" charset="0"/>
              <a:cs typeface="Segoe UI"/>
            </a:endParaRPr>
          </a:p>
        </p:txBody>
      </p:sp>
      <p:pic>
        <p:nvPicPr>
          <p:cNvPr id="33" name="Picture 32">
            <a:extLst>
              <a:ext uri="{FF2B5EF4-FFF2-40B4-BE49-F238E27FC236}">
                <a16:creationId xmlns:a16="http://schemas.microsoft.com/office/drawing/2014/main" id="{08BADA84-A171-F538-ABE5-2E5E9A39033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1697" y="1733736"/>
            <a:ext cx="2305091" cy="862642"/>
          </a:xfrm>
          <a:prstGeom prst="rect">
            <a:avLst/>
          </a:prstGeom>
        </p:spPr>
      </p:pic>
      <p:sp>
        <p:nvSpPr>
          <p:cNvPr id="43" name="Rectangle 42">
            <a:extLst>
              <a:ext uri="{FF2B5EF4-FFF2-40B4-BE49-F238E27FC236}">
                <a16:creationId xmlns:a16="http://schemas.microsoft.com/office/drawing/2014/main" id="{43385EAA-9078-855F-E860-A03046C2D174}"/>
              </a:ext>
            </a:extLst>
          </p:cNvPr>
          <p:cNvSpPr/>
          <p:nvPr/>
        </p:nvSpPr>
        <p:spPr>
          <a:xfrm>
            <a:off x="5252861" y="4712603"/>
            <a:ext cx="2965164" cy="400110"/>
          </a:xfrm>
          <a:prstGeom prst="rect">
            <a:avLst/>
          </a:prstGeom>
        </p:spPr>
        <p:txBody>
          <a:bodyPr wrap="square" lIns="0" tIns="0" rIns="0" bIns="0" anchor="t">
            <a:spAutoFit/>
          </a:bodyPr>
          <a:lstStyle/>
          <a:p>
            <a:pPr marL="8255" defTabSz="623438">
              <a:defRPr/>
            </a:pPr>
            <a:r>
              <a:rPr lang="en-US" sz="1400" spc="10" dirty="0">
                <a:latin typeface="Manrope ExtraBold" pitchFamily="2" charset="0"/>
                <a:cs typeface="Segoe UI"/>
              </a:rPr>
              <a:t>Use case </a:t>
            </a:r>
          </a:p>
          <a:p>
            <a:pPr marL="8255" defTabSz="623438">
              <a:defRPr/>
            </a:pPr>
            <a:r>
              <a:rPr lang="en-US" sz="1200" spc="10" dirty="0">
                <a:latin typeface="Manrope" pitchFamily="2" charset="0"/>
                <a:cs typeface="Segoe UI"/>
              </a:rPr>
              <a:t>Using BC-MEM</a:t>
            </a:r>
          </a:p>
        </p:txBody>
      </p:sp>
      <p:sp>
        <p:nvSpPr>
          <p:cNvPr id="76" name="TextBox 75">
            <a:extLst>
              <a:ext uri="{FF2B5EF4-FFF2-40B4-BE49-F238E27FC236}">
                <a16:creationId xmlns:a16="http://schemas.microsoft.com/office/drawing/2014/main" id="{031A8C03-67A1-9EA6-E10C-75B1EAFF22A3}"/>
              </a:ext>
            </a:extLst>
          </p:cNvPr>
          <p:cNvSpPr txBox="1"/>
          <p:nvPr/>
        </p:nvSpPr>
        <p:spPr>
          <a:xfrm>
            <a:off x="3672070" y="4251330"/>
            <a:ext cx="2821327" cy="369332"/>
          </a:xfrm>
          <a:prstGeom prst="rect">
            <a:avLst/>
          </a:prstGeom>
          <a:noFill/>
        </p:spPr>
        <p:txBody>
          <a:bodyPr wrap="square">
            <a:spAutoFit/>
          </a:bodyPr>
          <a:lstStyle/>
          <a:p>
            <a:pPr lvl="1"/>
            <a:r>
              <a:rPr lang="en-US">
                <a:latin typeface="Manrope ExtraBold" pitchFamily="2" charset="0"/>
                <a:cs typeface="Segoe UI"/>
              </a:rPr>
              <a:t>Segment by:</a:t>
            </a:r>
          </a:p>
        </p:txBody>
      </p:sp>
      <p:sp>
        <p:nvSpPr>
          <p:cNvPr id="77" name="Rectangle 76">
            <a:extLst>
              <a:ext uri="{FF2B5EF4-FFF2-40B4-BE49-F238E27FC236}">
                <a16:creationId xmlns:a16="http://schemas.microsoft.com/office/drawing/2014/main" id="{6180C343-4C71-EB65-ABC1-33C05F87822F}"/>
              </a:ext>
            </a:extLst>
          </p:cNvPr>
          <p:cNvSpPr/>
          <p:nvPr/>
        </p:nvSpPr>
        <p:spPr>
          <a:xfrm>
            <a:off x="5252861" y="5638800"/>
            <a:ext cx="2965164" cy="584775"/>
          </a:xfrm>
          <a:prstGeom prst="rect">
            <a:avLst/>
          </a:prstGeom>
        </p:spPr>
        <p:txBody>
          <a:bodyPr wrap="square" lIns="0" tIns="0" rIns="0" bIns="0" anchor="t">
            <a:spAutoFit/>
          </a:bodyPr>
          <a:lstStyle/>
          <a:p>
            <a:pPr marL="8255" defTabSz="623438">
              <a:defRPr/>
            </a:pPr>
            <a:r>
              <a:rPr lang="en-US" sz="1400" spc="10" dirty="0">
                <a:latin typeface="Manrope ExtraBold" pitchFamily="2" charset="0"/>
                <a:cs typeface="Segoe UI"/>
              </a:rPr>
              <a:t>Company Size </a:t>
            </a:r>
          </a:p>
          <a:p>
            <a:pPr marL="8255" defTabSz="623438">
              <a:defRPr/>
            </a:pPr>
            <a:r>
              <a:rPr lang="en-US" sz="1200" spc="10" dirty="0">
                <a:latin typeface="Manrope" pitchFamily="2" charset="0"/>
                <a:cs typeface="Segoe UI"/>
              </a:rPr>
              <a:t>Using BC MEM, ARCB and needed Property management</a:t>
            </a:r>
          </a:p>
        </p:txBody>
      </p:sp>
      <p:sp>
        <p:nvSpPr>
          <p:cNvPr id="78" name="Rectangle 77">
            <a:extLst>
              <a:ext uri="{FF2B5EF4-FFF2-40B4-BE49-F238E27FC236}">
                <a16:creationId xmlns:a16="http://schemas.microsoft.com/office/drawing/2014/main" id="{DEEC941F-4B6D-6EFA-6EB2-24FF4554B232}"/>
              </a:ext>
            </a:extLst>
          </p:cNvPr>
          <p:cNvSpPr/>
          <p:nvPr/>
        </p:nvSpPr>
        <p:spPr>
          <a:xfrm>
            <a:off x="9046580" y="4712603"/>
            <a:ext cx="2965164" cy="400110"/>
          </a:xfrm>
          <a:prstGeom prst="rect">
            <a:avLst/>
          </a:prstGeom>
        </p:spPr>
        <p:txBody>
          <a:bodyPr wrap="square" lIns="0" tIns="0" rIns="0" bIns="0" anchor="t">
            <a:spAutoFit/>
          </a:bodyPr>
          <a:lstStyle/>
          <a:p>
            <a:pPr marL="8255" defTabSz="623438">
              <a:defRPr/>
            </a:pPr>
            <a:r>
              <a:rPr lang="en-US" sz="1400" spc="10" dirty="0">
                <a:latin typeface="Manrope ExtraBold" pitchFamily="2" charset="0"/>
                <a:cs typeface="Segoe UI"/>
              </a:rPr>
              <a:t>Industry</a:t>
            </a:r>
          </a:p>
          <a:p>
            <a:pPr marL="8255" defTabSz="623438">
              <a:defRPr/>
            </a:pPr>
            <a:r>
              <a:rPr lang="en-US" sz="1200" spc="10" dirty="0">
                <a:latin typeface="Manrope" pitchFamily="2" charset="0"/>
                <a:cs typeface="Segoe UI"/>
              </a:rPr>
              <a:t>Healthcare</a:t>
            </a:r>
          </a:p>
        </p:txBody>
      </p:sp>
      <p:sp>
        <p:nvSpPr>
          <p:cNvPr id="79" name="Rectangle 78">
            <a:extLst>
              <a:ext uri="{FF2B5EF4-FFF2-40B4-BE49-F238E27FC236}">
                <a16:creationId xmlns:a16="http://schemas.microsoft.com/office/drawing/2014/main" id="{E9855419-DF36-7EF6-922C-6ECD5D36D101}"/>
              </a:ext>
            </a:extLst>
          </p:cNvPr>
          <p:cNvSpPr/>
          <p:nvPr/>
        </p:nvSpPr>
        <p:spPr>
          <a:xfrm>
            <a:off x="9046580" y="5638800"/>
            <a:ext cx="2965164" cy="769441"/>
          </a:xfrm>
          <a:prstGeom prst="rect">
            <a:avLst/>
          </a:prstGeom>
        </p:spPr>
        <p:txBody>
          <a:bodyPr wrap="square" lIns="0" tIns="0" rIns="0" bIns="0" anchor="t">
            <a:spAutoFit/>
          </a:bodyPr>
          <a:lstStyle/>
          <a:p>
            <a:pPr marL="8255" defTabSz="623438">
              <a:defRPr/>
            </a:pPr>
            <a:r>
              <a:rPr lang="en-US" sz="1400" spc="10" dirty="0">
                <a:latin typeface="Manrope ExtraBold" pitchFamily="2" charset="0"/>
                <a:cs typeface="Segoe UI"/>
              </a:rPr>
              <a:t>Most Used Features</a:t>
            </a:r>
          </a:p>
          <a:p>
            <a:pPr marL="8255" defTabSz="623438">
              <a:defRPr/>
            </a:pPr>
            <a:r>
              <a:rPr lang="en-US" sz="1200" spc="10" dirty="0">
                <a:latin typeface="Manrope" pitchFamily="2" charset="0"/>
                <a:cs typeface="Segoe UI"/>
              </a:rPr>
              <a:t>IFRS 16 Calculation</a:t>
            </a:r>
          </a:p>
          <a:p>
            <a:pPr marL="8255" defTabSz="623438">
              <a:defRPr/>
            </a:pPr>
            <a:r>
              <a:rPr lang="en-US" sz="1200" spc="10" dirty="0">
                <a:latin typeface="Manrope" pitchFamily="2" charset="0"/>
                <a:cs typeface="Segoe UI"/>
              </a:rPr>
              <a:t>All expense leases</a:t>
            </a:r>
          </a:p>
          <a:p>
            <a:pPr marL="8255" defTabSz="623438">
              <a:defRPr/>
            </a:pPr>
            <a:r>
              <a:rPr lang="en-US" sz="1200" spc="10" dirty="0">
                <a:latin typeface="Manrope" pitchFamily="2" charset="0"/>
                <a:cs typeface="Segoe UI"/>
              </a:rPr>
              <a:t>Equipment</a:t>
            </a:r>
          </a:p>
        </p:txBody>
      </p:sp>
      <p:pic>
        <p:nvPicPr>
          <p:cNvPr id="5" name="Graphic 4">
            <a:extLst>
              <a:ext uri="{FF2B5EF4-FFF2-40B4-BE49-F238E27FC236}">
                <a16:creationId xmlns:a16="http://schemas.microsoft.com/office/drawing/2014/main" id="{C33AD765-2862-4C94-24F4-B2378561D7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8743" y="1633444"/>
            <a:ext cx="473140" cy="473140"/>
          </a:xfrm>
          <a:prstGeom prst="rect">
            <a:avLst/>
          </a:prstGeom>
        </p:spPr>
      </p:pic>
      <p:pic>
        <p:nvPicPr>
          <p:cNvPr id="11" name="Graphic 10">
            <a:extLst>
              <a:ext uri="{FF2B5EF4-FFF2-40B4-BE49-F238E27FC236}">
                <a16:creationId xmlns:a16="http://schemas.microsoft.com/office/drawing/2014/main" id="{C54DC071-1A11-6B3B-5856-7284676626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76763" y="1583666"/>
            <a:ext cx="419770" cy="419770"/>
          </a:xfrm>
          <a:prstGeom prst="rect">
            <a:avLst/>
          </a:prstGeom>
        </p:spPr>
      </p:pic>
      <p:pic>
        <p:nvPicPr>
          <p:cNvPr id="13" name="Graphic 12">
            <a:extLst>
              <a:ext uri="{FF2B5EF4-FFF2-40B4-BE49-F238E27FC236}">
                <a16:creationId xmlns:a16="http://schemas.microsoft.com/office/drawing/2014/main" id="{9BADD718-0278-38DC-412C-75D3FFFBB4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81284" y="2563818"/>
            <a:ext cx="449369" cy="449369"/>
          </a:xfrm>
          <a:prstGeom prst="rect">
            <a:avLst/>
          </a:prstGeom>
        </p:spPr>
      </p:pic>
      <p:pic>
        <p:nvPicPr>
          <p:cNvPr id="20" name="Graphic 19">
            <a:extLst>
              <a:ext uri="{FF2B5EF4-FFF2-40B4-BE49-F238E27FC236}">
                <a16:creationId xmlns:a16="http://schemas.microsoft.com/office/drawing/2014/main" id="{3A45A9B8-D0B7-739B-DBAD-65B110B5F97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56443" y="2556995"/>
            <a:ext cx="449369" cy="449369"/>
          </a:xfrm>
          <a:prstGeom prst="rect">
            <a:avLst/>
          </a:prstGeom>
        </p:spPr>
      </p:pic>
      <p:pic>
        <p:nvPicPr>
          <p:cNvPr id="21" name="Graphic 20">
            <a:extLst>
              <a:ext uri="{FF2B5EF4-FFF2-40B4-BE49-F238E27FC236}">
                <a16:creationId xmlns:a16="http://schemas.microsoft.com/office/drawing/2014/main" id="{5AD1A2D5-FAA6-9E6B-FDEF-75073DA436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1284" y="4709392"/>
            <a:ext cx="473140" cy="473140"/>
          </a:xfrm>
          <a:prstGeom prst="rect">
            <a:avLst/>
          </a:prstGeom>
        </p:spPr>
      </p:pic>
      <p:pic>
        <p:nvPicPr>
          <p:cNvPr id="22" name="Graphic 21">
            <a:extLst>
              <a:ext uri="{FF2B5EF4-FFF2-40B4-BE49-F238E27FC236}">
                <a16:creationId xmlns:a16="http://schemas.microsoft.com/office/drawing/2014/main" id="{7E5AD439-01DB-1F18-6F51-F569E4D818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99304" y="4659614"/>
            <a:ext cx="419770" cy="419770"/>
          </a:xfrm>
          <a:prstGeom prst="rect">
            <a:avLst/>
          </a:prstGeom>
        </p:spPr>
      </p:pic>
      <p:pic>
        <p:nvPicPr>
          <p:cNvPr id="23" name="Graphic 22">
            <a:extLst>
              <a:ext uri="{FF2B5EF4-FFF2-40B4-BE49-F238E27FC236}">
                <a16:creationId xmlns:a16="http://schemas.microsoft.com/office/drawing/2014/main" id="{FFBEF8AE-769D-D495-AA55-A33757C03A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03825" y="5639766"/>
            <a:ext cx="449369" cy="449369"/>
          </a:xfrm>
          <a:prstGeom prst="rect">
            <a:avLst/>
          </a:prstGeom>
        </p:spPr>
      </p:pic>
      <p:pic>
        <p:nvPicPr>
          <p:cNvPr id="24" name="Graphic 23">
            <a:extLst>
              <a:ext uri="{FF2B5EF4-FFF2-40B4-BE49-F238E27FC236}">
                <a16:creationId xmlns:a16="http://schemas.microsoft.com/office/drawing/2014/main" id="{2E9C8392-0F4A-3179-CD43-6F1974E27F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78984" y="5632943"/>
            <a:ext cx="449369" cy="449369"/>
          </a:xfrm>
          <a:prstGeom prst="rect">
            <a:avLst/>
          </a:prstGeom>
        </p:spPr>
      </p:pic>
      <p:pic>
        <p:nvPicPr>
          <p:cNvPr id="7" name="Picture 6" descr="A blue text on a black background&#10;&#10;AI-generated content may be incorrect.">
            <a:extLst>
              <a:ext uri="{FF2B5EF4-FFF2-40B4-BE49-F238E27FC236}">
                <a16:creationId xmlns:a16="http://schemas.microsoft.com/office/drawing/2014/main" id="{0F654C36-58FD-8E70-8829-787CFB7428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5283" y="4912658"/>
            <a:ext cx="2640954" cy="757330"/>
          </a:xfrm>
          <a:prstGeom prst="rect">
            <a:avLst/>
          </a:prstGeom>
        </p:spPr>
      </p:pic>
    </p:spTree>
    <p:extLst>
      <p:ext uri="{BB962C8B-B14F-4D97-AF65-F5344CB8AC3E}">
        <p14:creationId xmlns:p14="http://schemas.microsoft.com/office/powerpoint/2010/main" val="96155656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222B6-F723-8DD1-3C13-E7D2933B52D1}"/>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692A90-7511-B5DF-6508-00D74D57AC64}"/>
              </a:ext>
            </a:extLst>
          </p:cNvPr>
          <p:cNvSpPr/>
          <p:nvPr/>
        </p:nvSpPr>
        <p:spPr>
          <a:xfrm>
            <a:off x="716140" y="2405791"/>
            <a:ext cx="10761986" cy="3730314"/>
          </a:xfrm>
          <a:prstGeom prst="roundRect">
            <a:avLst>
              <a:gd name="adj" fmla="val 10505"/>
            </a:avLst>
          </a:prstGeom>
          <a:gradFill flip="none" rotWithShape="1">
            <a:gsLst>
              <a:gs pos="0">
                <a:srgbClr val="F4EBFB"/>
              </a:gs>
              <a:gs pos="100000">
                <a:srgbClr val="E9EFFC"/>
              </a:gs>
            </a:gsLst>
            <a:lin ang="13500000" scaled="1"/>
            <a:tileRect/>
          </a:gradFill>
          <a:ln w="28575">
            <a:gradFill>
              <a:gsLst>
                <a:gs pos="0">
                  <a:schemeClr val="tx2"/>
                </a:gs>
                <a:gs pos="100000">
                  <a:srgbClr val="9470CA"/>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02DDDFF-6CC1-65E3-F199-69D087EDBD23}"/>
              </a:ext>
            </a:extLst>
          </p:cNvPr>
          <p:cNvGrpSpPr/>
          <p:nvPr/>
        </p:nvGrpSpPr>
        <p:grpSpPr>
          <a:xfrm>
            <a:off x="3371850" y="2946400"/>
            <a:ext cx="5448300" cy="2222500"/>
            <a:chOff x="3340100" y="2882900"/>
            <a:chExt cx="5448300" cy="2222500"/>
          </a:xfrm>
        </p:grpSpPr>
        <p:cxnSp>
          <p:nvCxnSpPr>
            <p:cNvPr id="6" name="Straight Connector 5">
              <a:extLst>
                <a:ext uri="{FF2B5EF4-FFF2-40B4-BE49-F238E27FC236}">
                  <a16:creationId xmlns:a16="http://schemas.microsoft.com/office/drawing/2014/main" id="{49040FA4-83B2-60A9-D35D-1E923388A85F}"/>
                </a:ext>
              </a:extLst>
            </p:cNvPr>
            <p:cNvCxnSpPr/>
            <p:nvPr/>
          </p:nvCxnSpPr>
          <p:spPr>
            <a:xfrm>
              <a:off x="3340100" y="2882900"/>
              <a:ext cx="0" cy="2222500"/>
            </a:xfrm>
            <a:prstGeom prst="line">
              <a:avLst/>
            </a:prstGeom>
            <a:ln>
              <a:gradFill flip="none" rotWithShape="1">
                <a:gsLst>
                  <a:gs pos="100000">
                    <a:srgbClr val="C498E9"/>
                  </a:gs>
                  <a:gs pos="0">
                    <a:srgbClr val="DF8ACD"/>
                  </a:gs>
                </a:gsLst>
                <a:lin ang="13500000" scaled="1"/>
                <a:tileRect/>
              </a:gra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3AF2C36B-B62F-6F8E-5465-43CE49CF6862}"/>
                </a:ext>
              </a:extLst>
            </p:cNvPr>
            <p:cNvCxnSpPr/>
            <p:nvPr/>
          </p:nvCxnSpPr>
          <p:spPr>
            <a:xfrm>
              <a:off x="6064250" y="2882900"/>
              <a:ext cx="0" cy="2222500"/>
            </a:xfrm>
            <a:prstGeom prst="line">
              <a:avLst/>
            </a:prstGeom>
            <a:ln>
              <a:gradFill flip="none" rotWithShape="1">
                <a:gsLst>
                  <a:gs pos="100000">
                    <a:srgbClr val="C498E9"/>
                  </a:gs>
                  <a:gs pos="0">
                    <a:srgbClr val="DF8ACD"/>
                  </a:gs>
                </a:gsLst>
                <a:lin ang="13500000" scaled="1"/>
                <a:tileRect/>
              </a:gra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EDBCD32A-220C-E792-5B25-46285614B2F6}"/>
                </a:ext>
              </a:extLst>
            </p:cNvPr>
            <p:cNvCxnSpPr/>
            <p:nvPr/>
          </p:nvCxnSpPr>
          <p:spPr>
            <a:xfrm>
              <a:off x="8788400" y="2882900"/>
              <a:ext cx="0" cy="2222500"/>
            </a:xfrm>
            <a:prstGeom prst="line">
              <a:avLst/>
            </a:prstGeom>
            <a:ln>
              <a:gradFill flip="none" rotWithShape="1">
                <a:gsLst>
                  <a:gs pos="100000">
                    <a:srgbClr val="C498E9"/>
                  </a:gs>
                  <a:gs pos="0">
                    <a:srgbClr val="DF8ACD"/>
                  </a:gs>
                </a:gsLst>
                <a:lin ang="13500000" scaled="1"/>
                <a:tileRect/>
              </a:gradFill>
            </a:ln>
          </p:spPr>
          <p:style>
            <a:lnRef idx="2">
              <a:schemeClr val="accent1"/>
            </a:lnRef>
            <a:fillRef idx="0">
              <a:schemeClr val="accent1"/>
            </a:fillRef>
            <a:effectRef idx="1">
              <a:schemeClr val="accent1"/>
            </a:effectRef>
            <a:fontRef idx="minor">
              <a:schemeClr val="tx1"/>
            </a:fontRef>
          </p:style>
        </p:cxnSp>
      </p:grpSp>
      <p:sp>
        <p:nvSpPr>
          <p:cNvPr id="11" name="Title 1">
            <a:extLst>
              <a:ext uri="{FF2B5EF4-FFF2-40B4-BE49-F238E27FC236}">
                <a16:creationId xmlns:a16="http://schemas.microsoft.com/office/drawing/2014/main" id="{90072110-5E1C-AC9B-1712-224BF5DCEC47}"/>
              </a:ext>
            </a:extLst>
          </p:cNvPr>
          <p:cNvSpPr txBox="1">
            <a:spLocks/>
          </p:cNvSpPr>
          <p:nvPr/>
        </p:nvSpPr>
        <p:spPr>
          <a:xfrm>
            <a:off x="448056" y="400050"/>
            <a:ext cx="11480708"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defRPr/>
            </a:pPr>
            <a:r>
              <a:rPr lang="en-US" sz="4000">
                <a:solidFill>
                  <a:srgbClr val="9470CA"/>
                </a:solidFill>
              </a:rPr>
              <a:t>Real results from real customers.</a:t>
            </a:r>
          </a:p>
        </p:txBody>
      </p:sp>
      <p:sp>
        <p:nvSpPr>
          <p:cNvPr id="60" name="TextBox 2">
            <a:extLst>
              <a:ext uri="{FF2B5EF4-FFF2-40B4-BE49-F238E27FC236}">
                <a16:creationId xmlns:a16="http://schemas.microsoft.com/office/drawing/2014/main" id="{256CAE27-4580-EE0D-ED21-1AA3F42B7376}"/>
              </a:ext>
            </a:extLst>
          </p:cNvPr>
          <p:cNvSpPr txBox="1"/>
          <p:nvPr/>
        </p:nvSpPr>
        <p:spPr>
          <a:xfrm>
            <a:off x="1013246" y="3888269"/>
            <a:ext cx="1924241" cy="738664"/>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l"/>
            <a:r>
              <a:rPr lang="en-US" sz="1600" b="1" i="0" dirty="0">
                <a:solidFill>
                  <a:srgbClr val="004778"/>
                </a:solidFill>
                <a:effectLst/>
                <a:latin typeface="Manrope" pitchFamily="2" charset="0"/>
              </a:rPr>
              <a:t>locations managed through a unified lease platform.</a:t>
            </a:r>
          </a:p>
        </p:txBody>
      </p:sp>
      <p:sp>
        <p:nvSpPr>
          <p:cNvPr id="61" name="TextBox 3">
            <a:extLst>
              <a:ext uri="{FF2B5EF4-FFF2-40B4-BE49-F238E27FC236}">
                <a16:creationId xmlns:a16="http://schemas.microsoft.com/office/drawing/2014/main" id="{57D618D1-7BF8-D81D-6BB3-B00629779159}"/>
              </a:ext>
            </a:extLst>
          </p:cNvPr>
          <p:cNvSpPr txBox="1"/>
          <p:nvPr/>
        </p:nvSpPr>
        <p:spPr>
          <a:xfrm>
            <a:off x="1013247" y="3094225"/>
            <a:ext cx="1924252" cy="67710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defRPr/>
            </a:pPr>
            <a:r>
              <a:rPr lang="en-US" sz="4400" b="1">
                <a:gradFill>
                  <a:gsLst>
                    <a:gs pos="1000">
                      <a:srgbClr val="9470CA"/>
                    </a:gs>
                    <a:gs pos="100000">
                      <a:schemeClr val="tx2"/>
                    </a:gs>
                  </a:gsLst>
                  <a:lin ang="2700000" scaled="0"/>
                </a:gradFill>
                <a:latin typeface="Manrope" pitchFamily="2" charset="0"/>
                <a:cs typeface="Segoe UI" pitchFamily="34" charset="0"/>
              </a:rPr>
              <a:t>30+</a:t>
            </a:r>
          </a:p>
        </p:txBody>
      </p:sp>
      <p:sp>
        <p:nvSpPr>
          <p:cNvPr id="65" name="TextBox 8">
            <a:extLst>
              <a:ext uri="{FF2B5EF4-FFF2-40B4-BE49-F238E27FC236}">
                <a16:creationId xmlns:a16="http://schemas.microsoft.com/office/drawing/2014/main" id="{B7AFFC67-91C7-08A4-417E-23DCD89AAA23}"/>
              </a:ext>
            </a:extLst>
          </p:cNvPr>
          <p:cNvSpPr txBox="1"/>
          <p:nvPr/>
        </p:nvSpPr>
        <p:spPr>
          <a:xfrm>
            <a:off x="3783108" y="3888269"/>
            <a:ext cx="1944591" cy="738664"/>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l"/>
            <a:r>
              <a:rPr lang="en-US" sz="1600" b="1" i="0" dirty="0">
                <a:solidFill>
                  <a:srgbClr val="004778"/>
                </a:solidFill>
                <a:effectLst/>
                <a:latin typeface="Manrope" pitchFamily="2" charset="0"/>
              </a:rPr>
              <a:t>leases tracked and automated in one system.</a:t>
            </a:r>
          </a:p>
        </p:txBody>
      </p:sp>
      <p:sp>
        <p:nvSpPr>
          <p:cNvPr id="66" name="TextBox 9">
            <a:extLst>
              <a:ext uri="{FF2B5EF4-FFF2-40B4-BE49-F238E27FC236}">
                <a16:creationId xmlns:a16="http://schemas.microsoft.com/office/drawing/2014/main" id="{D77CC85D-0F4F-5B3D-BF7E-CCC5E5082013}"/>
              </a:ext>
            </a:extLst>
          </p:cNvPr>
          <p:cNvSpPr txBox="1"/>
          <p:nvPr/>
        </p:nvSpPr>
        <p:spPr>
          <a:xfrm>
            <a:off x="3783109" y="3094225"/>
            <a:ext cx="1757771" cy="67710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R="0" lvl="0" indent="0" fontAlgn="auto">
              <a:lnSpc>
                <a:spcPct val="100000"/>
              </a:lnSpc>
              <a:spcBef>
                <a:spcPts val="0"/>
              </a:spcBef>
              <a:spcAft>
                <a:spcPts val="0"/>
              </a:spcAft>
              <a:buClrTx/>
              <a:buSzTx/>
              <a:buFontTx/>
              <a:buNone/>
              <a:tabLst/>
              <a:defRPr/>
            </a:pPr>
            <a:r>
              <a:rPr lang="en-US" sz="4400" b="1">
                <a:gradFill>
                  <a:gsLst>
                    <a:gs pos="1000">
                      <a:srgbClr val="9470CA"/>
                    </a:gs>
                    <a:gs pos="100000">
                      <a:schemeClr val="tx2"/>
                    </a:gs>
                  </a:gsLst>
                  <a:lin ang="2700000" scaled="0"/>
                </a:gradFill>
                <a:latin typeface="Manrope" pitchFamily="2" charset="0"/>
                <a:cs typeface="Segoe UI" pitchFamily="34" charset="0"/>
              </a:rPr>
              <a:t>550+</a:t>
            </a:r>
          </a:p>
        </p:txBody>
      </p:sp>
      <p:sp>
        <p:nvSpPr>
          <p:cNvPr id="68" name="TextBox 14">
            <a:extLst>
              <a:ext uri="{FF2B5EF4-FFF2-40B4-BE49-F238E27FC236}">
                <a16:creationId xmlns:a16="http://schemas.microsoft.com/office/drawing/2014/main" id="{883F5939-60B7-74FB-060C-86654B6E8F18}"/>
              </a:ext>
            </a:extLst>
          </p:cNvPr>
          <p:cNvSpPr txBox="1"/>
          <p:nvPr/>
        </p:nvSpPr>
        <p:spPr>
          <a:xfrm>
            <a:off x="6552970" y="3888269"/>
            <a:ext cx="1875679" cy="98488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l"/>
            <a:r>
              <a:rPr lang="en-US" sz="1600" b="1" i="0" dirty="0">
                <a:solidFill>
                  <a:srgbClr val="004778"/>
                </a:solidFill>
                <a:effectLst/>
                <a:latin typeface="Manrope" pitchFamily="2" charset="0"/>
              </a:rPr>
              <a:t>square feet of leased space managed with full visibility.</a:t>
            </a:r>
          </a:p>
        </p:txBody>
      </p:sp>
      <p:sp>
        <p:nvSpPr>
          <p:cNvPr id="69" name="TextBox 15">
            <a:extLst>
              <a:ext uri="{FF2B5EF4-FFF2-40B4-BE49-F238E27FC236}">
                <a16:creationId xmlns:a16="http://schemas.microsoft.com/office/drawing/2014/main" id="{998A266D-860A-D0ED-0861-D93C831B7360}"/>
              </a:ext>
            </a:extLst>
          </p:cNvPr>
          <p:cNvSpPr txBox="1"/>
          <p:nvPr/>
        </p:nvSpPr>
        <p:spPr>
          <a:xfrm>
            <a:off x="6552971" y="3094225"/>
            <a:ext cx="1757771" cy="67710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defRPr/>
            </a:pPr>
            <a:r>
              <a:rPr lang="en-US" sz="4400" b="1" dirty="0">
                <a:gradFill>
                  <a:gsLst>
                    <a:gs pos="1000">
                      <a:srgbClr val="9470CA"/>
                    </a:gs>
                    <a:gs pos="100000">
                      <a:schemeClr val="tx2"/>
                    </a:gs>
                  </a:gsLst>
                  <a:lin ang="2700000" scaled="0"/>
                </a:gradFill>
                <a:latin typeface="Manrope" pitchFamily="2" charset="0"/>
                <a:cs typeface="Segoe UI" pitchFamily="34" charset="0"/>
              </a:rPr>
              <a:t>120k+</a:t>
            </a:r>
          </a:p>
        </p:txBody>
      </p:sp>
      <p:sp>
        <p:nvSpPr>
          <p:cNvPr id="71" name="TextBox 20">
            <a:extLst>
              <a:ext uri="{FF2B5EF4-FFF2-40B4-BE49-F238E27FC236}">
                <a16:creationId xmlns:a16="http://schemas.microsoft.com/office/drawing/2014/main" id="{7A56F80F-86B7-325C-67BF-7246E2E5E123}"/>
              </a:ext>
            </a:extLst>
          </p:cNvPr>
          <p:cNvSpPr txBox="1"/>
          <p:nvPr/>
        </p:nvSpPr>
        <p:spPr>
          <a:xfrm>
            <a:off x="9135940" y="3888269"/>
            <a:ext cx="1760659" cy="738664"/>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defRPr/>
            </a:pPr>
            <a:r>
              <a:rPr lang="en-US" sz="1600" b="1" i="0" dirty="0">
                <a:solidFill>
                  <a:srgbClr val="004778"/>
                </a:solidFill>
                <a:effectLst/>
                <a:latin typeface="Manrope" pitchFamily="2" charset="0"/>
              </a:rPr>
              <a:t>embedded with Microsoft ERP solutions.</a:t>
            </a:r>
            <a:endParaRPr kumimoji="0" lang="en-US" sz="1600" b="0" i="0" u="none" strike="noStrike" kern="0" cap="none" spc="0" normalizeH="0" baseline="0" noProof="0" dirty="0">
              <a:ln>
                <a:noFill/>
              </a:ln>
              <a:solidFill>
                <a:srgbClr val="004778"/>
              </a:solidFill>
              <a:effectLst/>
              <a:uLnTx/>
              <a:uFillTx/>
              <a:latin typeface="Manrope" pitchFamily="2" charset="0"/>
            </a:endParaRPr>
          </a:p>
        </p:txBody>
      </p:sp>
      <p:sp>
        <p:nvSpPr>
          <p:cNvPr id="72" name="TextBox 21">
            <a:extLst>
              <a:ext uri="{FF2B5EF4-FFF2-40B4-BE49-F238E27FC236}">
                <a16:creationId xmlns:a16="http://schemas.microsoft.com/office/drawing/2014/main" id="{61D138DD-8625-42D0-0530-0AFE5CCF8D3E}"/>
              </a:ext>
            </a:extLst>
          </p:cNvPr>
          <p:cNvSpPr txBox="1"/>
          <p:nvPr/>
        </p:nvSpPr>
        <p:spPr>
          <a:xfrm>
            <a:off x="9135941" y="3094225"/>
            <a:ext cx="1757771" cy="67710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gradFill>
                  <a:gsLst>
                    <a:gs pos="1000">
                      <a:srgbClr val="9470CA"/>
                    </a:gs>
                    <a:gs pos="100000">
                      <a:schemeClr val="tx2"/>
                    </a:gs>
                  </a:gsLst>
                  <a:lin ang="2700000" scaled="0"/>
                </a:gradFill>
                <a:effectLst/>
                <a:uLnTx/>
                <a:uFillTx/>
                <a:latin typeface="Manrope" pitchFamily="2" charset="0"/>
                <a:cs typeface="Segoe UI" pitchFamily="34" charset="0"/>
              </a:rPr>
              <a:t>100</a:t>
            </a:r>
            <a:r>
              <a:rPr lang="en-US" sz="4400" b="1">
                <a:gradFill>
                  <a:gsLst>
                    <a:gs pos="1000">
                      <a:srgbClr val="9470CA"/>
                    </a:gs>
                    <a:gs pos="100000">
                      <a:schemeClr val="tx2"/>
                    </a:gs>
                  </a:gsLst>
                  <a:lin ang="2700000" scaled="0"/>
                </a:gradFill>
                <a:latin typeface="Manrope" pitchFamily="2" charset="0"/>
                <a:cs typeface="Segoe UI" pitchFamily="34" charset="0"/>
              </a:rPr>
              <a:t>%</a:t>
            </a:r>
          </a:p>
        </p:txBody>
      </p:sp>
      <p:sp>
        <p:nvSpPr>
          <p:cNvPr id="74" name="Content Placeholder 3">
            <a:extLst>
              <a:ext uri="{FF2B5EF4-FFF2-40B4-BE49-F238E27FC236}">
                <a16:creationId xmlns:a16="http://schemas.microsoft.com/office/drawing/2014/main" id="{BCB09F84-6A8E-6F1B-E657-CD29D63271D0}"/>
              </a:ext>
            </a:extLst>
          </p:cNvPr>
          <p:cNvSpPr txBox="1">
            <a:spLocks/>
          </p:cNvSpPr>
          <p:nvPr/>
        </p:nvSpPr>
        <p:spPr>
          <a:xfrm>
            <a:off x="448056" y="1216025"/>
            <a:ext cx="10957881" cy="10318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400" b="0" i="0">
                <a:solidFill>
                  <a:srgbClr val="00214F"/>
                </a:solidFill>
                <a:effectLst/>
                <a:latin typeface="Manrope" pitchFamily="2" charset="0"/>
              </a:rPr>
              <a:t>Say goodbye to manual lease management and complex accounting. Property &amp; Lease gives you full control of your lease operations right within your Microsoft ERP solution.</a:t>
            </a:r>
            <a:endParaRPr lang="en-US" sz="1400">
              <a:solidFill>
                <a:srgbClr val="00214F"/>
              </a:solidFill>
              <a:latin typeface="Manrope" pitchFamily="2" charset="0"/>
            </a:endParaRPr>
          </a:p>
        </p:txBody>
      </p:sp>
    </p:spTree>
    <p:extLst>
      <p:ext uri="{BB962C8B-B14F-4D97-AF65-F5344CB8AC3E}">
        <p14:creationId xmlns:p14="http://schemas.microsoft.com/office/powerpoint/2010/main" val="2057865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8AF80-C4B4-BE67-5509-E4F8D1AD2BE4}"/>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3DDDDD6-10A9-AAA3-90E7-DE20BB9F7941}"/>
              </a:ext>
            </a:extLst>
          </p:cNvPr>
          <p:cNvSpPr/>
          <p:nvPr/>
        </p:nvSpPr>
        <p:spPr>
          <a:xfrm>
            <a:off x="716140" y="1840307"/>
            <a:ext cx="10942460" cy="4861282"/>
          </a:xfrm>
          <a:prstGeom prst="roundRect">
            <a:avLst>
              <a:gd name="adj" fmla="val 10505"/>
            </a:avLst>
          </a:prstGeom>
          <a:gradFill flip="none" rotWithShape="1">
            <a:gsLst>
              <a:gs pos="0">
                <a:srgbClr val="F4FDF9"/>
              </a:gs>
              <a:gs pos="100000">
                <a:srgbClr val="F1F4FD"/>
              </a:gs>
            </a:gsLst>
            <a:lin ang="13500000" scaled="1"/>
            <a:tileRect/>
          </a:gradFill>
          <a:ln w="28575">
            <a:gradFill>
              <a:gsLst>
                <a:gs pos="0">
                  <a:srgbClr val="C498E9"/>
                </a:gs>
                <a:gs pos="100000">
                  <a:srgbClr val="DF8ACD"/>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0F45B4C-5DFD-B11F-8221-ECAFCB3BAAC2}"/>
              </a:ext>
            </a:extLst>
          </p:cNvPr>
          <p:cNvSpPr>
            <a:spLocks noGrp="1"/>
          </p:cNvSpPr>
          <p:nvPr>
            <p:ph type="title"/>
          </p:nvPr>
        </p:nvSpPr>
        <p:spPr>
          <a:xfrm>
            <a:off x="564477" y="365125"/>
            <a:ext cx="10515600" cy="1325563"/>
          </a:xfrm>
        </p:spPr>
        <p:txBody>
          <a:bodyPr/>
          <a:lstStyle/>
          <a:p>
            <a:r>
              <a:rPr lang="en-US"/>
              <a:t>Benefits of P&amp;LM.</a:t>
            </a:r>
          </a:p>
        </p:txBody>
      </p:sp>
      <p:pic>
        <p:nvPicPr>
          <p:cNvPr id="34" name="Picture 33" descr="Woman working on laptop">
            <a:extLst>
              <a:ext uri="{FF2B5EF4-FFF2-40B4-BE49-F238E27FC236}">
                <a16:creationId xmlns:a16="http://schemas.microsoft.com/office/drawing/2014/main" id="{BF533599-DF99-1C8F-8C9E-14596CD6A482}"/>
              </a:ext>
            </a:extLst>
          </p:cNvPr>
          <p:cNvPicPr>
            <a:picLocks noChangeAspect="1"/>
          </p:cNvPicPr>
          <p:nvPr/>
        </p:nvPicPr>
        <p:blipFill>
          <a:blip r:embed="rId3">
            <a:extLst>
              <a:ext uri="{28A0092B-C50C-407E-A947-70E740481C1C}">
                <a14:useLocalDpi xmlns:a14="http://schemas.microsoft.com/office/drawing/2010/main" val="0"/>
              </a:ext>
            </a:extLst>
          </a:blip>
          <a:srcRect t="5299" b="5299"/>
          <a:stretch/>
        </p:blipFill>
        <p:spPr>
          <a:xfrm>
            <a:off x="1043086" y="5581165"/>
            <a:ext cx="1444190" cy="860754"/>
          </a:xfrm>
          <a:prstGeom prst="rect">
            <a:avLst/>
          </a:prstGeom>
          <a:solidFill>
            <a:schemeClr val="bg1"/>
          </a:solidFill>
          <a:ln w="25400" cap="flat" cmpd="sng" algn="ctr">
            <a:gradFill>
              <a:gsLst>
                <a:gs pos="0">
                  <a:srgbClr val="9470CA"/>
                </a:gs>
                <a:gs pos="100000">
                  <a:schemeClr val="tx2"/>
                </a:gs>
              </a:gsLst>
              <a:lin ang="2700000" scaled="0"/>
            </a:gradFill>
            <a:prstDash val="solid"/>
            <a:headEnd type="none" w="med" len="med"/>
            <a:tailEnd type="none" w="med" len="med"/>
          </a:ln>
          <a:effectLst/>
        </p:spPr>
      </p:pic>
      <p:pic>
        <p:nvPicPr>
          <p:cNvPr id="36" name="Picture 35" descr="Two women working">
            <a:extLst>
              <a:ext uri="{FF2B5EF4-FFF2-40B4-BE49-F238E27FC236}">
                <a16:creationId xmlns:a16="http://schemas.microsoft.com/office/drawing/2014/main" id="{F22BEA59-19BC-EFF8-F22E-F177D83E7EE6}"/>
              </a:ext>
            </a:extLst>
          </p:cNvPr>
          <p:cNvPicPr>
            <a:picLocks noChangeAspect="1"/>
          </p:cNvPicPr>
          <p:nvPr/>
        </p:nvPicPr>
        <p:blipFill>
          <a:blip r:embed="rId4">
            <a:extLst>
              <a:ext uri="{28A0092B-C50C-407E-A947-70E740481C1C}">
                <a14:useLocalDpi xmlns:a14="http://schemas.microsoft.com/office/drawing/2010/main" val="0"/>
              </a:ext>
            </a:extLst>
          </a:blip>
          <a:srcRect t="5305" b="5305"/>
          <a:stretch/>
        </p:blipFill>
        <p:spPr>
          <a:xfrm>
            <a:off x="4678824" y="5581166"/>
            <a:ext cx="1444190" cy="860753"/>
          </a:xfrm>
          <a:prstGeom prst="rect">
            <a:avLst/>
          </a:prstGeom>
          <a:solidFill>
            <a:schemeClr val="bg1"/>
          </a:solidFill>
          <a:ln w="25400" cap="flat" cmpd="sng" algn="ctr">
            <a:gradFill>
              <a:gsLst>
                <a:gs pos="0">
                  <a:srgbClr val="9470CA"/>
                </a:gs>
                <a:gs pos="100000">
                  <a:schemeClr val="tx2"/>
                </a:gs>
              </a:gsLst>
              <a:lin ang="2700000" scaled="0"/>
            </a:gradFill>
            <a:prstDash val="solid"/>
            <a:headEnd type="none" w="med" len="med"/>
            <a:tailEnd type="none" w="med" len="med"/>
          </a:ln>
          <a:effectLst/>
        </p:spPr>
      </p:pic>
      <p:pic>
        <p:nvPicPr>
          <p:cNvPr id="39" name="Picture 38" descr="Woman gesticulating at laptop screen">
            <a:extLst>
              <a:ext uri="{FF2B5EF4-FFF2-40B4-BE49-F238E27FC236}">
                <a16:creationId xmlns:a16="http://schemas.microsoft.com/office/drawing/2014/main" id="{D683F2D9-8C9D-BE0B-A933-6777AAAB3F4F}"/>
              </a:ext>
            </a:extLst>
          </p:cNvPr>
          <p:cNvPicPr>
            <a:picLocks noChangeAspect="1"/>
          </p:cNvPicPr>
          <p:nvPr/>
        </p:nvPicPr>
        <p:blipFill>
          <a:blip r:embed="rId5">
            <a:extLst>
              <a:ext uri="{28A0092B-C50C-407E-A947-70E740481C1C}">
                <a14:useLocalDpi xmlns:a14="http://schemas.microsoft.com/office/drawing/2010/main" val="0"/>
              </a:ext>
            </a:extLst>
          </a:blip>
          <a:srcRect t="5299" b="5299"/>
          <a:stretch/>
        </p:blipFill>
        <p:spPr>
          <a:xfrm>
            <a:off x="8261874" y="5581166"/>
            <a:ext cx="1444190" cy="860753"/>
          </a:xfrm>
          <a:prstGeom prst="rect">
            <a:avLst/>
          </a:prstGeom>
          <a:solidFill>
            <a:schemeClr val="bg1"/>
          </a:solidFill>
          <a:ln w="25400" cap="flat" cmpd="sng" algn="ctr">
            <a:gradFill>
              <a:gsLst>
                <a:gs pos="0">
                  <a:srgbClr val="9470CA"/>
                </a:gs>
                <a:gs pos="100000">
                  <a:schemeClr val="tx2"/>
                </a:gs>
              </a:gsLst>
              <a:lin ang="2700000" scaled="0"/>
            </a:gradFill>
            <a:prstDash val="solid"/>
            <a:headEnd type="none" w="med" len="med"/>
            <a:tailEnd type="none" w="med" len="med"/>
          </a:ln>
          <a:effectLst/>
        </p:spPr>
      </p:pic>
      <p:cxnSp>
        <p:nvCxnSpPr>
          <p:cNvPr id="41" name="Straight Connector 40">
            <a:extLst>
              <a:ext uri="{FF2B5EF4-FFF2-40B4-BE49-F238E27FC236}">
                <a16:creationId xmlns:a16="http://schemas.microsoft.com/office/drawing/2014/main" id="{254F2AEE-89F9-17ED-54F7-5277C58B89E0}"/>
              </a:ext>
              <a:ext uri="{C183D7F6-B498-43B3-948B-1728B52AA6E4}">
                <adec:decorative xmlns:adec="http://schemas.microsoft.com/office/drawing/2017/decorative" val="1"/>
              </a:ext>
            </a:extLst>
          </p:cNvPr>
          <p:cNvCxnSpPr>
            <a:cxnSpLocks/>
          </p:cNvCxnSpPr>
          <p:nvPr/>
        </p:nvCxnSpPr>
        <p:spPr>
          <a:xfrm>
            <a:off x="4442278" y="2129302"/>
            <a:ext cx="0" cy="3501234"/>
          </a:xfrm>
          <a:prstGeom prst="line">
            <a:avLst/>
          </a:prstGeom>
          <a:ln w="19050">
            <a:gradFill flip="none" rotWithShape="1">
              <a:gsLst>
                <a:gs pos="0">
                  <a:srgbClr val="9470CA"/>
                </a:gs>
                <a:gs pos="100000">
                  <a:schemeClr val="tx2"/>
                </a:gs>
              </a:gsLst>
              <a:lin ang="27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136CB51-2C04-FC43-C83D-19D695E5C01D}"/>
              </a:ext>
              <a:ext uri="{C183D7F6-B498-43B3-948B-1728B52AA6E4}">
                <adec:decorative xmlns:adec="http://schemas.microsoft.com/office/drawing/2017/decorative" val="1"/>
              </a:ext>
            </a:extLst>
          </p:cNvPr>
          <p:cNvCxnSpPr>
            <a:cxnSpLocks/>
          </p:cNvCxnSpPr>
          <p:nvPr/>
        </p:nvCxnSpPr>
        <p:spPr>
          <a:xfrm>
            <a:off x="8051465" y="2117271"/>
            <a:ext cx="0" cy="3501234"/>
          </a:xfrm>
          <a:prstGeom prst="line">
            <a:avLst/>
          </a:prstGeom>
          <a:ln w="19050">
            <a:gradFill flip="none" rotWithShape="1">
              <a:gsLst>
                <a:gs pos="0">
                  <a:srgbClr val="9470CA"/>
                </a:gs>
                <a:gs pos="100000">
                  <a:schemeClr val="tx2"/>
                </a:gs>
              </a:gsLst>
              <a:lin ang="27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78E8A4DE-753C-880E-0D52-AD4514D33C6B}"/>
              </a:ext>
            </a:extLst>
          </p:cNvPr>
          <p:cNvSpPr txBox="1">
            <a:spLocks/>
          </p:cNvSpPr>
          <p:nvPr/>
        </p:nvSpPr>
        <p:spPr>
          <a:xfrm>
            <a:off x="1043086" y="2867755"/>
            <a:ext cx="3188368" cy="1942519"/>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600" b="1">
                <a:solidFill>
                  <a:srgbClr val="004778"/>
                </a:solidFill>
                <a:latin typeface="Manrope" pitchFamily="2" charset="0"/>
                <a:cs typeface="Segoe UI"/>
              </a:rPr>
              <a:t>Digital Portfolio.</a:t>
            </a:r>
          </a:p>
          <a:p>
            <a:pPr algn="l" fontAlgn="base">
              <a:lnSpc>
                <a:spcPts val="1860"/>
              </a:lnSpc>
            </a:pPr>
            <a:r>
              <a:rPr lang="en-US" sz="1300">
                <a:latin typeface="Manrope" pitchFamily="2" charset="0"/>
                <a:cs typeface="Segoe UI"/>
              </a:rPr>
              <a:t>The easily configurable property setup accommodates complex business scenarios and completely digitizes an organization’s lease portfolio and provides them with greater visibility into their cash flows and forecasts.</a:t>
            </a:r>
          </a:p>
        </p:txBody>
      </p:sp>
      <p:sp>
        <p:nvSpPr>
          <p:cNvPr id="12" name="Content Placeholder 5">
            <a:extLst>
              <a:ext uri="{FF2B5EF4-FFF2-40B4-BE49-F238E27FC236}">
                <a16:creationId xmlns:a16="http://schemas.microsoft.com/office/drawing/2014/main" id="{5872A99B-49AE-D4FC-B153-A9ECFF158231}"/>
              </a:ext>
            </a:extLst>
          </p:cNvPr>
          <p:cNvSpPr txBox="1">
            <a:spLocks/>
          </p:cNvSpPr>
          <p:nvPr/>
        </p:nvSpPr>
        <p:spPr>
          <a:xfrm>
            <a:off x="4651662" y="2929310"/>
            <a:ext cx="3188368" cy="2063065"/>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00000"/>
              </a:lnSpc>
            </a:pPr>
            <a:r>
              <a:rPr lang="en-US" sz="1600" b="1">
                <a:solidFill>
                  <a:srgbClr val="004778"/>
                </a:solidFill>
                <a:latin typeface="Manrope" pitchFamily="2" charset="0"/>
                <a:cs typeface="Segoe UI"/>
              </a:rPr>
              <a:t>Lease Accounting &amp; Compliance</a:t>
            </a:r>
          </a:p>
          <a:p>
            <a:pPr algn="l" fontAlgn="base">
              <a:lnSpc>
                <a:spcPts val="1860"/>
              </a:lnSpc>
            </a:pPr>
            <a:r>
              <a:rPr lang="en-US" sz="1300">
                <a:latin typeface="Manrope" panose="020B0604020202020204" charset="0"/>
              </a:rPr>
              <a:t>P&amp;LM streamlines lease administration, handling renewals, creation, modifications, space changes, and terminations for real estate and assets. It simplifies the entire leasing process from setup to payment for both revenue and expense leases.</a:t>
            </a:r>
            <a:endParaRPr lang="en-US" sz="1300">
              <a:latin typeface="Manrope" panose="020B0604020202020204" charset="0"/>
              <a:cs typeface="Segoe UI"/>
            </a:endParaRPr>
          </a:p>
        </p:txBody>
      </p:sp>
      <p:sp>
        <p:nvSpPr>
          <p:cNvPr id="13" name="Content Placeholder 5">
            <a:extLst>
              <a:ext uri="{FF2B5EF4-FFF2-40B4-BE49-F238E27FC236}">
                <a16:creationId xmlns:a16="http://schemas.microsoft.com/office/drawing/2014/main" id="{91CACBED-2319-DB5C-DF40-C166B87FB51D}"/>
              </a:ext>
            </a:extLst>
          </p:cNvPr>
          <p:cNvSpPr txBox="1">
            <a:spLocks/>
          </p:cNvSpPr>
          <p:nvPr/>
        </p:nvSpPr>
        <p:spPr>
          <a:xfrm>
            <a:off x="8261874" y="2867755"/>
            <a:ext cx="3188368" cy="2186176"/>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600" b="1">
                <a:solidFill>
                  <a:srgbClr val="004778"/>
                </a:solidFill>
                <a:latin typeface="Manrope" pitchFamily="2" charset="0"/>
                <a:cs typeface="Segoe UI"/>
              </a:rPr>
              <a:t>Performance Analytics</a:t>
            </a:r>
          </a:p>
          <a:p>
            <a:pPr algn="l" fontAlgn="base">
              <a:lnSpc>
                <a:spcPts val="1860"/>
              </a:lnSpc>
            </a:pPr>
            <a:r>
              <a:rPr lang="en-US" sz="1300">
                <a:latin typeface="Manrope" pitchFamily="2" charset="0"/>
                <a:cs typeface="Segoe UI"/>
              </a:rPr>
              <a:t>Using its powerful automation engine, P&amp;LM eliminates the complexity of managing charges and offers a flexible set of tools for managing charges based on metering, percentages, square footage, or index that streamlines the end-to-end lease process.</a:t>
            </a:r>
          </a:p>
        </p:txBody>
      </p:sp>
      <p:pic>
        <p:nvPicPr>
          <p:cNvPr id="15" name="Graphic 14">
            <a:extLst>
              <a:ext uri="{FF2B5EF4-FFF2-40B4-BE49-F238E27FC236}">
                <a16:creationId xmlns:a16="http://schemas.microsoft.com/office/drawing/2014/main" id="{52B6933C-D1BB-0E8A-573E-2098086BCD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3739" y="2342149"/>
            <a:ext cx="375987" cy="375987"/>
          </a:xfrm>
          <a:prstGeom prst="rect">
            <a:avLst/>
          </a:prstGeom>
        </p:spPr>
      </p:pic>
      <p:pic>
        <p:nvPicPr>
          <p:cNvPr id="16" name="Graphic 15">
            <a:extLst>
              <a:ext uri="{FF2B5EF4-FFF2-40B4-BE49-F238E27FC236}">
                <a16:creationId xmlns:a16="http://schemas.microsoft.com/office/drawing/2014/main" id="{48E8185C-8C09-C3ED-30AC-6080945C16B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714875" y="2342149"/>
            <a:ext cx="300789" cy="375987"/>
          </a:xfrm>
          <a:prstGeom prst="rect">
            <a:avLst/>
          </a:prstGeom>
        </p:spPr>
      </p:pic>
      <p:pic>
        <p:nvPicPr>
          <p:cNvPr id="17" name="Graphic 16">
            <a:extLst>
              <a:ext uri="{FF2B5EF4-FFF2-40B4-BE49-F238E27FC236}">
                <a16:creationId xmlns:a16="http://schemas.microsoft.com/office/drawing/2014/main" id="{4D4F5A4A-A3E3-4467-835E-78A311178289}"/>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310813" y="2342149"/>
            <a:ext cx="375987" cy="375987"/>
          </a:xfrm>
          <a:prstGeom prst="rect">
            <a:avLst/>
          </a:prstGeom>
        </p:spPr>
      </p:pic>
    </p:spTree>
    <p:extLst>
      <p:ext uri="{BB962C8B-B14F-4D97-AF65-F5344CB8AC3E}">
        <p14:creationId xmlns:p14="http://schemas.microsoft.com/office/powerpoint/2010/main" val="3031141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B2CD-5BAA-76E6-AAF7-69F329F15EAD}"/>
              </a:ext>
            </a:extLst>
          </p:cNvPr>
          <p:cNvSpPr>
            <a:spLocks noGrp="1"/>
          </p:cNvSpPr>
          <p:nvPr>
            <p:ph type="ctrTitle"/>
          </p:nvPr>
        </p:nvSpPr>
        <p:spPr/>
        <p:txBody>
          <a:bodyPr/>
          <a:lstStyle/>
          <a:p>
            <a:r>
              <a:rPr lang="en-CA">
                <a:latin typeface="Manrope ExtraBold"/>
              </a:rPr>
              <a:t>Wrap Up</a:t>
            </a:r>
            <a:endParaRPr lang="en-US"/>
          </a:p>
        </p:txBody>
      </p:sp>
      <p:sp>
        <p:nvSpPr>
          <p:cNvPr id="3" name="Subtitle 2">
            <a:extLst>
              <a:ext uri="{FF2B5EF4-FFF2-40B4-BE49-F238E27FC236}">
                <a16:creationId xmlns:a16="http://schemas.microsoft.com/office/drawing/2014/main" id="{519C15C2-4ED1-EEE3-4A92-3EABAFF044F6}"/>
              </a:ext>
            </a:extLst>
          </p:cNvPr>
          <p:cNvSpPr>
            <a:spLocks noGrp="1"/>
          </p:cNvSpPr>
          <p:nvPr>
            <p:ph type="subTitle" idx="1"/>
          </p:nvPr>
        </p:nvSpPr>
        <p:spPr/>
        <p:txBody>
          <a:bodyPr vert="horz" lIns="91440" tIns="45720" rIns="91440" bIns="45720" rtlCol="0" anchor="t">
            <a:normAutofit lnSpcReduction="10000"/>
          </a:bodyPr>
          <a:lstStyle/>
          <a:p>
            <a:r>
              <a:rPr lang="en-CA">
                <a:latin typeface="Manrope SemiBold"/>
              </a:rPr>
              <a:t>Have an amazing start to 2025!</a:t>
            </a:r>
          </a:p>
          <a:p>
            <a:endParaRPr lang="en-CA"/>
          </a:p>
          <a:p>
            <a:r>
              <a:rPr lang="en-CA">
                <a:latin typeface="Manrope SemiBold"/>
              </a:rPr>
              <a:t>Connect with your account manager or email </a:t>
            </a:r>
            <a:r>
              <a:rPr lang="en-CA">
                <a:latin typeface="Manrope SemiBold"/>
                <a:hlinkClick r:id="rId2"/>
              </a:rPr>
              <a:t>sales@binarystream.com</a:t>
            </a:r>
            <a:r>
              <a:rPr lang="en-CA">
                <a:latin typeface="Manrope SemiBold"/>
              </a:rPr>
              <a:t> to continue the conversation. </a:t>
            </a:r>
            <a:endParaRPr lang="en-CA"/>
          </a:p>
        </p:txBody>
      </p:sp>
    </p:spTree>
    <p:extLst>
      <p:ext uri="{BB962C8B-B14F-4D97-AF65-F5344CB8AC3E}">
        <p14:creationId xmlns:p14="http://schemas.microsoft.com/office/powerpoint/2010/main" val="2615547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6BDCD-449C-BD43-DBB6-1F23759A61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2B0250-2105-2873-BD4F-DCBA25BC1854}"/>
              </a:ext>
            </a:extLst>
          </p:cNvPr>
          <p:cNvSpPr txBox="1">
            <a:spLocks/>
          </p:cNvSpPr>
          <p:nvPr/>
        </p:nvSpPr>
        <p:spPr>
          <a:xfrm>
            <a:off x="448056" y="400050"/>
            <a:ext cx="11480708"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4000">
                <a:solidFill>
                  <a:srgbClr val="9470CA"/>
                </a:solidFill>
              </a:rPr>
              <a:t>Property &amp; Lease Management lifecycle.</a:t>
            </a:r>
          </a:p>
        </p:txBody>
      </p:sp>
      <p:pic>
        <p:nvPicPr>
          <p:cNvPr id="4" name="Picture 3">
            <a:extLst>
              <a:ext uri="{FF2B5EF4-FFF2-40B4-BE49-F238E27FC236}">
                <a16:creationId xmlns:a16="http://schemas.microsoft.com/office/drawing/2014/main" id="{1DDBE4F0-85F3-EEDD-5472-31A6961CB82A}"/>
              </a:ext>
            </a:extLst>
          </p:cNvPr>
          <p:cNvPicPr>
            <a:picLocks noChangeAspect="1"/>
          </p:cNvPicPr>
          <p:nvPr/>
        </p:nvPicPr>
        <p:blipFill rotWithShape="1">
          <a:blip r:embed="rId3">
            <a:extLst>
              <a:ext uri="{28A0092B-C50C-407E-A947-70E740481C1C}">
                <a14:useLocalDpi xmlns:a14="http://schemas.microsoft.com/office/drawing/2010/main" val="0"/>
              </a:ext>
            </a:extLst>
          </a:blip>
          <a:srcRect l="-8788" r="-8788"/>
          <a:stretch/>
        </p:blipFill>
        <p:spPr>
          <a:xfrm>
            <a:off x="310816" y="1352092"/>
            <a:ext cx="11327731" cy="5505908"/>
          </a:xfrm>
          <a:prstGeom prst="rect">
            <a:avLst/>
          </a:prstGeom>
        </p:spPr>
      </p:pic>
    </p:spTree>
    <p:extLst>
      <p:ext uri="{BB962C8B-B14F-4D97-AF65-F5344CB8AC3E}">
        <p14:creationId xmlns:p14="http://schemas.microsoft.com/office/powerpoint/2010/main" val="3332222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8BF5A-6A1C-4629-266E-56621E6F2EFC}"/>
            </a:ext>
          </a:extLst>
        </p:cNvPr>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C65AE67-7745-8455-EE3F-E4E6F9371811}"/>
              </a:ext>
            </a:extLst>
          </p:cNvPr>
          <p:cNvSpPr/>
          <p:nvPr/>
        </p:nvSpPr>
        <p:spPr>
          <a:xfrm>
            <a:off x="359228" y="2381250"/>
            <a:ext cx="2545897" cy="3381374"/>
          </a:xfrm>
          <a:prstGeom prst="roundRect">
            <a:avLst/>
          </a:prstGeom>
          <a:gradFill>
            <a:gsLst>
              <a:gs pos="0">
                <a:srgbClr val="F4FDF9"/>
              </a:gs>
              <a:gs pos="100000">
                <a:srgbClr val="F1F4FD"/>
              </a:gs>
            </a:gsLst>
            <a:lin ang="5400000" scaled="1"/>
          </a:gradFill>
          <a:ln w="28575">
            <a:gradFill>
              <a:gsLst>
                <a:gs pos="0">
                  <a:srgbClr val="C498E9"/>
                </a:gs>
                <a:gs pos="100000">
                  <a:srgbClr val="DF8ACD"/>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E6AC2A3-3B33-53B5-F2AC-F1D51C185E46}"/>
              </a:ext>
            </a:extLst>
          </p:cNvPr>
          <p:cNvSpPr/>
          <p:nvPr/>
        </p:nvSpPr>
        <p:spPr>
          <a:xfrm>
            <a:off x="6131378" y="2381250"/>
            <a:ext cx="2545897" cy="3381374"/>
          </a:xfrm>
          <a:prstGeom prst="roundRect">
            <a:avLst/>
          </a:prstGeom>
          <a:gradFill>
            <a:gsLst>
              <a:gs pos="0">
                <a:srgbClr val="F4FDF9"/>
              </a:gs>
              <a:gs pos="100000">
                <a:srgbClr val="F1F4FD"/>
              </a:gs>
            </a:gsLst>
            <a:lin ang="5400000" scaled="1"/>
          </a:gradFill>
          <a:ln w="28575">
            <a:gradFill>
              <a:gsLst>
                <a:gs pos="0">
                  <a:srgbClr val="C498E9"/>
                </a:gs>
                <a:gs pos="100000">
                  <a:srgbClr val="DF8ACD"/>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467FDB4-93F1-508A-6B70-CCE6879CB4B5}"/>
              </a:ext>
            </a:extLst>
          </p:cNvPr>
          <p:cNvSpPr/>
          <p:nvPr/>
        </p:nvSpPr>
        <p:spPr>
          <a:xfrm>
            <a:off x="9017453" y="2381250"/>
            <a:ext cx="2545897" cy="3381374"/>
          </a:xfrm>
          <a:prstGeom prst="roundRect">
            <a:avLst/>
          </a:prstGeom>
          <a:gradFill>
            <a:gsLst>
              <a:gs pos="0">
                <a:srgbClr val="F4FDF9"/>
              </a:gs>
              <a:gs pos="100000">
                <a:srgbClr val="F1F4FD"/>
              </a:gs>
            </a:gsLst>
            <a:lin ang="5400000" scaled="1"/>
          </a:gradFill>
          <a:ln w="28575">
            <a:gradFill>
              <a:gsLst>
                <a:gs pos="0">
                  <a:srgbClr val="C498E9"/>
                </a:gs>
                <a:gs pos="100000">
                  <a:srgbClr val="DF8ACD"/>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C884224-19A6-A54B-04BB-E6C0D86BF81F}"/>
              </a:ext>
            </a:extLst>
          </p:cNvPr>
          <p:cNvSpPr/>
          <p:nvPr/>
        </p:nvSpPr>
        <p:spPr>
          <a:xfrm>
            <a:off x="3245303" y="2381250"/>
            <a:ext cx="2545897" cy="3381374"/>
          </a:xfrm>
          <a:prstGeom prst="roundRect">
            <a:avLst/>
          </a:prstGeom>
          <a:gradFill>
            <a:gsLst>
              <a:gs pos="0">
                <a:srgbClr val="F4FDF9"/>
              </a:gs>
              <a:gs pos="100000">
                <a:srgbClr val="F1F4FD"/>
              </a:gs>
            </a:gsLst>
            <a:lin ang="5400000" scaled="1"/>
          </a:gradFill>
          <a:ln w="28575">
            <a:gradFill>
              <a:gsLst>
                <a:gs pos="0">
                  <a:srgbClr val="C498E9"/>
                </a:gs>
                <a:gs pos="100000">
                  <a:srgbClr val="DF8ACD"/>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5">
            <a:extLst>
              <a:ext uri="{FF2B5EF4-FFF2-40B4-BE49-F238E27FC236}">
                <a16:creationId xmlns:a16="http://schemas.microsoft.com/office/drawing/2014/main" id="{29B5980C-A645-D111-C407-739E471C5017}"/>
              </a:ext>
            </a:extLst>
          </p:cNvPr>
          <p:cNvSpPr txBox="1">
            <a:spLocks/>
          </p:cNvSpPr>
          <p:nvPr/>
        </p:nvSpPr>
        <p:spPr>
          <a:xfrm>
            <a:off x="788989" y="3356220"/>
            <a:ext cx="1687511" cy="2240550"/>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ts val="2220"/>
              </a:lnSpc>
            </a:pPr>
            <a:r>
              <a:rPr lang="en-US" sz="1600" b="1">
                <a:solidFill>
                  <a:srgbClr val="004778"/>
                </a:solidFill>
                <a:latin typeface="Manrope" pitchFamily="2" charset="0"/>
                <a:cs typeface="Segoe UI"/>
              </a:rPr>
              <a:t>Growing complexity in Lease Accounting and Compliance with IFRS 16 and ASC 842 requirements.</a:t>
            </a:r>
          </a:p>
        </p:txBody>
      </p:sp>
      <p:sp>
        <p:nvSpPr>
          <p:cNvPr id="10" name="Content Placeholder 5">
            <a:extLst>
              <a:ext uri="{FF2B5EF4-FFF2-40B4-BE49-F238E27FC236}">
                <a16:creationId xmlns:a16="http://schemas.microsoft.com/office/drawing/2014/main" id="{6E9FD3BA-F24A-FEC2-101C-E30C730B8B88}"/>
              </a:ext>
            </a:extLst>
          </p:cNvPr>
          <p:cNvSpPr txBox="1">
            <a:spLocks/>
          </p:cNvSpPr>
          <p:nvPr/>
        </p:nvSpPr>
        <p:spPr>
          <a:xfrm>
            <a:off x="3665539" y="3356220"/>
            <a:ext cx="1643061" cy="1394164"/>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ts val="2220"/>
              </a:lnSpc>
            </a:pPr>
            <a:r>
              <a:rPr lang="en-US" sz="1600" b="1">
                <a:solidFill>
                  <a:srgbClr val="004778"/>
                </a:solidFill>
                <a:latin typeface="Manrope" pitchFamily="2" charset="0"/>
                <a:cs typeface="Segoe UI"/>
              </a:rPr>
              <a:t>Managing Property &amp; Assets Leases across Multiple Locations.</a:t>
            </a:r>
          </a:p>
        </p:txBody>
      </p:sp>
      <p:sp>
        <p:nvSpPr>
          <p:cNvPr id="11" name="Content Placeholder 5">
            <a:extLst>
              <a:ext uri="{FF2B5EF4-FFF2-40B4-BE49-F238E27FC236}">
                <a16:creationId xmlns:a16="http://schemas.microsoft.com/office/drawing/2014/main" id="{9045BCBD-C908-61B6-7E5D-08EE6405A771}"/>
              </a:ext>
            </a:extLst>
          </p:cNvPr>
          <p:cNvSpPr txBox="1">
            <a:spLocks/>
          </p:cNvSpPr>
          <p:nvPr/>
        </p:nvSpPr>
        <p:spPr>
          <a:xfrm>
            <a:off x="6542089" y="3356220"/>
            <a:ext cx="1712911" cy="829907"/>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ts val="2220"/>
              </a:lnSpc>
            </a:pPr>
            <a:r>
              <a:rPr lang="en-US" sz="1600" b="1">
                <a:solidFill>
                  <a:srgbClr val="004778"/>
                </a:solidFill>
                <a:latin typeface="Manrope" pitchFamily="2" charset="0"/>
                <a:cs typeface="Segoe UI"/>
              </a:rPr>
              <a:t>Real-time Data on Lease Performance.</a:t>
            </a:r>
          </a:p>
        </p:txBody>
      </p:sp>
      <p:sp>
        <p:nvSpPr>
          <p:cNvPr id="12" name="Content Placeholder 5">
            <a:extLst>
              <a:ext uri="{FF2B5EF4-FFF2-40B4-BE49-F238E27FC236}">
                <a16:creationId xmlns:a16="http://schemas.microsoft.com/office/drawing/2014/main" id="{A2019C44-B296-9B3D-986D-3F888A403A4B}"/>
              </a:ext>
            </a:extLst>
          </p:cNvPr>
          <p:cNvSpPr txBox="1">
            <a:spLocks/>
          </p:cNvSpPr>
          <p:nvPr/>
        </p:nvSpPr>
        <p:spPr>
          <a:xfrm>
            <a:off x="9418639" y="3356220"/>
            <a:ext cx="1897061" cy="1112036"/>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ts val="2220"/>
              </a:lnSpc>
            </a:pPr>
            <a:r>
              <a:rPr lang="en-US" sz="1600" b="1">
                <a:solidFill>
                  <a:srgbClr val="004778"/>
                </a:solidFill>
                <a:latin typeface="Manrope" pitchFamily="2" charset="0"/>
                <a:cs typeface="Segoe UI"/>
              </a:rPr>
              <a:t>Difficulty Validating Bills Against Lease Terms.</a:t>
            </a:r>
          </a:p>
        </p:txBody>
      </p:sp>
      <p:sp>
        <p:nvSpPr>
          <p:cNvPr id="13" name="Title 1">
            <a:extLst>
              <a:ext uri="{FF2B5EF4-FFF2-40B4-BE49-F238E27FC236}">
                <a16:creationId xmlns:a16="http://schemas.microsoft.com/office/drawing/2014/main" id="{E9B7BCB2-700C-1A19-B941-03C87EE337ED}"/>
              </a:ext>
            </a:extLst>
          </p:cNvPr>
          <p:cNvSpPr txBox="1">
            <a:spLocks/>
          </p:cNvSpPr>
          <p:nvPr/>
        </p:nvSpPr>
        <p:spPr>
          <a:xfrm>
            <a:off x="448056" y="723900"/>
            <a:ext cx="10515600" cy="712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D26E02"/>
                </a:solidFill>
                <a:latin typeface="Manrope ExtraBold" pitchFamily="2" charset="0"/>
                <a:ea typeface="+mj-ea"/>
                <a:cs typeface="+mj-cs"/>
              </a:defRPr>
            </a:lvl1pPr>
          </a:lstStyle>
          <a:p>
            <a:pPr algn="l"/>
            <a:r>
              <a:rPr lang="en-US" sz="4000">
                <a:solidFill>
                  <a:srgbClr val="9470CA"/>
                </a:solidFill>
              </a:rPr>
              <a:t>The Market opportunity.</a:t>
            </a:r>
          </a:p>
        </p:txBody>
      </p:sp>
      <p:pic>
        <p:nvPicPr>
          <p:cNvPr id="15" name="Graphic 14">
            <a:extLst>
              <a:ext uri="{FF2B5EF4-FFF2-40B4-BE49-F238E27FC236}">
                <a16:creationId xmlns:a16="http://schemas.microsoft.com/office/drawing/2014/main" id="{693DBEC7-9145-1925-7D54-38BA93EDC2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8074" y="2591276"/>
            <a:ext cx="466725" cy="490061"/>
          </a:xfrm>
          <a:prstGeom prst="rect">
            <a:avLst/>
          </a:prstGeom>
        </p:spPr>
      </p:pic>
      <p:pic>
        <p:nvPicPr>
          <p:cNvPr id="16" name="Graphic 15">
            <a:extLst>
              <a:ext uri="{FF2B5EF4-FFF2-40B4-BE49-F238E27FC236}">
                <a16:creationId xmlns:a16="http://schemas.microsoft.com/office/drawing/2014/main" id="{4EA92EDD-F58F-E64D-785D-B11AD01F8C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7174" y="2591276"/>
            <a:ext cx="466725" cy="490061"/>
          </a:xfrm>
          <a:prstGeom prst="rect">
            <a:avLst/>
          </a:prstGeom>
        </p:spPr>
      </p:pic>
      <p:pic>
        <p:nvPicPr>
          <p:cNvPr id="17" name="Graphic 16">
            <a:extLst>
              <a:ext uri="{FF2B5EF4-FFF2-40B4-BE49-F238E27FC236}">
                <a16:creationId xmlns:a16="http://schemas.microsoft.com/office/drawing/2014/main" id="{A403523B-6A64-23F6-E3AB-8C9FD1C241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6574" y="2591276"/>
            <a:ext cx="466725" cy="490061"/>
          </a:xfrm>
          <a:prstGeom prst="rect">
            <a:avLst/>
          </a:prstGeom>
        </p:spPr>
      </p:pic>
      <p:pic>
        <p:nvPicPr>
          <p:cNvPr id="24" name="Graphic 23">
            <a:extLst>
              <a:ext uri="{FF2B5EF4-FFF2-40B4-BE49-F238E27FC236}">
                <a16:creationId xmlns:a16="http://schemas.microsoft.com/office/drawing/2014/main" id="{9BD000C8-0580-9F5B-CE24-B9D5512DB2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8974" y="2591276"/>
            <a:ext cx="466725" cy="490061"/>
          </a:xfrm>
          <a:prstGeom prst="rect">
            <a:avLst/>
          </a:prstGeom>
        </p:spPr>
      </p:pic>
    </p:spTree>
    <p:extLst>
      <p:ext uri="{BB962C8B-B14F-4D97-AF65-F5344CB8AC3E}">
        <p14:creationId xmlns:p14="http://schemas.microsoft.com/office/powerpoint/2010/main" val="2391593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38906-851B-F4BE-8388-F9AED7F0AD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882011-4FBD-5639-DF06-70D2398C57C0}"/>
              </a:ext>
            </a:extLst>
          </p:cNvPr>
          <p:cNvSpPr>
            <a:spLocks noGrp="1"/>
          </p:cNvSpPr>
          <p:nvPr>
            <p:ph type="title"/>
          </p:nvPr>
        </p:nvSpPr>
        <p:spPr>
          <a:xfrm>
            <a:off x="563234" y="403225"/>
            <a:ext cx="11256777" cy="1325563"/>
          </a:xfrm>
        </p:spPr>
        <p:txBody>
          <a:bodyPr>
            <a:normAutofit/>
          </a:bodyPr>
          <a:lstStyle/>
          <a:p>
            <a:r>
              <a:rPr lang="en-US" sz="4000" dirty="0"/>
              <a:t>Property &amp; Lease features.</a:t>
            </a:r>
          </a:p>
        </p:txBody>
      </p:sp>
      <p:sp>
        <p:nvSpPr>
          <p:cNvPr id="22" name="Rectangle: Rounded Corners 21">
            <a:extLst>
              <a:ext uri="{FF2B5EF4-FFF2-40B4-BE49-F238E27FC236}">
                <a16:creationId xmlns:a16="http://schemas.microsoft.com/office/drawing/2014/main" id="{C1770817-14D0-B398-EBF5-4C1CC869381F}"/>
              </a:ext>
            </a:extLst>
          </p:cNvPr>
          <p:cNvSpPr/>
          <p:nvPr/>
        </p:nvSpPr>
        <p:spPr>
          <a:xfrm>
            <a:off x="535667" y="1744054"/>
            <a:ext cx="5184648" cy="2095882"/>
          </a:xfrm>
          <a:prstGeom prst="roundRect">
            <a:avLst/>
          </a:prstGeom>
          <a:gradFill>
            <a:gsLst>
              <a:gs pos="0">
                <a:srgbClr val="F4FDF9"/>
              </a:gs>
              <a:gs pos="100000">
                <a:srgbClr val="F1F4FD"/>
              </a:gs>
            </a:gsLst>
            <a:lin ang="5400000" scaled="1"/>
          </a:gradFill>
          <a:ln w="28575">
            <a:gradFill>
              <a:gsLst>
                <a:gs pos="0">
                  <a:srgbClr val="C498E9"/>
                </a:gs>
                <a:gs pos="100000">
                  <a:srgbClr val="DF8ACD"/>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5">
            <a:extLst>
              <a:ext uri="{FF2B5EF4-FFF2-40B4-BE49-F238E27FC236}">
                <a16:creationId xmlns:a16="http://schemas.microsoft.com/office/drawing/2014/main" id="{D3028989-E36E-C3A2-B0E4-AF87A54C9487}"/>
              </a:ext>
            </a:extLst>
          </p:cNvPr>
          <p:cNvSpPr txBox="1">
            <a:spLocks/>
          </p:cNvSpPr>
          <p:nvPr/>
        </p:nvSpPr>
        <p:spPr>
          <a:xfrm>
            <a:off x="736374" y="2679946"/>
            <a:ext cx="4978626" cy="897682"/>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600" b="1">
                <a:solidFill>
                  <a:srgbClr val="004778"/>
                </a:solidFill>
                <a:latin typeface="Manrope" pitchFamily="2" charset="0"/>
                <a:cs typeface="Segoe UI"/>
              </a:rPr>
              <a:t>Flexible multi-level lease management.</a:t>
            </a:r>
          </a:p>
          <a:p>
            <a:pPr algn="l" fontAlgn="base">
              <a:lnSpc>
                <a:spcPct val="100000"/>
              </a:lnSpc>
            </a:pPr>
            <a:r>
              <a:rPr lang="en-US" sz="1300">
                <a:latin typeface="Manrope" pitchFamily="2" charset="0"/>
                <a:cs typeface="Segoe UI"/>
              </a:rPr>
              <a:t>Manage multiple levels and groupings of real estate, vehicle fleets, and equipment to suit unique business models .</a:t>
            </a:r>
          </a:p>
        </p:txBody>
      </p:sp>
      <p:sp>
        <p:nvSpPr>
          <p:cNvPr id="4" name="Rectangle: Rounded Corners 3">
            <a:extLst>
              <a:ext uri="{FF2B5EF4-FFF2-40B4-BE49-F238E27FC236}">
                <a16:creationId xmlns:a16="http://schemas.microsoft.com/office/drawing/2014/main" id="{D03B707E-8EFE-F7D1-2A85-A114279BCACC}"/>
              </a:ext>
            </a:extLst>
          </p:cNvPr>
          <p:cNvSpPr>
            <a:spLocks noGrp="1" noRot="1" noMove="1" noResize="1" noEditPoints="1" noAdjustHandles="1" noChangeArrowheads="1" noChangeShapeType="1"/>
          </p:cNvSpPr>
          <p:nvPr/>
        </p:nvSpPr>
        <p:spPr>
          <a:xfrm>
            <a:off x="6276067" y="1744054"/>
            <a:ext cx="5184648" cy="2095882"/>
          </a:xfrm>
          <a:prstGeom prst="roundRect">
            <a:avLst/>
          </a:prstGeom>
          <a:gradFill>
            <a:gsLst>
              <a:gs pos="0">
                <a:srgbClr val="F4FDF9"/>
              </a:gs>
              <a:gs pos="100000">
                <a:srgbClr val="F1F4FD"/>
              </a:gs>
            </a:gsLst>
            <a:lin ang="5400000" scaled="1"/>
          </a:gradFill>
          <a:ln w="28575">
            <a:gradFill>
              <a:gsLst>
                <a:gs pos="0">
                  <a:srgbClr val="C498E9"/>
                </a:gs>
                <a:gs pos="100000">
                  <a:srgbClr val="DF8ACD"/>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5">
            <a:extLst>
              <a:ext uri="{FF2B5EF4-FFF2-40B4-BE49-F238E27FC236}">
                <a16:creationId xmlns:a16="http://schemas.microsoft.com/office/drawing/2014/main" id="{21AD61BA-5B0B-D5E4-8B6F-619CD3038404}"/>
              </a:ext>
            </a:extLst>
          </p:cNvPr>
          <p:cNvSpPr txBox="1">
            <a:spLocks/>
          </p:cNvSpPr>
          <p:nvPr/>
        </p:nvSpPr>
        <p:spPr>
          <a:xfrm>
            <a:off x="6476774" y="2679946"/>
            <a:ext cx="4762726" cy="897682"/>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600" b="1">
                <a:solidFill>
                  <a:srgbClr val="004778"/>
                </a:solidFill>
                <a:latin typeface="Manrope" pitchFamily="2" charset="0"/>
                <a:cs typeface="Segoe UI"/>
              </a:rPr>
              <a:t>Scalable lease management.</a:t>
            </a:r>
            <a:r>
              <a:rPr lang="en-US" sz="1300">
                <a:latin typeface="Manrope" pitchFamily="2" charset="0"/>
                <a:cs typeface="Segoe UI"/>
              </a:rPr>
              <a:t> </a:t>
            </a:r>
          </a:p>
          <a:p>
            <a:pPr algn="l" fontAlgn="base">
              <a:lnSpc>
                <a:spcPct val="100000"/>
              </a:lnSpc>
            </a:pPr>
            <a:r>
              <a:rPr lang="en-US" sz="1300">
                <a:latin typeface="Manrope" pitchFamily="2" charset="0"/>
                <a:cs typeface="Segoe UI"/>
              </a:rPr>
              <a:t>Leverage scalable revenue and expense lease management with flexible pricing, terms, renewals and terminations.</a:t>
            </a:r>
          </a:p>
        </p:txBody>
      </p:sp>
      <p:sp>
        <p:nvSpPr>
          <p:cNvPr id="10" name="Rectangle: Rounded Corners 9">
            <a:extLst>
              <a:ext uri="{FF2B5EF4-FFF2-40B4-BE49-F238E27FC236}">
                <a16:creationId xmlns:a16="http://schemas.microsoft.com/office/drawing/2014/main" id="{74296472-2D60-D4ED-0871-9A7958059511}"/>
              </a:ext>
            </a:extLst>
          </p:cNvPr>
          <p:cNvSpPr/>
          <p:nvPr/>
        </p:nvSpPr>
        <p:spPr>
          <a:xfrm>
            <a:off x="535667" y="4157054"/>
            <a:ext cx="5184648" cy="2095882"/>
          </a:xfrm>
          <a:prstGeom prst="roundRect">
            <a:avLst/>
          </a:prstGeom>
          <a:gradFill>
            <a:gsLst>
              <a:gs pos="0">
                <a:srgbClr val="F4FDF9"/>
              </a:gs>
              <a:gs pos="100000">
                <a:srgbClr val="F1F4FD"/>
              </a:gs>
            </a:gsLst>
            <a:lin ang="5400000" scaled="1"/>
          </a:gradFill>
          <a:ln w="28575">
            <a:gradFill>
              <a:gsLst>
                <a:gs pos="0">
                  <a:srgbClr val="C498E9"/>
                </a:gs>
                <a:gs pos="100000">
                  <a:srgbClr val="DF8ACD"/>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5">
            <a:extLst>
              <a:ext uri="{FF2B5EF4-FFF2-40B4-BE49-F238E27FC236}">
                <a16:creationId xmlns:a16="http://schemas.microsoft.com/office/drawing/2014/main" id="{C2E551EA-E66A-7312-5986-65C8E2C2D7BD}"/>
              </a:ext>
            </a:extLst>
          </p:cNvPr>
          <p:cNvSpPr txBox="1">
            <a:spLocks/>
          </p:cNvSpPr>
          <p:nvPr/>
        </p:nvSpPr>
        <p:spPr>
          <a:xfrm>
            <a:off x="736374" y="5054846"/>
            <a:ext cx="4978626" cy="897682"/>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600" b="1">
                <a:solidFill>
                  <a:srgbClr val="004778"/>
                </a:solidFill>
                <a:latin typeface="Manrope" pitchFamily="2" charset="0"/>
                <a:cs typeface="Segoe UI"/>
              </a:rPr>
              <a:t>Simplified compliance for lessee and lessor.</a:t>
            </a:r>
          </a:p>
          <a:p>
            <a:pPr algn="l" fontAlgn="base">
              <a:lnSpc>
                <a:spcPct val="100000"/>
              </a:lnSpc>
            </a:pPr>
            <a:r>
              <a:rPr lang="en-US" sz="1300">
                <a:latin typeface="Manrope" pitchFamily="2" charset="0"/>
                <a:cs typeface="Segoe UI"/>
              </a:rPr>
              <a:t>Facilitate compliance with ASC 842 and IFRS 16 for property, plant, and equipment leases.</a:t>
            </a:r>
          </a:p>
        </p:txBody>
      </p:sp>
      <p:sp>
        <p:nvSpPr>
          <p:cNvPr id="13" name="Rectangle: Rounded Corners 12">
            <a:extLst>
              <a:ext uri="{FF2B5EF4-FFF2-40B4-BE49-F238E27FC236}">
                <a16:creationId xmlns:a16="http://schemas.microsoft.com/office/drawing/2014/main" id="{9A205DA9-0670-86F1-15C2-2BA5AA09035C}"/>
              </a:ext>
            </a:extLst>
          </p:cNvPr>
          <p:cNvSpPr/>
          <p:nvPr/>
        </p:nvSpPr>
        <p:spPr>
          <a:xfrm>
            <a:off x="6276067" y="4157054"/>
            <a:ext cx="5184648" cy="2095882"/>
          </a:xfrm>
          <a:prstGeom prst="roundRect">
            <a:avLst/>
          </a:prstGeom>
          <a:gradFill>
            <a:gsLst>
              <a:gs pos="0">
                <a:srgbClr val="F4FDF9"/>
              </a:gs>
              <a:gs pos="100000">
                <a:srgbClr val="F1F4FD"/>
              </a:gs>
            </a:gsLst>
            <a:lin ang="5400000" scaled="1"/>
          </a:gradFill>
          <a:ln w="28575">
            <a:gradFill>
              <a:gsLst>
                <a:gs pos="0">
                  <a:srgbClr val="C498E9"/>
                </a:gs>
                <a:gs pos="100000">
                  <a:srgbClr val="DF8ACD"/>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5">
            <a:extLst>
              <a:ext uri="{FF2B5EF4-FFF2-40B4-BE49-F238E27FC236}">
                <a16:creationId xmlns:a16="http://schemas.microsoft.com/office/drawing/2014/main" id="{3E7F1F64-C902-71CA-D14A-625578EBAED7}"/>
              </a:ext>
            </a:extLst>
          </p:cNvPr>
          <p:cNvSpPr txBox="1">
            <a:spLocks/>
          </p:cNvSpPr>
          <p:nvPr/>
        </p:nvSpPr>
        <p:spPr>
          <a:xfrm>
            <a:off x="6476774" y="5054846"/>
            <a:ext cx="4978626" cy="897682"/>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14F"/>
                </a:solidFill>
                <a:latin typeface="Manrope SemiBold"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rgbClr val="004778"/>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14F"/>
                </a:solidFill>
                <a:latin typeface="Manrope SemiBold"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rgbClr val="004778"/>
                </a:solidFill>
                <a:latin typeface="Manrope"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14F"/>
                </a:solidFill>
                <a:latin typeface="Manrope"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pPr>
            <a:r>
              <a:rPr lang="en-US" sz="1600" b="1">
                <a:solidFill>
                  <a:srgbClr val="004778"/>
                </a:solidFill>
                <a:latin typeface="Manrope" pitchFamily="2" charset="0"/>
                <a:cs typeface="Segoe UI"/>
              </a:rPr>
              <a:t>Real-time lease performance.</a:t>
            </a:r>
          </a:p>
          <a:p>
            <a:pPr algn="l" fontAlgn="base">
              <a:lnSpc>
                <a:spcPct val="100000"/>
              </a:lnSpc>
            </a:pPr>
            <a:r>
              <a:rPr lang="en-US" sz="1300">
                <a:latin typeface="Manrope" pitchFamily="2" charset="0"/>
                <a:cs typeface="Segoe UI"/>
              </a:rPr>
              <a:t>Gain real-time insights into your lease portfolio’s performance with intelligent reports and forecasting tools.</a:t>
            </a:r>
          </a:p>
        </p:txBody>
      </p:sp>
      <p:pic>
        <p:nvPicPr>
          <p:cNvPr id="40" name="Graphic 39">
            <a:extLst>
              <a:ext uri="{FF2B5EF4-FFF2-40B4-BE49-F238E27FC236}">
                <a16:creationId xmlns:a16="http://schemas.microsoft.com/office/drawing/2014/main" id="{45114E5C-CC4A-A5E7-EECC-29FA244D9D1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4955" y="2057400"/>
            <a:ext cx="377190" cy="419100"/>
          </a:xfrm>
          <a:prstGeom prst="rect">
            <a:avLst/>
          </a:prstGeom>
        </p:spPr>
      </p:pic>
      <p:sp>
        <p:nvSpPr>
          <p:cNvPr id="44" name="Freeform: Shape 43">
            <a:extLst>
              <a:ext uri="{FF2B5EF4-FFF2-40B4-BE49-F238E27FC236}">
                <a16:creationId xmlns:a16="http://schemas.microsoft.com/office/drawing/2014/main" id="{CDA16AEB-4DB7-CEDE-C707-7CE82643A243}"/>
              </a:ext>
            </a:extLst>
          </p:cNvPr>
          <p:cNvSpPr/>
          <p:nvPr/>
        </p:nvSpPr>
        <p:spPr>
          <a:xfrm>
            <a:off x="6608865" y="4495800"/>
            <a:ext cx="335280" cy="419100"/>
          </a:xfrm>
          <a:custGeom>
            <a:avLst/>
            <a:gdLst>
              <a:gd name="connsiteX0" fmla="*/ 167640 w 335280"/>
              <a:gd name="connsiteY0" fmla="*/ 0 h 419100"/>
              <a:gd name="connsiteX1" fmla="*/ 41910 w 335280"/>
              <a:gd name="connsiteY1" fmla="*/ 0 h 419100"/>
              <a:gd name="connsiteX2" fmla="*/ 0 w 335280"/>
              <a:gd name="connsiteY2" fmla="*/ 41910 h 419100"/>
              <a:gd name="connsiteX3" fmla="*/ 0 w 335280"/>
              <a:gd name="connsiteY3" fmla="*/ 209550 h 419100"/>
              <a:gd name="connsiteX4" fmla="*/ 12573 w 335280"/>
              <a:gd name="connsiteY4" fmla="*/ 209550 h 419100"/>
              <a:gd name="connsiteX5" fmla="*/ 39815 w 335280"/>
              <a:gd name="connsiteY5" fmla="*/ 148781 h 419100"/>
              <a:gd name="connsiteX6" fmla="*/ 104775 w 335280"/>
              <a:gd name="connsiteY6" fmla="*/ 144590 h 419100"/>
              <a:gd name="connsiteX7" fmla="*/ 104775 w 335280"/>
              <a:gd name="connsiteY7" fmla="*/ 144590 h 419100"/>
              <a:gd name="connsiteX8" fmla="*/ 104775 w 335280"/>
              <a:gd name="connsiteY8" fmla="*/ 148781 h 419100"/>
              <a:gd name="connsiteX9" fmla="*/ 140399 w 335280"/>
              <a:gd name="connsiteY9" fmla="*/ 238887 h 419100"/>
              <a:gd name="connsiteX10" fmla="*/ 148781 w 335280"/>
              <a:gd name="connsiteY10" fmla="*/ 228409 h 419100"/>
              <a:gd name="connsiteX11" fmla="*/ 173927 w 335280"/>
              <a:gd name="connsiteY11" fmla="*/ 209550 h 419100"/>
              <a:gd name="connsiteX12" fmla="*/ 178118 w 335280"/>
              <a:gd name="connsiteY12" fmla="*/ 209550 h 419100"/>
              <a:gd name="connsiteX13" fmla="*/ 220028 w 335280"/>
              <a:gd name="connsiteY13" fmla="*/ 209550 h 419100"/>
              <a:gd name="connsiteX14" fmla="*/ 257747 w 335280"/>
              <a:gd name="connsiteY14" fmla="*/ 247269 h 419100"/>
              <a:gd name="connsiteX15" fmla="*/ 226314 w 335280"/>
              <a:gd name="connsiteY15" fmla="*/ 282893 h 419100"/>
              <a:gd name="connsiteX16" fmla="*/ 222123 w 335280"/>
              <a:gd name="connsiteY16" fmla="*/ 282893 h 419100"/>
              <a:gd name="connsiteX17" fmla="*/ 201168 w 335280"/>
              <a:gd name="connsiteY17" fmla="*/ 282893 h 419100"/>
              <a:gd name="connsiteX18" fmla="*/ 165544 w 335280"/>
              <a:gd name="connsiteY18" fmla="*/ 337376 h 419100"/>
              <a:gd name="connsiteX19" fmla="*/ 102680 w 335280"/>
              <a:gd name="connsiteY19" fmla="*/ 337376 h 419100"/>
              <a:gd name="connsiteX20" fmla="*/ 102680 w 335280"/>
              <a:gd name="connsiteY20" fmla="*/ 337376 h 419100"/>
              <a:gd name="connsiteX21" fmla="*/ 102680 w 335280"/>
              <a:gd name="connsiteY21" fmla="*/ 333185 h 419100"/>
              <a:gd name="connsiteX22" fmla="*/ 71247 w 335280"/>
              <a:gd name="connsiteY22" fmla="*/ 257747 h 419100"/>
              <a:gd name="connsiteX23" fmla="*/ 71247 w 335280"/>
              <a:gd name="connsiteY23" fmla="*/ 261938 h 419100"/>
              <a:gd name="connsiteX24" fmla="*/ 41910 w 335280"/>
              <a:gd name="connsiteY24" fmla="*/ 282893 h 419100"/>
              <a:gd name="connsiteX25" fmla="*/ 37719 w 335280"/>
              <a:gd name="connsiteY25" fmla="*/ 282893 h 419100"/>
              <a:gd name="connsiteX26" fmla="*/ 0 w 335280"/>
              <a:gd name="connsiteY26" fmla="*/ 282893 h 419100"/>
              <a:gd name="connsiteX27" fmla="*/ 0 w 335280"/>
              <a:gd name="connsiteY27" fmla="*/ 377190 h 419100"/>
              <a:gd name="connsiteX28" fmla="*/ 41910 w 335280"/>
              <a:gd name="connsiteY28" fmla="*/ 419100 h 419100"/>
              <a:gd name="connsiteX29" fmla="*/ 293370 w 335280"/>
              <a:gd name="connsiteY29" fmla="*/ 419100 h 419100"/>
              <a:gd name="connsiteX30" fmla="*/ 335280 w 335280"/>
              <a:gd name="connsiteY30" fmla="*/ 377190 h 419100"/>
              <a:gd name="connsiteX31" fmla="*/ 335280 w 335280"/>
              <a:gd name="connsiteY31" fmla="*/ 167640 h 419100"/>
              <a:gd name="connsiteX32" fmla="*/ 209550 w 335280"/>
              <a:gd name="connsiteY32" fmla="*/ 167640 h 419100"/>
              <a:gd name="connsiteX33" fmla="*/ 167640 w 335280"/>
              <a:gd name="connsiteY33" fmla="*/ 125730 h 419100"/>
              <a:gd name="connsiteX34" fmla="*/ 167640 w 335280"/>
              <a:gd name="connsiteY34" fmla="*/ 0 h 419100"/>
              <a:gd name="connsiteX35" fmla="*/ 167640 w 335280"/>
              <a:gd name="connsiteY35"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5280" h="419100">
                <a:moveTo>
                  <a:pt x="167640" y="0"/>
                </a:moveTo>
                <a:lnTo>
                  <a:pt x="41910" y="0"/>
                </a:lnTo>
                <a:cubicBezTo>
                  <a:pt x="18860" y="0"/>
                  <a:pt x="0" y="18860"/>
                  <a:pt x="0" y="41910"/>
                </a:cubicBezTo>
                <a:lnTo>
                  <a:pt x="0" y="209550"/>
                </a:lnTo>
                <a:lnTo>
                  <a:pt x="12573" y="209550"/>
                </a:lnTo>
                <a:lnTo>
                  <a:pt x="39815" y="148781"/>
                </a:lnTo>
                <a:cubicBezTo>
                  <a:pt x="52388" y="121539"/>
                  <a:pt x="90107" y="119443"/>
                  <a:pt x="104775" y="144590"/>
                </a:cubicBezTo>
                <a:lnTo>
                  <a:pt x="104775" y="144590"/>
                </a:lnTo>
                <a:cubicBezTo>
                  <a:pt x="104775" y="144590"/>
                  <a:pt x="104775" y="148781"/>
                  <a:pt x="104775" y="148781"/>
                </a:cubicBezTo>
                <a:lnTo>
                  <a:pt x="140399" y="238887"/>
                </a:lnTo>
                <a:lnTo>
                  <a:pt x="148781" y="228409"/>
                </a:lnTo>
                <a:cubicBezTo>
                  <a:pt x="155067" y="217932"/>
                  <a:pt x="163449" y="211646"/>
                  <a:pt x="173927" y="209550"/>
                </a:cubicBezTo>
                <a:lnTo>
                  <a:pt x="178118" y="209550"/>
                </a:lnTo>
                <a:cubicBezTo>
                  <a:pt x="178118" y="209550"/>
                  <a:pt x="220028" y="209550"/>
                  <a:pt x="220028" y="209550"/>
                </a:cubicBezTo>
                <a:cubicBezTo>
                  <a:pt x="240983" y="209550"/>
                  <a:pt x="257747" y="226314"/>
                  <a:pt x="257747" y="247269"/>
                </a:cubicBezTo>
                <a:cubicBezTo>
                  <a:pt x="257747" y="268224"/>
                  <a:pt x="245174" y="280797"/>
                  <a:pt x="226314" y="282893"/>
                </a:cubicBezTo>
                <a:lnTo>
                  <a:pt x="222123" y="282893"/>
                </a:lnTo>
                <a:cubicBezTo>
                  <a:pt x="222123" y="282893"/>
                  <a:pt x="201168" y="282893"/>
                  <a:pt x="201168" y="282893"/>
                </a:cubicBezTo>
                <a:lnTo>
                  <a:pt x="165544" y="337376"/>
                </a:lnTo>
                <a:cubicBezTo>
                  <a:pt x="150876" y="362521"/>
                  <a:pt x="117348" y="362521"/>
                  <a:pt x="102680" y="337376"/>
                </a:cubicBezTo>
                <a:lnTo>
                  <a:pt x="102680" y="337376"/>
                </a:lnTo>
                <a:cubicBezTo>
                  <a:pt x="102680" y="337376"/>
                  <a:pt x="102680" y="333185"/>
                  <a:pt x="102680" y="333185"/>
                </a:cubicBezTo>
                <a:lnTo>
                  <a:pt x="71247" y="257747"/>
                </a:lnTo>
                <a:lnTo>
                  <a:pt x="71247" y="261938"/>
                </a:lnTo>
                <a:cubicBezTo>
                  <a:pt x="64960" y="272415"/>
                  <a:pt x="54483" y="280797"/>
                  <a:pt x="41910" y="282893"/>
                </a:cubicBezTo>
                <a:lnTo>
                  <a:pt x="37719" y="282893"/>
                </a:lnTo>
                <a:cubicBezTo>
                  <a:pt x="37719" y="282893"/>
                  <a:pt x="0" y="282893"/>
                  <a:pt x="0" y="282893"/>
                </a:cubicBezTo>
                <a:lnTo>
                  <a:pt x="0" y="377190"/>
                </a:lnTo>
                <a:cubicBezTo>
                  <a:pt x="0" y="400241"/>
                  <a:pt x="18860" y="419100"/>
                  <a:pt x="41910" y="419100"/>
                </a:cubicBezTo>
                <a:lnTo>
                  <a:pt x="293370" y="419100"/>
                </a:lnTo>
                <a:cubicBezTo>
                  <a:pt x="316421" y="419100"/>
                  <a:pt x="335280" y="400241"/>
                  <a:pt x="335280" y="377190"/>
                </a:cubicBezTo>
                <a:lnTo>
                  <a:pt x="335280" y="167640"/>
                </a:lnTo>
                <a:lnTo>
                  <a:pt x="209550" y="167640"/>
                </a:lnTo>
                <a:cubicBezTo>
                  <a:pt x="186499" y="167640"/>
                  <a:pt x="167640" y="148781"/>
                  <a:pt x="167640" y="125730"/>
                </a:cubicBezTo>
                <a:lnTo>
                  <a:pt x="167640" y="0"/>
                </a:lnTo>
                <a:lnTo>
                  <a:pt x="167640" y="0"/>
                </a:lnTo>
                <a:close/>
              </a:path>
            </a:pathLst>
          </a:custGeom>
          <a:gradFill>
            <a:gsLst>
              <a:gs pos="0">
                <a:schemeClr val="tx2"/>
              </a:gs>
              <a:gs pos="100000">
                <a:srgbClr val="9470CA"/>
              </a:gs>
            </a:gsLst>
            <a:lin ang="0" scaled="1"/>
          </a:gradFill>
          <a:ln w="2063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776A9FC-8B63-0E80-C9E2-57E29ECA3E6E}"/>
              </a:ext>
            </a:extLst>
          </p:cNvPr>
          <p:cNvSpPr/>
          <p:nvPr/>
        </p:nvSpPr>
        <p:spPr>
          <a:xfrm>
            <a:off x="6566548" y="4506277"/>
            <a:ext cx="367118" cy="324730"/>
          </a:xfrm>
          <a:custGeom>
            <a:avLst/>
            <a:gdLst>
              <a:gd name="connsiteX0" fmla="*/ 251866 w 367118"/>
              <a:gd name="connsiteY0" fmla="*/ 125730 h 324730"/>
              <a:gd name="connsiteX1" fmla="*/ 241389 w 367118"/>
              <a:gd name="connsiteY1" fmla="*/ 115253 h 324730"/>
              <a:gd name="connsiteX2" fmla="*/ 241389 w 367118"/>
              <a:gd name="connsiteY2" fmla="*/ 0 h 324730"/>
              <a:gd name="connsiteX3" fmla="*/ 367119 w 367118"/>
              <a:gd name="connsiteY3" fmla="*/ 125730 h 324730"/>
              <a:gd name="connsiteX4" fmla="*/ 251866 w 367118"/>
              <a:gd name="connsiteY4" fmla="*/ 125730 h 324730"/>
              <a:gd name="connsiteX5" fmla="*/ 67462 w 367118"/>
              <a:gd name="connsiteY5" fmla="*/ 220028 h 324730"/>
              <a:gd name="connsiteX6" fmla="*/ 12979 w 367118"/>
              <a:gd name="connsiteY6" fmla="*/ 220028 h 324730"/>
              <a:gd name="connsiteX7" fmla="*/ 406 w 367118"/>
              <a:gd name="connsiteY7" fmla="*/ 238887 h 324730"/>
              <a:gd name="connsiteX8" fmla="*/ 15075 w 367118"/>
              <a:gd name="connsiteY8" fmla="*/ 251460 h 324730"/>
              <a:gd name="connsiteX9" fmla="*/ 80035 w 367118"/>
              <a:gd name="connsiteY9" fmla="*/ 251460 h 324730"/>
              <a:gd name="connsiteX10" fmla="*/ 92608 w 367118"/>
              <a:gd name="connsiteY10" fmla="*/ 243078 h 324730"/>
              <a:gd name="connsiteX11" fmla="*/ 113563 w 367118"/>
              <a:gd name="connsiteY11" fmla="*/ 192786 h 324730"/>
              <a:gd name="connsiteX12" fmla="*/ 161760 w 367118"/>
              <a:gd name="connsiteY12" fmla="*/ 314325 h 324730"/>
              <a:gd name="connsiteX13" fmla="*/ 161760 w 367118"/>
              <a:gd name="connsiteY13" fmla="*/ 314325 h 324730"/>
              <a:gd name="connsiteX14" fmla="*/ 182715 w 367118"/>
              <a:gd name="connsiteY14" fmla="*/ 322707 h 324730"/>
              <a:gd name="connsiteX15" fmla="*/ 189001 w 367118"/>
              <a:gd name="connsiteY15" fmla="*/ 316421 h 324730"/>
              <a:gd name="connsiteX16" fmla="*/ 230911 w 367118"/>
              <a:gd name="connsiteY16" fmla="*/ 251460 h 324730"/>
              <a:gd name="connsiteX17" fmla="*/ 266535 w 367118"/>
              <a:gd name="connsiteY17" fmla="*/ 251460 h 324730"/>
              <a:gd name="connsiteX18" fmla="*/ 279108 w 367118"/>
              <a:gd name="connsiteY18" fmla="*/ 232601 h 324730"/>
              <a:gd name="connsiteX19" fmla="*/ 264439 w 367118"/>
              <a:gd name="connsiteY19" fmla="*/ 220028 h 324730"/>
              <a:gd name="connsiteX20" fmla="*/ 220434 w 367118"/>
              <a:gd name="connsiteY20" fmla="*/ 220028 h 324730"/>
              <a:gd name="connsiteX21" fmla="*/ 207861 w 367118"/>
              <a:gd name="connsiteY21" fmla="*/ 228409 h 324730"/>
              <a:gd name="connsiteX22" fmla="*/ 178524 w 367118"/>
              <a:gd name="connsiteY22" fmla="*/ 272415 h 324730"/>
              <a:gd name="connsiteX23" fmla="*/ 128232 w 367118"/>
              <a:gd name="connsiteY23" fmla="*/ 146685 h 324730"/>
              <a:gd name="connsiteX24" fmla="*/ 128232 w 367118"/>
              <a:gd name="connsiteY24" fmla="*/ 146685 h 324730"/>
              <a:gd name="connsiteX25" fmla="*/ 107277 w 367118"/>
              <a:gd name="connsiteY25" fmla="*/ 138303 h 324730"/>
              <a:gd name="connsiteX26" fmla="*/ 100990 w 367118"/>
              <a:gd name="connsiteY26" fmla="*/ 144590 h 324730"/>
              <a:gd name="connsiteX27" fmla="*/ 67462 w 367118"/>
              <a:gd name="connsiteY27" fmla="*/ 220028 h 324730"/>
              <a:gd name="connsiteX28" fmla="*/ 67462 w 367118"/>
              <a:gd name="connsiteY28" fmla="*/ 220028 h 32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7118" h="324730">
                <a:moveTo>
                  <a:pt x="251866" y="125730"/>
                </a:moveTo>
                <a:cubicBezTo>
                  <a:pt x="245580" y="125730"/>
                  <a:pt x="241389" y="121539"/>
                  <a:pt x="241389" y="115253"/>
                </a:cubicBezTo>
                <a:lnTo>
                  <a:pt x="241389" y="0"/>
                </a:lnTo>
                <a:lnTo>
                  <a:pt x="367119" y="125730"/>
                </a:lnTo>
                <a:lnTo>
                  <a:pt x="251866" y="125730"/>
                </a:lnTo>
                <a:close/>
                <a:moveTo>
                  <a:pt x="67462" y="220028"/>
                </a:moveTo>
                <a:lnTo>
                  <a:pt x="12979" y="220028"/>
                </a:lnTo>
                <a:cubicBezTo>
                  <a:pt x="4597" y="220028"/>
                  <a:pt x="-1689" y="228409"/>
                  <a:pt x="406" y="238887"/>
                </a:cubicBezTo>
                <a:cubicBezTo>
                  <a:pt x="406" y="247269"/>
                  <a:pt x="8788" y="251460"/>
                  <a:pt x="15075" y="251460"/>
                </a:cubicBezTo>
                <a:lnTo>
                  <a:pt x="80035" y="251460"/>
                </a:lnTo>
                <a:cubicBezTo>
                  <a:pt x="84226" y="251460"/>
                  <a:pt x="90513" y="247269"/>
                  <a:pt x="92608" y="243078"/>
                </a:cubicBezTo>
                <a:lnTo>
                  <a:pt x="113563" y="192786"/>
                </a:lnTo>
                <a:lnTo>
                  <a:pt x="161760" y="314325"/>
                </a:lnTo>
                <a:lnTo>
                  <a:pt x="161760" y="314325"/>
                </a:lnTo>
                <a:cubicBezTo>
                  <a:pt x="165951" y="324803"/>
                  <a:pt x="176428" y="326898"/>
                  <a:pt x="182715" y="322707"/>
                </a:cubicBezTo>
                <a:cubicBezTo>
                  <a:pt x="184810" y="322707"/>
                  <a:pt x="186906" y="318516"/>
                  <a:pt x="189001" y="316421"/>
                </a:cubicBezTo>
                <a:lnTo>
                  <a:pt x="230911" y="251460"/>
                </a:lnTo>
                <a:lnTo>
                  <a:pt x="266535" y="251460"/>
                </a:lnTo>
                <a:cubicBezTo>
                  <a:pt x="274917" y="251460"/>
                  <a:pt x="281203" y="243078"/>
                  <a:pt x="279108" y="232601"/>
                </a:cubicBezTo>
                <a:cubicBezTo>
                  <a:pt x="279108" y="224219"/>
                  <a:pt x="270726" y="220028"/>
                  <a:pt x="264439" y="220028"/>
                </a:cubicBezTo>
                <a:lnTo>
                  <a:pt x="220434" y="220028"/>
                </a:lnTo>
                <a:cubicBezTo>
                  <a:pt x="216243" y="220028"/>
                  <a:pt x="212052" y="224219"/>
                  <a:pt x="207861" y="228409"/>
                </a:cubicBezTo>
                <a:lnTo>
                  <a:pt x="178524" y="272415"/>
                </a:lnTo>
                <a:lnTo>
                  <a:pt x="128232" y="146685"/>
                </a:lnTo>
                <a:lnTo>
                  <a:pt x="128232" y="146685"/>
                </a:lnTo>
                <a:cubicBezTo>
                  <a:pt x="124041" y="136208"/>
                  <a:pt x="113563" y="134112"/>
                  <a:pt x="107277" y="138303"/>
                </a:cubicBezTo>
                <a:cubicBezTo>
                  <a:pt x="105181" y="138303"/>
                  <a:pt x="103086" y="142494"/>
                  <a:pt x="100990" y="144590"/>
                </a:cubicBezTo>
                <a:lnTo>
                  <a:pt x="67462" y="220028"/>
                </a:lnTo>
                <a:lnTo>
                  <a:pt x="67462" y="220028"/>
                </a:lnTo>
                <a:close/>
              </a:path>
            </a:pathLst>
          </a:custGeom>
          <a:gradFill>
            <a:gsLst>
              <a:gs pos="0">
                <a:schemeClr val="tx2"/>
              </a:gs>
              <a:gs pos="100000">
                <a:srgbClr val="9470CA"/>
              </a:gs>
            </a:gsLst>
            <a:lin ang="0" scaled="1"/>
          </a:gradFill>
          <a:ln w="20638"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09BD4896-99EE-C136-CEF0-484E7506654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45910" y="4495800"/>
            <a:ext cx="335280" cy="419100"/>
          </a:xfrm>
          <a:prstGeom prst="rect">
            <a:avLst/>
          </a:prstGeom>
        </p:spPr>
      </p:pic>
      <p:grpSp>
        <p:nvGrpSpPr>
          <p:cNvPr id="46" name="Graphic 33">
            <a:extLst>
              <a:ext uri="{FF2B5EF4-FFF2-40B4-BE49-F238E27FC236}">
                <a16:creationId xmlns:a16="http://schemas.microsoft.com/office/drawing/2014/main" id="{4569AF8C-9275-A623-74A7-3003C98D2009}"/>
              </a:ext>
            </a:extLst>
          </p:cNvPr>
          <p:cNvGrpSpPr/>
          <p:nvPr/>
        </p:nvGrpSpPr>
        <p:grpSpPr>
          <a:xfrm>
            <a:off x="6546000" y="2057400"/>
            <a:ext cx="419100" cy="419100"/>
            <a:chOff x="6546000" y="2057400"/>
            <a:chExt cx="419100" cy="419100"/>
          </a:xfrm>
          <a:gradFill>
            <a:gsLst>
              <a:gs pos="100000">
                <a:srgbClr val="9470CA"/>
              </a:gs>
              <a:gs pos="0">
                <a:schemeClr val="tx2"/>
              </a:gs>
            </a:gsLst>
            <a:lin ang="2700000" scaled="0"/>
          </a:gradFill>
        </p:grpSpPr>
        <p:sp>
          <p:nvSpPr>
            <p:cNvPr id="47" name="Freeform: Shape 46">
              <a:extLst>
                <a:ext uri="{FF2B5EF4-FFF2-40B4-BE49-F238E27FC236}">
                  <a16:creationId xmlns:a16="http://schemas.microsoft.com/office/drawing/2014/main" id="{1386A43E-5232-CFE6-BB74-CE8C24BB90AC}"/>
                </a:ext>
              </a:extLst>
            </p:cNvPr>
            <p:cNvSpPr/>
            <p:nvPr/>
          </p:nvSpPr>
          <p:spPr>
            <a:xfrm>
              <a:off x="6546000" y="2057400"/>
              <a:ext cx="419100" cy="419100"/>
            </a:xfrm>
            <a:custGeom>
              <a:avLst/>
              <a:gdLst>
                <a:gd name="connsiteX0" fmla="*/ 46578 w 419100"/>
                <a:gd name="connsiteY0" fmla="*/ 93156 h 419100"/>
                <a:gd name="connsiteX1" fmla="*/ 93156 w 419100"/>
                <a:gd name="connsiteY1" fmla="*/ 46578 h 419100"/>
                <a:gd name="connsiteX2" fmla="*/ 46578 w 419100"/>
                <a:gd name="connsiteY2" fmla="*/ 0 h 419100"/>
                <a:gd name="connsiteX3" fmla="*/ 0 w 419100"/>
                <a:gd name="connsiteY3" fmla="*/ 46578 h 419100"/>
                <a:gd name="connsiteX4" fmla="*/ 46578 w 419100"/>
                <a:gd name="connsiteY4" fmla="*/ 93156 h 419100"/>
                <a:gd name="connsiteX5" fmla="*/ 372522 w 419100"/>
                <a:gd name="connsiteY5" fmla="*/ 93156 h 419100"/>
                <a:gd name="connsiteX6" fmla="*/ 419100 w 419100"/>
                <a:gd name="connsiteY6" fmla="*/ 46578 h 419100"/>
                <a:gd name="connsiteX7" fmla="*/ 372522 w 419100"/>
                <a:gd name="connsiteY7" fmla="*/ 0 h 419100"/>
                <a:gd name="connsiteX8" fmla="*/ 325944 w 419100"/>
                <a:gd name="connsiteY8" fmla="*/ 46578 h 419100"/>
                <a:gd name="connsiteX9" fmla="*/ 372522 w 419100"/>
                <a:gd name="connsiteY9" fmla="*/ 93156 h 419100"/>
                <a:gd name="connsiteX10" fmla="*/ 419100 w 419100"/>
                <a:gd name="connsiteY10" fmla="*/ 372522 h 419100"/>
                <a:gd name="connsiteX11" fmla="*/ 372522 w 419100"/>
                <a:gd name="connsiteY11" fmla="*/ 419100 h 419100"/>
                <a:gd name="connsiteX12" fmla="*/ 325944 w 419100"/>
                <a:gd name="connsiteY12" fmla="*/ 372522 h 419100"/>
                <a:gd name="connsiteX13" fmla="*/ 372522 w 419100"/>
                <a:gd name="connsiteY13" fmla="*/ 325944 h 419100"/>
                <a:gd name="connsiteX14" fmla="*/ 419100 w 419100"/>
                <a:gd name="connsiteY14" fmla="*/ 372522 h 419100"/>
                <a:gd name="connsiteX15" fmla="*/ 46578 w 419100"/>
                <a:gd name="connsiteY15" fmla="*/ 419100 h 419100"/>
                <a:gd name="connsiteX16" fmla="*/ 93156 w 419100"/>
                <a:gd name="connsiteY16" fmla="*/ 372522 h 419100"/>
                <a:gd name="connsiteX17" fmla="*/ 46578 w 419100"/>
                <a:gd name="connsiteY17" fmla="*/ 325944 h 419100"/>
                <a:gd name="connsiteX18" fmla="*/ 0 w 419100"/>
                <a:gd name="connsiteY18" fmla="*/ 372522 h 419100"/>
                <a:gd name="connsiteX19" fmla="*/ 46578 w 419100"/>
                <a:gd name="connsiteY19"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9100" h="419100">
                  <a:moveTo>
                    <a:pt x="46578" y="93156"/>
                  </a:moveTo>
                  <a:cubicBezTo>
                    <a:pt x="72176" y="93156"/>
                    <a:pt x="93156" y="72176"/>
                    <a:pt x="93156" y="46578"/>
                  </a:cubicBezTo>
                  <a:cubicBezTo>
                    <a:pt x="93156" y="20980"/>
                    <a:pt x="72176" y="0"/>
                    <a:pt x="46578" y="0"/>
                  </a:cubicBezTo>
                  <a:cubicBezTo>
                    <a:pt x="20980" y="0"/>
                    <a:pt x="0" y="20980"/>
                    <a:pt x="0" y="46578"/>
                  </a:cubicBezTo>
                  <a:cubicBezTo>
                    <a:pt x="0" y="72176"/>
                    <a:pt x="20980" y="93156"/>
                    <a:pt x="46578" y="93156"/>
                  </a:cubicBezTo>
                  <a:close/>
                  <a:moveTo>
                    <a:pt x="372522" y="93156"/>
                  </a:moveTo>
                  <a:cubicBezTo>
                    <a:pt x="398120" y="93156"/>
                    <a:pt x="419100" y="72176"/>
                    <a:pt x="419100" y="46578"/>
                  </a:cubicBezTo>
                  <a:cubicBezTo>
                    <a:pt x="419100" y="20980"/>
                    <a:pt x="398120" y="0"/>
                    <a:pt x="372522" y="0"/>
                  </a:cubicBezTo>
                  <a:cubicBezTo>
                    <a:pt x="346924" y="0"/>
                    <a:pt x="325944" y="20980"/>
                    <a:pt x="325944" y="46578"/>
                  </a:cubicBezTo>
                  <a:cubicBezTo>
                    <a:pt x="325944" y="72176"/>
                    <a:pt x="346924" y="93156"/>
                    <a:pt x="372522" y="93156"/>
                  </a:cubicBezTo>
                  <a:close/>
                  <a:moveTo>
                    <a:pt x="419100" y="372522"/>
                  </a:moveTo>
                  <a:cubicBezTo>
                    <a:pt x="419100" y="398120"/>
                    <a:pt x="398120" y="419100"/>
                    <a:pt x="372522" y="419100"/>
                  </a:cubicBezTo>
                  <a:cubicBezTo>
                    <a:pt x="346924" y="419100"/>
                    <a:pt x="325944" y="398120"/>
                    <a:pt x="325944" y="372522"/>
                  </a:cubicBezTo>
                  <a:cubicBezTo>
                    <a:pt x="325944" y="346924"/>
                    <a:pt x="346924" y="325944"/>
                    <a:pt x="372522" y="325944"/>
                  </a:cubicBezTo>
                  <a:cubicBezTo>
                    <a:pt x="398120" y="325944"/>
                    <a:pt x="419100" y="346924"/>
                    <a:pt x="419100" y="372522"/>
                  </a:cubicBezTo>
                  <a:close/>
                  <a:moveTo>
                    <a:pt x="46578" y="419100"/>
                  </a:moveTo>
                  <a:cubicBezTo>
                    <a:pt x="72176" y="419100"/>
                    <a:pt x="93156" y="398120"/>
                    <a:pt x="93156" y="372522"/>
                  </a:cubicBezTo>
                  <a:cubicBezTo>
                    <a:pt x="93156" y="346924"/>
                    <a:pt x="72176" y="325944"/>
                    <a:pt x="46578" y="325944"/>
                  </a:cubicBezTo>
                  <a:cubicBezTo>
                    <a:pt x="20980" y="325944"/>
                    <a:pt x="0" y="346924"/>
                    <a:pt x="0" y="372522"/>
                  </a:cubicBezTo>
                  <a:cubicBezTo>
                    <a:pt x="0" y="398120"/>
                    <a:pt x="20980" y="419100"/>
                    <a:pt x="46578" y="419100"/>
                  </a:cubicBezTo>
                  <a:close/>
                </a:path>
              </a:pathLst>
            </a:custGeom>
            <a:grpFill/>
            <a:ln w="502"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BBEF65D-22BE-2A1C-23A4-F6E7FFBF777C}"/>
                </a:ext>
              </a:extLst>
            </p:cNvPr>
            <p:cNvSpPr/>
            <p:nvPr/>
          </p:nvSpPr>
          <p:spPr>
            <a:xfrm>
              <a:off x="6569088" y="2080990"/>
              <a:ext cx="372371" cy="372371"/>
            </a:xfrm>
            <a:custGeom>
              <a:avLst/>
              <a:gdLst>
                <a:gd name="connsiteX0" fmla="*/ 89140 w 372371"/>
                <a:gd name="connsiteY0" fmla="*/ 46578 h 372371"/>
                <a:gd name="connsiteX1" fmla="*/ 89140 w 372371"/>
                <a:gd name="connsiteY1" fmla="*/ 0 h 372371"/>
                <a:gd name="connsiteX2" fmla="*/ 197855 w 372371"/>
                <a:gd name="connsiteY2" fmla="*/ 0 h 372371"/>
                <a:gd name="connsiteX3" fmla="*/ 256027 w 372371"/>
                <a:gd name="connsiteY3" fmla="*/ 58172 h 372371"/>
                <a:gd name="connsiteX4" fmla="*/ 256027 w 372371"/>
                <a:gd name="connsiteY4" fmla="*/ 116344 h 372371"/>
                <a:gd name="connsiteX5" fmla="*/ 314200 w 372371"/>
                <a:gd name="connsiteY5" fmla="*/ 116344 h 372371"/>
                <a:gd name="connsiteX6" fmla="*/ 372372 w 372371"/>
                <a:gd name="connsiteY6" fmla="*/ 174516 h 372371"/>
                <a:gd name="connsiteX7" fmla="*/ 372372 w 372371"/>
                <a:gd name="connsiteY7" fmla="*/ 283231 h 372371"/>
                <a:gd name="connsiteX8" fmla="*/ 325794 w 372371"/>
                <a:gd name="connsiteY8" fmla="*/ 283231 h 372371"/>
                <a:gd name="connsiteX9" fmla="*/ 325794 w 372371"/>
                <a:gd name="connsiteY9" fmla="*/ 174516 h 372371"/>
                <a:gd name="connsiteX10" fmla="*/ 314149 w 372371"/>
                <a:gd name="connsiteY10" fmla="*/ 162872 h 372371"/>
                <a:gd name="connsiteX11" fmla="*/ 255977 w 372371"/>
                <a:gd name="connsiteY11" fmla="*/ 162872 h 372371"/>
                <a:gd name="connsiteX12" fmla="*/ 255977 w 372371"/>
                <a:gd name="connsiteY12" fmla="*/ 197805 h 372371"/>
                <a:gd name="connsiteX13" fmla="*/ 197805 w 372371"/>
                <a:gd name="connsiteY13" fmla="*/ 255977 h 372371"/>
                <a:gd name="connsiteX14" fmla="*/ 162872 w 372371"/>
                <a:gd name="connsiteY14" fmla="*/ 255977 h 372371"/>
                <a:gd name="connsiteX15" fmla="*/ 162872 w 372371"/>
                <a:gd name="connsiteY15" fmla="*/ 314149 h 372371"/>
                <a:gd name="connsiteX16" fmla="*/ 174516 w 372371"/>
                <a:gd name="connsiteY16" fmla="*/ 325794 h 372371"/>
                <a:gd name="connsiteX17" fmla="*/ 283231 w 372371"/>
                <a:gd name="connsiteY17" fmla="*/ 325794 h 372371"/>
                <a:gd name="connsiteX18" fmla="*/ 283231 w 372371"/>
                <a:gd name="connsiteY18" fmla="*/ 372372 h 372371"/>
                <a:gd name="connsiteX19" fmla="*/ 174516 w 372371"/>
                <a:gd name="connsiteY19" fmla="*/ 372372 h 372371"/>
                <a:gd name="connsiteX20" fmla="*/ 116344 w 372371"/>
                <a:gd name="connsiteY20" fmla="*/ 314200 h 372371"/>
                <a:gd name="connsiteX21" fmla="*/ 116344 w 372371"/>
                <a:gd name="connsiteY21" fmla="*/ 256027 h 372371"/>
                <a:gd name="connsiteX22" fmla="*/ 58172 w 372371"/>
                <a:gd name="connsiteY22" fmla="*/ 256027 h 372371"/>
                <a:gd name="connsiteX23" fmla="*/ 0 w 372371"/>
                <a:gd name="connsiteY23" fmla="*/ 197855 h 372371"/>
                <a:gd name="connsiteX24" fmla="*/ 0 w 372371"/>
                <a:gd name="connsiteY24" fmla="*/ 89140 h 372371"/>
                <a:gd name="connsiteX25" fmla="*/ 46578 w 372371"/>
                <a:gd name="connsiteY25" fmla="*/ 89140 h 372371"/>
                <a:gd name="connsiteX26" fmla="*/ 46578 w 372371"/>
                <a:gd name="connsiteY26" fmla="*/ 197855 h 372371"/>
                <a:gd name="connsiteX27" fmla="*/ 58222 w 372371"/>
                <a:gd name="connsiteY27" fmla="*/ 209500 h 372371"/>
                <a:gd name="connsiteX28" fmla="*/ 116394 w 372371"/>
                <a:gd name="connsiteY28" fmla="*/ 209500 h 372371"/>
                <a:gd name="connsiteX29" fmla="*/ 116394 w 372371"/>
                <a:gd name="connsiteY29" fmla="*/ 174566 h 372371"/>
                <a:gd name="connsiteX30" fmla="*/ 174566 w 372371"/>
                <a:gd name="connsiteY30" fmla="*/ 116394 h 372371"/>
                <a:gd name="connsiteX31" fmla="*/ 209500 w 372371"/>
                <a:gd name="connsiteY31" fmla="*/ 116394 h 372371"/>
                <a:gd name="connsiteX32" fmla="*/ 209500 w 372371"/>
                <a:gd name="connsiteY32" fmla="*/ 58222 h 372371"/>
                <a:gd name="connsiteX33" fmla="*/ 197855 w 372371"/>
                <a:gd name="connsiteY33" fmla="*/ 46578 h 372371"/>
                <a:gd name="connsiteX34" fmla="*/ 89140 w 372371"/>
                <a:gd name="connsiteY34" fmla="*/ 46578 h 372371"/>
                <a:gd name="connsiteX35" fmla="*/ 209500 w 372371"/>
                <a:gd name="connsiteY35" fmla="*/ 197855 h 372371"/>
                <a:gd name="connsiteX36" fmla="*/ 209500 w 372371"/>
                <a:gd name="connsiteY36" fmla="*/ 162922 h 372371"/>
                <a:gd name="connsiteX37" fmla="*/ 174566 w 372371"/>
                <a:gd name="connsiteY37" fmla="*/ 162922 h 372371"/>
                <a:gd name="connsiteX38" fmla="*/ 162922 w 372371"/>
                <a:gd name="connsiteY38" fmla="*/ 174566 h 372371"/>
                <a:gd name="connsiteX39" fmla="*/ 162922 w 372371"/>
                <a:gd name="connsiteY39" fmla="*/ 209500 h 372371"/>
                <a:gd name="connsiteX40" fmla="*/ 197855 w 372371"/>
                <a:gd name="connsiteY40" fmla="*/ 209500 h 372371"/>
                <a:gd name="connsiteX41" fmla="*/ 209500 w 372371"/>
                <a:gd name="connsiteY41" fmla="*/ 197855 h 37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72371" h="372371">
                  <a:moveTo>
                    <a:pt x="89140" y="46578"/>
                  </a:moveTo>
                  <a:cubicBezTo>
                    <a:pt x="94511" y="31470"/>
                    <a:pt x="94511" y="15158"/>
                    <a:pt x="89140" y="0"/>
                  </a:cubicBezTo>
                  <a:lnTo>
                    <a:pt x="197855" y="0"/>
                  </a:lnTo>
                  <a:cubicBezTo>
                    <a:pt x="229978" y="0"/>
                    <a:pt x="256027" y="26049"/>
                    <a:pt x="256027" y="58172"/>
                  </a:cubicBezTo>
                  <a:lnTo>
                    <a:pt x="256027" y="116344"/>
                  </a:lnTo>
                  <a:lnTo>
                    <a:pt x="314200" y="116344"/>
                  </a:lnTo>
                  <a:cubicBezTo>
                    <a:pt x="346322" y="116344"/>
                    <a:pt x="372372" y="142394"/>
                    <a:pt x="372372" y="174516"/>
                  </a:cubicBezTo>
                  <a:lnTo>
                    <a:pt x="372372" y="283231"/>
                  </a:lnTo>
                  <a:cubicBezTo>
                    <a:pt x="357264" y="277861"/>
                    <a:pt x="340952" y="277861"/>
                    <a:pt x="325794" y="283231"/>
                  </a:cubicBezTo>
                  <a:lnTo>
                    <a:pt x="325794" y="174516"/>
                  </a:lnTo>
                  <a:cubicBezTo>
                    <a:pt x="325794" y="167991"/>
                    <a:pt x="320674" y="162872"/>
                    <a:pt x="314149" y="162872"/>
                  </a:cubicBezTo>
                  <a:lnTo>
                    <a:pt x="255977" y="162872"/>
                  </a:lnTo>
                  <a:lnTo>
                    <a:pt x="255977" y="197805"/>
                  </a:lnTo>
                  <a:cubicBezTo>
                    <a:pt x="255977" y="229928"/>
                    <a:pt x="229928" y="255977"/>
                    <a:pt x="197805" y="255977"/>
                  </a:cubicBezTo>
                  <a:lnTo>
                    <a:pt x="162872" y="255977"/>
                  </a:lnTo>
                  <a:lnTo>
                    <a:pt x="162872" y="314149"/>
                  </a:lnTo>
                  <a:cubicBezTo>
                    <a:pt x="162872" y="320674"/>
                    <a:pt x="167991" y="325794"/>
                    <a:pt x="174516" y="325794"/>
                  </a:cubicBezTo>
                  <a:lnTo>
                    <a:pt x="283231" y="325794"/>
                  </a:lnTo>
                  <a:cubicBezTo>
                    <a:pt x="277861" y="340901"/>
                    <a:pt x="277861" y="357214"/>
                    <a:pt x="283231" y="372372"/>
                  </a:cubicBezTo>
                  <a:lnTo>
                    <a:pt x="174516" y="372372"/>
                  </a:lnTo>
                  <a:cubicBezTo>
                    <a:pt x="142394" y="372372"/>
                    <a:pt x="116344" y="346322"/>
                    <a:pt x="116344" y="314200"/>
                  </a:cubicBezTo>
                  <a:lnTo>
                    <a:pt x="116344" y="256027"/>
                  </a:lnTo>
                  <a:lnTo>
                    <a:pt x="58172" y="256027"/>
                  </a:lnTo>
                  <a:cubicBezTo>
                    <a:pt x="26049" y="256027"/>
                    <a:pt x="0" y="229978"/>
                    <a:pt x="0" y="197855"/>
                  </a:cubicBezTo>
                  <a:lnTo>
                    <a:pt x="0" y="89140"/>
                  </a:lnTo>
                  <a:cubicBezTo>
                    <a:pt x="15108" y="94511"/>
                    <a:pt x="31420" y="94511"/>
                    <a:pt x="46578" y="89140"/>
                  </a:cubicBezTo>
                  <a:lnTo>
                    <a:pt x="46578" y="197855"/>
                  </a:lnTo>
                  <a:cubicBezTo>
                    <a:pt x="46578" y="204380"/>
                    <a:pt x="51697" y="209500"/>
                    <a:pt x="58222" y="209500"/>
                  </a:cubicBezTo>
                  <a:lnTo>
                    <a:pt x="116394" y="209500"/>
                  </a:lnTo>
                  <a:lnTo>
                    <a:pt x="116394" y="174566"/>
                  </a:lnTo>
                  <a:cubicBezTo>
                    <a:pt x="116394" y="142444"/>
                    <a:pt x="142444" y="116394"/>
                    <a:pt x="174566" y="116394"/>
                  </a:cubicBezTo>
                  <a:lnTo>
                    <a:pt x="209500" y="116394"/>
                  </a:lnTo>
                  <a:lnTo>
                    <a:pt x="209500" y="58222"/>
                  </a:lnTo>
                  <a:cubicBezTo>
                    <a:pt x="209500" y="51697"/>
                    <a:pt x="204380" y="46578"/>
                    <a:pt x="197855" y="46578"/>
                  </a:cubicBezTo>
                  <a:lnTo>
                    <a:pt x="89140" y="46578"/>
                  </a:lnTo>
                  <a:close/>
                  <a:moveTo>
                    <a:pt x="209500" y="197855"/>
                  </a:moveTo>
                  <a:lnTo>
                    <a:pt x="209500" y="162922"/>
                  </a:lnTo>
                  <a:lnTo>
                    <a:pt x="174566" y="162922"/>
                  </a:lnTo>
                  <a:cubicBezTo>
                    <a:pt x="168042" y="162922"/>
                    <a:pt x="162922" y="168042"/>
                    <a:pt x="162922" y="174566"/>
                  </a:cubicBezTo>
                  <a:lnTo>
                    <a:pt x="162922" y="209500"/>
                  </a:lnTo>
                  <a:lnTo>
                    <a:pt x="197855" y="209500"/>
                  </a:lnTo>
                  <a:cubicBezTo>
                    <a:pt x="204380" y="209500"/>
                    <a:pt x="209500" y="204380"/>
                    <a:pt x="209500" y="197855"/>
                  </a:cubicBezTo>
                  <a:close/>
                </a:path>
              </a:pathLst>
            </a:custGeom>
            <a:grpFill/>
            <a:ln w="502" cap="flat">
              <a:noFill/>
              <a:prstDash val="solid"/>
              <a:miter/>
            </a:ln>
          </p:spPr>
          <p:txBody>
            <a:bodyPr rtlCol="0" anchor="ctr"/>
            <a:lstStyle/>
            <a:p>
              <a:endParaRPr lang="en-US"/>
            </a:p>
          </p:txBody>
        </p:sp>
      </p:grpSp>
    </p:spTree>
    <p:extLst>
      <p:ext uri="{BB962C8B-B14F-4D97-AF65-F5344CB8AC3E}">
        <p14:creationId xmlns:p14="http://schemas.microsoft.com/office/powerpoint/2010/main" val="72702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descr="Process arrow">
            <a:extLst>
              <a:ext uri="{FF2B5EF4-FFF2-40B4-BE49-F238E27FC236}">
                <a16:creationId xmlns:a16="http://schemas.microsoft.com/office/drawing/2014/main" id="{4DB7CEA5-E02D-C2C1-31F9-28C3260F2593}"/>
              </a:ext>
            </a:extLst>
          </p:cNvPr>
          <p:cNvCxnSpPr>
            <a:cxnSpLocks/>
          </p:cNvCxnSpPr>
          <p:nvPr/>
        </p:nvCxnSpPr>
        <p:spPr>
          <a:xfrm>
            <a:off x="641306" y="1251401"/>
            <a:ext cx="11060699" cy="0"/>
          </a:xfrm>
          <a:prstGeom prst="line">
            <a:avLst/>
          </a:prstGeom>
          <a:ln w="25400" cap="rnd">
            <a:solidFill>
              <a:srgbClr val="381D96"/>
            </a:solidFill>
            <a:prstDash val="sysDot"/>
            <a:headEnd type="arrow" w="med" len="med"/>
            <a:tailEnd type="arrow" w="lg"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286D139-A598-0C4D-D1F1-7DFFBFC41646}"/>
              </a:ext>
            </a:extLst>
          </p:cNvPr>
          <p:cNvSpPr txBox="1"/>
          <p:nvPr/>
        </p:nvSpPr>
        <p:spPr>
          <a:xfrm>
            <a:off x="1460586" y="824327"/>
            <a:ext cx="9270827" cy="868679"/>
          </a:xfrm>
          <a:prstGeom prst="roundRect">
            <a:avLst>
              <a:gd name="adj" fmla="val 50000"/>
            </a:avLst>
          </a:prstGeom>
          <a:gradFill>
            <a:gsLst>
              <a:gs pos="100000">
                <a:srgbClr val="C498E9"/>
              </a:gs>
              <a:gs pos="0">
                <a:srgbClr val="DF8ACD"/>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3200" b="0" dirty="0">
                <a:solidFill>
                  <a:schemeClr val="bg1"/>
                </a:solidFill>
                <a:latin typeface="Manrope ExtraBold" pitchFamily="2" charset="0"/>
                <a:cs typeface="Segoe UI"/>
              </a:rPr>
              <a:t>Transformation by Functional Area.</a:t>
            </a:r>
          </a:p>
        </p:txBody>
      </p:sp>
      <p:grpSp>
        <p:nvGrpSpPr>
          <p:cNvPr id="4" name="Group 3">
            <a:extLst>
              <a:ext uri="{FF2B5EF4-FFF2-40B4-BE49-F238E27FC236}">
                <a16:creationId xmlns:a16="http://schemas.microsoft.com/office/drawing/2014/main" id="{C1F2C90D-618C-3F64-0D4C-2567D2A41E30}"/>
              </a:ext>
            </a:extLst>
          </p:cNvPr>
          <p:cNvGrpSpPr/>
          <p:nvPr/>
        </p:nvGrpSpPr>
        <p:grpSpPr>
          <a:xfrm>
            <a:off x="8986591" y="2156015"/>
            <a:ext cx="1594800" cy="1602000"/>
            <a:chOff x="584200" y="3560884"/>
            <a:chExt cx="659875" cy="659875"/>
          </a:xfrm>
        </p:grpSpPr>
        <p:sp>
          <p:nvSpPr>
            <p:cNvPr id="5" name="Oval 4">
              <a:extLst>
                <a:ext uri="{FF2B5EF4-FFF2-40B4-BE49-F238E27FC236}">
                  <a16:creationId xmlns:a16="http://schemas.microsoft.com/office/drawing/2014/main" id="{2A1EC82D-D4BE-9F70-B50B-F54DBA4B6DEF}"/>
                </a:ext>
              </a:extLst>
            </p:cNvPr>
            <p:cNvSpPr/>
            <p:nvPr/>
          </p:nvSpPr>
          <p:spPr bwMode="auto">
            <a:xfrm>
              <a:off x="584200" y="3560884"/>
              <a:ext cx="659875" cy="659875"/>
            </a:xfrm>
            <a:prstGeom prst="ellipse">
              <a:avLst/>
            </a:prstGeom>
            <a:solidFill>
              <a:srgbClr val="DF8ACD"/>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1A3660"/>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Oval 5">
              <a:extLst>
                <a:ext uri="{FF2B5EF4-FFF2-40B4-BE49-F238E27FC236}">
                  <a16:creationId xmlns:a16="http://schemas.microsoft.com/office/drawing/2014/main" id="{AFDBC078-8555-B50F-BD30-50BC973E3E7E}"/>
                </a:ext>
              </a:extLst>
            </p:cNvPr>
            <p:cNvSpPr/>
            <p:nvPr/>
          </p:nvSpPr>
          <p:spPr bwMode="auto">
            <a:xfrm>
              <a:off x="624585" y="3601269"/>
              <a:ext cx="579104" cy="579104"/>
            </a:xfrm>
            <a:prstGeom prst="ellipse">
              <a:avLst/>
            </a:prstGeom>
            <a:solidFill>
              <a:srgbClr val="EAECFA"/>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214F"/>
                  </a:solidFill>
                  <a:effectLst/>
                  <a:uLnTx/>
                  <a:uFillTx/>
                  <a:latin typeface="Manrope ExtraBold" pitchFamily="2" charset="0"/>
                  <a:ea typeface="Segoe UI" panose="020B0502040204020203" pitchFamily="34" charset="0"/>
                  <a:cs typeface="Segoe UI" panose="020B0502040204020203" pitchFamily="34" charset="0"/>
                </a:rPr>
                <a:t>3</a:t>
              </a:r>
            </a:p>
            <a:p>
              <a:pPr algn="ctr" defTabSz="932472" fontAlgn="base">
                <a:spcBef>
                  <a:spcPct val="0"/>
                </a:spcBef>
                <a:spcAft>
                  <a:spcPct val="0"/>
                </a:spcAft>
              </a:pPr>
              <a:endParaRPr lang="en-US" sz="800" dirty="0">
                <a:solidFill>
                  <a:srgbClr val="1A3660"/>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16" name="Group 15">
            <a:extLst>
              <a:ext uri="{FF2B5EF4-FFF2-40B4-BE49-F238E27FC236}">
                <a16:creationId xmlns:a16="http://schemas.microsoft.com/office/drawing/2014/main" id="{8621B513-FAE8-FC0B-DDE9-9190B18C75B8}"/>
              </a:ext>
            </a:extLst>
          </p:cNvPr>
          <p:cNvGrpSpPr/>
          <p:nvPr/>
        </p:nvGrpSpPr>
        <p:grpSpPr>
          <a:xfrm>
            <a:off x="5340406" y="2156016"/>
            <a:ext cx="1603783" cy="1603783"/>
            <a:chOff x="584200" y="3560884"/>
            <a:chExt cx="659875" cy="659875"/>
          </a:xfrm>
        </p:grpSpPr>
        <p:sp>
          <p:nvSpPr>
            <p:cNvPr id="17" name="Oval 16">
              <a:extLst>
                <a:ext uri="{FF2B5EF4-FFF2-40B4-BE49-F238E27FC236}">
                  <a16:creationId xmlns:a16="http://schemas.microsoft.com/office/drawing/2014/main" id="{02F044CA-DE09-58E4-8D5C-929C48340AB0}"/>
                </a:ext>
              </a:extLst>
            </p:cNvPr>
            <p:cNvSpPr/>
            <p:nvPr/>
          </p:nvSpPr>
          <p:spPr bwMode="auto">
            <a:xfrm>
              <a:off x="584200" y="3560884"/>
              <a:ext cx="659875" cy="659875"/>
            </a:xfrm>
            <a:prstGeom prst="ellipse">
              <a:avLst/>
            </a:prstGeom>
            <a:solidFill>
              <a:srgbClr val="C498E9"/>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1A3660"/>
                </a:solidFill>
                <a:latin typeface="Segoe UI" panose="020B0502040204020203" pitchFamily="34" charset="0"/>
                <a:ea typeface="Segoe UI" panose="020B0502040204020203" pitchFamily="34" charset="0"/>
                <a:cs typeface="Segoe UI" panose="020B0502040204020203" pitchFamily="34" charset="0"/>
              </a:endParaRPr>
            </a:p>
          </p:txBody>
        </p:sp>
        <p:sp>
          <p:nvSpPr>
            <p:cNvPr id="18" name="Oval 17">
              <a:extLst>
                <a:ext uri="{FF2B5EF4-FFF2-40B4-BE49-F238E27FC236}">
                  <a16:creationId xmlns:a16="http://schemas.microsoft.com/office/drawing/2014/main" id="{87D267D8-202B-3E90-C18D-822E9C2C3F84}"/>
                </a:ext>
              </a:extLst>
            </p:cNvPr>
            <p:cNvSpPr/>
            <p:nvPr/>
          </p:nvSpPr>
          <p:spPr bwMode="auto">
            <a:xfrm>
              <a:off x="624585" y="3601269"/>
              <a:ext cx="579104" cy="579104"/>
            </a:xfrm>
            <a:prstGeom prst="ellipse">
              <a:avLst/>
            </a:prstGeom>
            <a:solidFill>
              <a:srgbClr val="EAECFA"/>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214F"/>
                  </a:solidFill>
                  <a:effectLst/>
                  <a:uLnTx/>
                  <a:uFillTx/>
                  <a:latin typeface="Manrope ExtraBold" pitchFamily="2" charset="0"/>
                  <a:ea typeface="Segoe UI" panose="020B0502040204020203" pitchFamily="34" charset="0"/>
                  <a:cs typeface="Segoe UI" panose="020B0502040204020203" pitchFamily="34" charset="0"/>
                </a:rPr>
                <a:t>2</a:t>
              </a:r>
            </a:p>
            <a:p>
              <a:pPr algn="ctr" defTabSz="932472" fontAlgn="base">
                <a:spcBef>
                  <a:spcPct val="0"/>
                </a:spcBef>
                <a:spcAft>
                  <a:spcPct val="0"/>
                </a:spcAft>
              </a:pPr>
              <a:endParaRPr lang="en-US" sz="800" dirty="0">
                <a:solidFill>
                  <a:srgbClr val="1A3660"/>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19" name="Group 18">
            <a:extLst>
              <a:ext uri="{FF2B5EF4-FFF2-40B4-BE49-F238E27FC236}">
                <a16:creationId xmlns:a16="http://schemas.microsoft.com/office/drawing/2014/main" id="{9D5770ED-ACBE-1E7E-FABC-6CFB69B7F9F6}"/>
              </a:ext>
            </a:extLst>
          </p:cNvPr>
          <p:cNvGrpSpPr/>
          <p:nvPr/>
        </p:nvGrpSpPr>
        <p:grpSpPr>
          <a:xfrm>
            <a:off x="1767764" y="2156016"/>
            <a:ext cx="1602000" cy="1602000"/>
            <a:chOff x="584200" y="3560884"/>
            <a:chExt cx="659875" cy="659875"/>
          </a:xfrm>
        </p:grpSpPr>
        <p:sp>
          <p:nvSpPr>
            <p:cNvPr id="20" name="Oval 19">
              <a:extLst>
                <a:ext uri="{FF2B5EF4-FFF2-40B4-BE49-F238E27FC236}">
                  <a16:creationId xmlns:a16="http://schemas.microsoft.com/office/drawing/2014/main" id="{B5875192-6F1B-D292-357D-5DCF5C98A335}"/>
                </a:ext>
              </a:extLst>
            </p:cNvPr>
            <p:cNvSpPr/>
            <p:nvPr/>
          </p:nvSpPr>
          <p:spPr bwMode="auto">
            <a:xfrm>
              <a:off x="584200" y="3560884"/>
              <a:ext cx="659875" cy="659875"/>
            </a:xfrm>
            <a:prstGeom prst="ellipse">
              <a:avLst/>
            </a:prstGeom>
            <a:solidFill>
              <a:srgbClr val="9470CA"/>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dirty="0">
                <a:solidFill>
                  <a:srgbClr val="1A3660"/>
                </a:solidFill>
                <a:latin typeface="Segoe UI" panose="020B0502040204020203" pitchFamily="34" charset="0"/>
                <a:ea typeface="Segoe UI" panose="020B0502040204020203" pitchFamily="34" charset="0"/>
                <a:cs typeface="Segoe UI" panose="020B0502040204020203" pitchFamily="34" charset="0"/>
              </a:endParaRPr>
            </a:p>
          </p:txBody>
        </p:sp>
        <p:sp>
          <p:nvSpPr>
            <p:cNvPr id="21" name="Oval 20">
              <a:extLst>
                <a:ext uri="{FF2B5EF4-FFF2-40B4-BE49-F238E27FC236}">
                  <a16:creationId xmlns:a16="http://schemas.microsoft.com/office/drawing/2014/main" id="{CA4DAE85-88F7-CCC8-F826-0C02AA70F12D}"/>
                </a:ext>
              </a:extLst>
            </p:cNvPr>
            <p:cNvSpPr/>
            <p:nvPr/>
          </p:nvSpPr>
          <p:spPr bwMode="auto">
            <a:xfrm>
              <a:off x="624585" y="3601269"/>
              <a:ext cx="579104" cy="579104"/>
            </a:xfrm>
            <a:prstGeom prst="ellipse">
              <a:avLst/>
            </a:prstGeom>
            <a:solidFill>
              <a:srgbClr val="EAECFA"/>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5400" b="1" dirty="0">
                  <a:solidFill>
                    <a:srgbClr val="00214F"/>
                  </a:solidFill>
                  <a:latin typeface="Manrope ExtraBold" pitchFamily="2" charset="0"/>
                  <a:ea typeface="Segoe UI" panose="020B0502040204020203" pitchFamily="34" charset="0"/>
                  <a:cs typeface="Segoe UI" panose="020B0502040204020203" pitchFamily="34" charset="0"/>
                </a:rPr>
                <a:t>1</a:t>
              </a:r>
            </a:p>
          </p:txBody>
        </p:sp>
      </p:grpSp>
      <p:sp>
        <p:nvSpPr>
          <p:cNvPr id="23" name="Rectangle: Rounded Corners 22">
            <a:extLst>
              <a:ext uri="{FF2B5EF4-FFF2-40B4-BE49-F238E27FC236}">
                <a16:creationId xmlns:a16="http://schemas.microsoft.com/office/drawing/2014/main" id="{FB212FE1-D965-E12E-B87E-D6A349A48483}"/>
              </a:ext>
            </a:extLst>
          </p:cNvPr>
          <p:cNvSpPr>
            <a:spLocks/>
          </p:cNvSpPr>
          <p:nvPr/>
        </p:nvSpPr>
        <p:spPr bwMode="auto">
          <a:xfrm>
            <a:off x="1044143" y="4490614"/>
            <a:ext cx="3049237"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Organizational.</a:t>
            </a:r>
          </a:p>
          <a:p>
            <a:pPr marR="0" indent="0" defTabSz="914102" fontAlgn="auto">
              <a:spcBef>
                <a:spcPts val="400"/>
              </a:spcBef>
              <a:buClrTx/>
              <a:buSzTx/>
              <a:buFontTx/>
              <a:buNone/>
              <a:tabLst/>
              <a:defRPr/>
            </a:pPr>
            <a:endParaRPr lang="en-US" sz="1400" kern="0" dirty="0">
              <a:solidFill>
                <a:schemeClr val="tx2"/>
              </a:solidFill>
              <a:latin typeface="Manrope ExtraBold" pitchFamily="2" charset="0"/>
              <a:cs typeface="Segoe UI Semibold"/>
            </a:endParaRPr>
          </a:p>
          <a:p>
            <a:pPr marR="0" indent="0" defTabSz="914102" fontAlgn="auto">
              <a:spcBef>
                <a:spcPts val="400"/>
              </a:spcBef>
              <a:buClrTx/>
              <a:buSzTx/>
              <a:buFontTx/>
              <a:buNone/>
              <a:tabLst/>
              <a:defRPr/>
            </a:pPr>
            <a:r>
              <a:rPr lang="en-US" sz="1400" dirty="0">
                <a:solidFill>
                  <a:schemeClr val="tx1"/>
                </a:solidFill>
                <a:latin typeface="Manrope" pitchFamily="2" charset="0"/>
                <a:cs typeface="Segoe UI"/>
              </a:rPr>
              <a:t>Automate industry specific lease and rental operations for PP&amp;E with the ability to design customized levels for shopping malls or vehicles .</a:t>
            </a:r>
          </a:p>
        </p:txBody>
      </p:sp>
      <p:sp>
        <p:nvSpPr>
          <p:cNvPr id="26" name="Rectangle: Rounded Corners 25">
            <a:extLst>
              <a:ext uri="{FF2B5EF4-FFF2-40B4-BE49-F238E27FC236}">
                <a16:creationId xmlns:a16="http://schemas.microsoft.com/office/drawing/2014/main" id="{F5CC41F3-8A35-15ED-9FB7-DCDA855B8DDF}"/>
              </a:ext>
              <a:ext uri="{C183D7F6-B498-43B3-948B-1728B52AA6E4}">
                <adec:decorative xmlns:adec="http://schemas.microsoft.com/office/drawing/2017/decorative" val="1"/>
              </a:ext>
            </a:extLst>
          </p:cNvPr>
          <p:cNvSpPr>
            <a:spLocks/>
          </p:cNvSpPr>
          <p:nvPr/>
        </p:nvSpPr>
        <p:spPr bwMode="auto">
          <a:xfrm>
            <a:off x="641306" y="4110430"/>
            <a:ext cx="11060698" cy="2488489"/>
          </a:xfrm>
          <a:prstGeom prst="roundRect">
            <a:avLst>
              <a:gd name="adj" fmla="val 15956"/>
            </a:avLst>
          </a:prstGeom>
          <a:noFill/>
          <a:ln w="28575">
            <a:gradFill>
              <a:gsLst>
                <a:gs pos="0">
                  <a:srgbClr val="C498E9"/>
                </a:gs>
                <a:gs pos="100000">
                  <a:srgbClr val="DF8ACD"/>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err="1"/>
          </a:p>
        </p:txBody>
      </p:sp>
      <p:sp>
        <p:nvSpPr>
          <p:cNvPr id="27" name="Rectangle 26">
            <a:extLst>
              <a:ext uri="{FF2B5EF4-FFF2-40B4-BE49-F238E27FC236}">
                <a16:creationId xmlns:a16="http://schemas.microsoft.com/office/drawing/2014/main" id="{0C4BA9D5-B56C-AC4E-D641-15910AFBC88C}"/>
              </a:ext>
            </a:extLst>
          </p:cNvPr>
          <p:cNvSpPr/>
          <p:nvPr/>
        </p:nvSpPr>
        <p:spPr bwMode="auto">
          <a:xfrm>
            <a:off x="1825163" y="4057070"/>
            <a:ext cx="1487198" cy="134474"/>
          </a:xfrm>
          <a:prstGeom prst="rect">
            <a:avLst/>
          </a:prstGeom>
          <a:gradFill>
            <a:gsLst>
              <a:gs pos="100000">
                <a:srgbClr val="381D96"/>
              </a:gs>
              <a:gs pos="0">
                <a:srgbClr val="9470CA"/>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R" sz="2000" err="1">
              <a:solidFill>
                <a:srgbClr val="1A3660"/>
              </a:solidFill>
              <a:latin typeface="Segoe UI" panose="020B0502040204020203" pitchFamily="34" charset="0"/>
              <a:ea typeface="Segoe UI" panose="020B0502040204020203" pitchFamily="34" charset="0"/>
              <a:cs typeface="Segoe UI" panose="020B0502040204020203" pitchFamily="34" charset="0"/>
            </a:endParaRPr>
          </a:p>
        </p:txBody>
      </p:sp>
      <p:sp>
        <p:nvSpPr>
          <p:cNvPr id="28" name="Rectangle 27">
            <a:extLst>
              <a:ext uri="{FF2B5EF4-FFF2-40B4-BE49-F238E27FC236}">
                <a16:creationId xmlns:a16="http://schemas.microsoft.com/office/drawing/2014/main" id="{DEFBC7E3-9EDD-4D63-AA4F-C58354BBC03D}"/>
              </a:ext>
            </a:extLst>
          </p:cNvPr>
          <p:cNvSpPr/>
          <p:nvPr/>
        </p:nvSpPr>
        <p:spPr bwMode="auto">
          <a:xfrm>
            <a:off x="5398697" y="4053092"/>
            <a:ext cx="1487198" cy="134474"/>
          </a:xfrm>
          <a:prstGeom prst="rect">
            <a:avLst/>
          </a:prstGeom>
          <a:gradFill>
            <a:gsLst>
              <a:gs pos="100000">
                <a:srgbClr val="381D96"/>
              </a:gs>
              <a:gs pos="0">
                <a:srgbClr val="9470CA"/>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R" sz="2000" err="1">
              <a:solidFill>
                <a:srgbClr val="1A3660"/>
              </a:solidFill>
              <a:latin typeface="Segoe UI" panose="020B0502040204020203" pitchFamily="34" charset="0"/>
              <a:ea typeface="Segoe UI" panose="020B0502040204020203" pitchFamily="34" charset="0"/>
              <a:cs typeface="Segoe UI" panose="020B0502040204020203" pitchFamily="34" charset="0"/>
            </a:endParaRPr>
          </a:p>
        </p:txBody>
      </p:sp>
      <p:sp>
        <p:nvSpPr>
          <p:cNvPr id="29" name="Rectangle 28">
            <a:extLst>
              <a:ext uri="{FF2B5EF4-FFF2-40B4-BE49-F238E27FC236}">
                <a16:creationId xmlns:a16="http://schemas.microsoft.com/office/drawing/2014/main" id="{DCA7EFD0-703D-FA69-53E3-2B81E644E144}"/>
              </a:ext>
            </a:extLst>
          </p:cNvPr>
          <p:cNvSpPr/>
          <p:nvPr/>
        </p:nvSpPr>
        <p:spPr bwMode="auto">
          <a:xfrm>
            <a:off x="9040392" y="4053092"/>
            <a:ext cx="1487198" cy="134474"/>
          </a:xfrm>
          <a:prstGeom prst="rect">
            <a:avLst/>
          </a:prstGeom>
          <a:gradFill>
            <a:gsLst>
              <a:gs pos="100000">
                <a:srgbClr val="381D96"/>
              </a:gs>
              <a:gs pos="0">
                <a:srgbClr val="9470CA"/>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R" sz="2000" err="1">
              <a:solidFill>
                <a:srgbClr val="1A3660"/>
              </a:solidFill>
              <a:latin typeface="Segoe UI" panose="020B0502040204020203" pitchFamily="34" charset="0"/>
              <a:ea typeface="Segoe UI" panose="020B0502040204020203" pitchFamily="34" charset="0"/>
              <a:cs typeface="Segoe UI" panose="020B0502040204020203" pitchFamily="34" charset="0"/>
            </a:endParaRPr>
          </a:p>
        </p:txBody>
      </p:sp>
      <p:sp>
        <p:nvSpPr>
          <p:cNvPr id="30" name="Rectangle: Rounded Corners 29">
            <a:extLst>
              <a:ext uri="{FF2B5EF4-FFF2-40B4-BE49-F238E27FC236}">
                <a16:creationId xmlns:a16="http://schemas.microsoft.com/office/drawing/2014/main" id="{98D5AF6C-5762-AC91-6E11-18F4D5CCB6E9}"/>
              </a:ext>
            </a:extLst>
          </p:cNvPr>
          <p:cNvSpPr>
            <a:spLocks/>
          </p:cNvSpPr>
          <p:nvPr/>
        </p:nvSpPr>
        <p:spPr bwMode="auto">
          <a:xfrm>
            <a:off x="4647036" y="4490614"/>
            <a:ext cx="3049237"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Operational.</a:t>
            </a:r>
          </a:p>
          <a:p>
            <a:pPr marR="0" indent="0" defTabSz="914102" fontAlgn="auto">
              <a:spcBef>
                <a:spcPts val="400"/>
              </a:spcBef>
              <a:buClrTx/>
              <a:buSzTx/>
              <a:buFontTx/>
              <a:buNone/>
              <a:tabLst/>
              <a:defRPr/>
            </a:pPr>
            <a:endParaRPr lang="en-US" sz="1400" kern="0" dirty="0">
              <a:solidFill>
                <a:schemeClr val="tx2"/>
              </a:solidFill>
              <a:latin typeface="Manrope ExtraBold" pitchFamily="2" charset="0"/>
              <a:cs typeface="Segoe UI Semibold"/>
            </a:endParaRPr>
          </a:p>
          <a:p>
            <a:pPr marR="0" indent="0" defTabSz="914102" fontAlgn="auto">
              <a:spcBef>
                <a:spcPts val="400"/>
              </a:spcBef>
              <a:buClrTx/>
              <a:buSzTx/>
              <a:buFontTx/>
              <a:buNone/>
              <a:tabLst/>
              <a:defRPr/>
            </a:pPr>
            <a:r>
              <a:rPr lang="en-US" sz="1400" dirty="0">
                <a:solidFill>
                  <a:schemeClr val="tx1"/>
                </a:solidFill>
                <a:latin typeface="Manrope" pitchFamily="2" charset="0"/>
                <a:cs typeface="Segoe UI"/>
              </a:rPr>
              <a:t>Optimize Complex Charges and Reconciliations like Common Area Maintenance for both lessees and lessors.</a:t>
            </a:r>
          </a:p>
        </p:txBody>
      </p:sp>
      <p:sp>
        <p:nvSpPr>
          <p:cNvPr id="31" name="Rectangle: Rounded Corners 30">
            <a:extLst>
              <a:ext uri="{FF2B5EF4-FFF2-40B4-BE49-F238E27FC236}">
                <a16:creationId xmlns:a16="http://schemas.microsoft.com/office/drawing/2014/main" id="{D71EBAAB-E4DF-5B61-3F02-FD95FBFE23E1}"/>
              </a:ext>
            </a:extLst>
          </p:cNvPr>
          <p:cNvSpPr>
            <a:spLocks/>
          </p:cNvSpPr>
          <p:nvPr/>
        </p:nvSpPr>
        <p:spPr bwMode="auto">
          <a:xfrm>
            <a:off x="8259370" y="4490614"/>
            <a:ext cx="3049237" cy="1777296"/>
          </a:xfrm>
          <a:prstGeom prst="roundRect">
            <a:avLst>
              <a:gd name="adj" fmla="val 5300"/>
            </a:avLst>
          </a:prstGeom>
          <a:solidFill>
            <a:schemeClr val="bg1">
              <a:lumMod val="95000"/>
            </a:schemeClr>
          </a:solidFill>
          <a:ln w="317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R="0" indent="0" defTabSz="914102" fontAlgn="auto">
              <a:spcBef>
                <a:spcPts val="400"/>
              </a:spcBef>
              <a:buClrTx/>
              <a:buSzTx/>
              <a:buFontTx/>
              <a:buNone/>
              <a:tabLst/>
              <a:defRPr/>
            </a:pPr>
            <a:r>
              <a:rPr lang="en-US" sz="1600" kern="0" dirty="0">
                <a:solidFill>
                  <a:schemeClr val="tx2"/>
                </a:solidFill>
                <a:latin typeface="Manrope ExtraBold" pitchFamily="2" charset="0"/>
                <a:cs typeface="Segoe UI Semibold"/>
              </a:rPr>
              <a:t>Financial.</a:t>
            </a:r>
          </a:p>
          <a:p>
            <a:pPr marR="0" indent="0" defTabSz="914102" fontAlgn="auto">
              <a:spcBef>
                <a:spcPts val="400"/>
              </a:spcBef>
              <a:buClrTx/>
              <a:buSzTx/>
              <a:buFontTx/>
              <a:buNone/>
              <a:tabLst/>
              <a:defRPr/>
            </a:pPr>
            <a:endParaRPr lang="en-US" sz="1400" kern="0" dirty="0">
              <a:solidFill>
                <a:schemeClr val="tx2"/>
              </a:solidFill>
              <a:latin typeface="Manrope ExtraBold" pitchFamily="2" charset="0"/>
              <a:cs typeface="Segoe UI Semibold"/>
            </a:endParaRPr>
          </a:p>
          <a:p>
            <a:pPr marR="0" indent="0" defTabSz="914102" fontAlgn="auto">
              <a:spcBef>
                <a:spcPts val="400"/>
              </a:spcBef>
              <a:buClrTx/>
              <a:buSzTx/>
              <a:buFontTx/>
              <a:buNone/>
              <a:tabLst/>
              <a:defRPr/>
            </a:pPr>
            <a:r>
              <a:rPr lang="en-US" sz="1400" dirty="0">
                <a:solidFill>
                  <a:schemeClr val="tx1"/>
                </a:solidFill>
                <a:latin typeface="Manrope" pitchFamily="2" charset="0"/>
                <a:cs typeface="Segoe UI"/>
              </a:rPr>
              <a:t>In-built Compliance with ASC 842 and IFRS 16 across multiple properties and entities, simplifying month-end closures .</a:t>
            </a:r>
          </a:p>
        </p:txBody>
      </p:sp>
    </p:spTree>
    <p:extLst>
      <p:ext uri="{BB962C8B-B14F-4D97-AF65-F5344CB8AC3E}">
        <p14:creationId xmlns:p14="http://schemas.microsoft.com/office/powerpoint/2010/main" val="223323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6.25E-7 -2.22222E-6 L -6.25E-7 0.03542 " pathEditMode="relative" rAng="0" ptsTypes="AA">
                                      <p:cBhvr>
                                        <p:cTn id="9" dur="500" spd="-100000" fill="hold"/>
                                        <p:tgtEl>
                                          <p:spTgt spid="7"/>
                                        </p:tgtEl>
                                        <p:attrNameLst>
                                          <p:attrName>ppt_x</p:attrName>
                                          <p:attrName>ppt_y</p:attrName>
                                        </p:attrNameLst>
                                      </p:cBhvr>
                                      <p:rCtr x="0" y="1759"/>
                                    </p:animMotion>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anim calcmode="lin" valueType="num">
                                      <p:cBhvr>
                                        <p:cTn id="20" dur="500" fill="hold"/>
                                        <p:tgtEl>
                                          <p:spTgt spid="30"/>
                                        </p:tgtEl>
                                        <p:attrNameLst>
                                          <p:attrName>ppt_x</p:attrName>
                                        </p:attrNameLst>
                                      </p:cBhvr>
                                      <p:tavLst>
                                        <p:tav tm="0">
                                          <p:val>
                                            <p:strVal val="#ppt_x"/>
                                          </p:val>
                                        </p:tav>
                                        <p:tav tm="100000">
                                          <p:val>
                                            <p:strVal val="#ppt_x"/>
                                          </p:val>
                                        </p:tav>
                                      </p:tavLst>
                                    </p:anim>
                                    <p:anim calcmode="lin" valueType="num">
                                      <p:cBhvr>
                                        <p:cTn id="21" dur="500" fill="hold"/>
                                        <p:tgtEl>
                                          <p:spTgt spid="30"/>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anim calcmode="lin" valueType="num">
                                      <p:cBhvr>
                                        <p:cTn id="26" dur="500" fill="hold"/>
                                        <p:tgtEl>
                                          <p:spTgt spid="31"/>
                                        </p:tgtEl>
                                        <p:attrNameLst>
                                          <p:attrName>ppt_x</p:attrName>
                                        </p:attrNameLst>
                                      </p:cBhvr>
                                      <p:tavLst>
                                        <p:tav tm="0">
                                          <p:val>
                                            <p:strVal val="#ppt_x"/>
                                          </p:val>
                                        </p:tav>
                                        <p:tav tm="100000">
                                          <p:val>
                                            <p:strVal val="#ppt_x"/>
                                          </p:val>
                                        </p:tav>
                                      </p:tavLst>
                                    </p:anim>
                                    <p:anim calcmode="lin" valueType="num">
                                      <p:cBhvr>
                                        <p:cTn id="27"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3"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831BE-019F-2695-7494-2BE8DD49187C}"/>
            </a:ext>
          </a:extLst>
        </p:cNvPr>
        <p:cNvGrpSpPr/>
        <p:nvPr/>
      </p:nvGrpSpPr>
      <p:grpSpPr>
        <a:xfrm>
          <a:off x="0" y="0"/>
          <a:ext cx="0" cy="0"/>
          <a:chOff x="0" y="0"/>
          <a:chExt cx="0" cy="0"/>
        </a:xfrm>
      </p:grpSpPr>
      <p:graphicFrame>
        <p:nvGraphicFramePr>
          <p:cNvPr id="21" name="Diagram 20">
            <a:extLst>
              <a:ext uri="{FF2B5EF4-FFF2-40B4-BE49-F238E27FC236}">
                <a16:creationId xmlns:a16="http://schemas.microsoft.com/office/drawing/2014/main" id="{FD6C4615-098C-2428-E1D7-6873C2CBB4E8}"/>
              </a:ext>
            </a:extLst>
          </p:cNvPr>
          <p:cNvGraphicFramePr/>
          <p:nvPr/>
        </p:nvGraphicFramePr>
        <p:xfrm>
          <a:off x="633626" y="4226232"/>
          <a:ext cx="4379063" cy="21755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5" name="Rectangle: Rounded Corners 44">
            <a:extLst>
              <a:ext uri="{FF2B5EF4-FFF2-40B4-BE49-F238E27FC236}">
                <a16:creationId xmlns:a16="http://schemas.microsoft.com/office/drawing/2014/main" id="{05DFF202-74A1-C490-2AE6-26FD3092F42F}"/>
              </a:ext>
              <a:ext uri="{C183D7F6-B498-43B3-948B-1728B52AA6E4}">
                <adec:decorative xmlns:adec="http://schemas.microsoft.com/office/drawing/2017/decorative" val="1"/>
              </a:ext>
            </a:extLst>
          </p:cNvPr>
          <p:cNvSpPr>
            <a:spLocks/>
          </p:cNvSpPr>
          <p:nvPr/>
        </p:nvSpPr>
        <p:spPr bwMode="auto">
          <a:xfrm>
            <a:off x="564477" y="1264920"/>
            <a:ext cx="11137528" cy="2651760"/>
          </a:xfrm>
          <a:prstGeom prst="roundRect">
            <a:avLst>
              <a:gd name="adj" fmla="val 2522"/>
            </a:avLst>
          </a:prstGeom>
          <a:gradFill>
            <a:gsLst>
              <a:gs pos="0">
                <a:srgbClr val="F4FDF9"/>
              </a:gs>
              <a:gs pos="100000">
                <a:srgbClr val="F1F4FD"/>
              </a:gs>
            </a:gsLst>
            <a:lin ang="5400000" scaled="1"/>
          </a:gradFill>
          <a:ln w="28575">
            <a:gradFill>
              <a:gsLst>
                <a:gs pos="0">
                  <a:srgbClr val="C498E9"/>
                </a:gs>
                <a:gs pos="100000">
                  <a:srgbClr val="DF8ACD"/>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err="1"/>
          </a:p>
        </p:txBody>
      </p:sp>
      <p:sp>
        <p:nvSpPr>
          <p:cNvPr id="7" name="TextBox 6">
            <a:extLst>
              <a:ext uri="{FF2B5EF4-FFF2-40B4-BE49-F238E27FC236}">
                <a16:creationId xmlns:a16="http://schemas.microsoft.com/office/drawing/2014/main" id="{C1F48C9D-B7F9-2672-3502-47AFB16F1582}"/>
              </a:ext>
            </a:extLst>
          </p:cNvPr>
          <p:cNvSpPr txBox="1"/>
          <p:nvPr/>
        </p:nvSpPr>
        <p:spPr>
          <a:xfrm>
            <a:off x="1016761" y="1433188"/>
            <a:ext cx="10457484" cy="12352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nSpc>
                <a:spcPct val="115000"/>
              </a:lnSpc>
              <a:spcBef>
                <a:spcPts val="0"/>
              </a:spcBef>
              <a:spcAft>
                <a:spcPts val="800"/>
              </a:spcAft>
              <a:buNone/>
            </a:pPr>
            <a:r>
              <a:rPr lang="en-US" sz="1600" kern="100" dirty="0">
                <a:solidFill>
                  <a:srgbClr val="1A3661"/>
                </a:solidFill>
                <a:effectLst/>
                <a:latin typeface="Manrope" pitchFamily="2" charset="0"/>
                <a:ea typeface="Aptos" panose="020B0004020202020204" pitchFamily="34" charset="0"/>
                <a:cs typeface="Segoe UI Semibold" panose="020B0702040204020203" pitchFamily="34" charset="0"/>
              </a:rPr>
              <a:t>P&amp;LM is built with flexibility at the forefront so it can be a perfect fit for each organization’s unique lease portfolio while helping them meet their expectations for growth. The easily configurable property setup accommodates complex business scenarios and completely digitalizes an organization’s lease portfolio and provides them with greater visibility into their cashflows and forecasts.</a:t>
            </a:r>
          </a:p>
        </p:txBody>
      </p:sp>
      <p:sp>
        <p:nvSpPr>
          <p:cNvPr id="3" name="TextBox 2">
            <a:extLst>
              <a:ext uri="{FF2B5EF4-FFF2-40B4-BE49-F238E27FC236}">
                <a16:creationId xmlns:a16="http://schemas.microsoft.com/office/drawing/2014/main" id="{DA7256AD-C1A8-48BC-E062-50B70A53E3A1}"/>
              </a:ext>
            </a:extLst>
          </p:cNvPr>
          <p:cNvSpPr txBox="1">
            <a:spLocks/>
          </p:cNvSpPr>
          <p:nvPr/>
        </p:nvSpPr>
        <p:spPr>
          <a:xfrm>
            <a:off x="1016761" y="2819701"/>
            <a:ext cx="10570029" cy="933845"/>
          </a:xfrm>
          <a:prstGeom prst="rect">
            <a:avLst/>
          </a:prstGeom>
          <a:noFill/>
        </p:spPr>
        <p:txBody>
          <a:bodyPr wrap="square" lIns="0" tIns="0" rIns="0" bIns="0">
            <a:spAutoFit/>
          </a:bodyPr>
          <a:lstStyle>
            <a:defPPr>
              <a:defRPr lang="en-US"/>
            </a:defPPr>
            <a:lvl1pPr marR="0" indent="0" defTabSz="914165" fontAlgn="auto">
              <a:lnSpc>
                <a:spcPct val="100000"/>
              </a:lnSpc>
              <a:spcBef>
                <a:spcPts val="0"/>
              </a:spcBef>
              <a:spcAft>
                <a:spcPts val="0"/>
              </a:spcAft>
              <a:buClr>
                <a:srgbClr val="FFFFFF"/>
              </a:buClr>
              <a:buSzPts val="1600"/>
              <a:buFontTx/>
              <a:buNone/>
              <a:tabLst/>
              <a:defRPr sz="2000" spc="0" baseline="0">
                <a:ea typeface="+mj-ea"/>
                <a:cs typeface="Segoe Sans Display" pitchFamily="2"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285750" indent="-285750">
              <a:lnSpc>
                <a:spcPct val="115000"/>
              </a:lnSpc>
              <a:spcBef>
                <a:spcPts val="0"/>
              </a:spcBef>
              <a:spcAft>
                <a:spcPts val="800"/>
              </a:spcAft>
              <a:buSzPts val="1000"/>
              <a:buFont typeface="Arial" panose="020B0604020202020204" pitchFamily="34" charset="0"/>
              <a:buChar char="•"/>
              <a:tabLst>
                <a:tab pos="457200" algn="l"/>
              </a:tabLst>
            </a:pPr>
            <a:r>
              <a:rPr lang="en-US" sz="1400" kern="100" dirty="0">
                <a:solidFill>
                  <a:srgbClr val="381D96"/>
                </a:solidFill>
                <a:effectLst/>
                <a:latin typeface="Manrope" pitchFamily="2" charset="0"/>
                <a:ea typeface="Aptos" panose="020B0004020202020204" pitchFamily="34" charset="0"/>
                <a:cs typeface="Segoe UI" panose="020B0502040204020203" pitchFamily="34" charset="0"/>
              </a:rPr>
              <a:t>Manage multiple levels of property to suit your unique business model.</a:t>
            </a:r>
          </a:p>
          <a:p>
            <a:pPr marL="285750" indent="-285750">
              <a:lnSpc>
                <a:spcPct val="115000"/>
              </a:lnSpc>
              <a:spcBef>
                <a:spcPts val="0"/>
              </a:spcBef>
              <a:spcAft>
                <a:spcPts val="800"/>
              </a:spcAft>
              <a:buSzPts val="1000"/>
              <a:buFont typeface="Arial" panose="020B0604020202020204" pitchFamily="34" charset="0"/>
              <a:buChar char="•"/>
              <a:tabLst>
                <a:tab pos="457200" algn="l"/>
              </a:tabLst>
            </a:pPr>
            <a:r>
              <a:rPr lang="en-US" sz="1400" kern="100" dirty="0">
                <a:solidFill>
                  <a:srgbClr val="381D96"/>
                </a:solidFill>
                <a:effectLst/>
                <a:latin typeface="Manrope" pitchFamily="2" charset="0"/>
                <a:ea typeface="Aptos" panose="020B0004020202020204" pitchFamily="34" charset="0"/>
                <a:cs typeface="Segoe UI" panose="020B0502040204020203" pitchFamily="34" charset="0"/>
              </a:rPr>
              <a:t>Group properties, vehicle fleets, or other leases for better insight into performance.</a:t>
            </a:r>
          </a:p>
          <a:p>
            <a:pPr marL="285750" indent="-285750">
              <a:lnSpc>
                <a:spcPct val="115000"/>
              </a:lnSpc>
              <a:spcBef>
                <a:spcPts val="0"/>
              </a:spcBef>
              <a:spcAft>
                <a:spcPts val="800"/>
              </a:spcAft>
              <a:buSzPts val="1000"/>
              <a:buFont typeface="Arial" panose="020B0604020202020204" pitchFamily="34" charset="0"/>
              <a:buChar char="•"/>
              <a:tabLst>
                <a:tab pos="457200" algn="l"/>
              </a:tabLst>
            </a:pPr>
            <a:r>
              <a:rPr lang="en-US" sz="1400" kern="100" dirty="0">
                <a:solidFill>
                  <a:srgbClr val="381D96"/>
                </a:solidFill>
                <a:effectLst/>
                <a:latin typeface="Manrope" pitchFamily="2" charset="0"/>
                <a:ea typeface="Aptos" panose="020B0004020202020204" pitchFamily="34" charset="0"/>
                <a:cs typeface="Segoe UI" panose="020B0502040204020203" pitchFamily="34" charset="0"/>
              </a:rPr>
              <a:t>Scale with confidence and ease with a streamlined portfolio structure.</a:t>
            </a:r>
          </a:p>
        </p:txBody>
      </p:sp>
      <p:sp>
        <p:nvSpPr>
          <p:cNvPr id="5" name="Title 3">
            <a:extLst>
              <a:ext uri="{FF2B5EF4-FFF2-40B4-BE49-F238E27FC236}">
                <a16:creationId xmlns:a16="http://schemas.microsoft.com/office/drawing/2014/main" id="{DB4563E2-1924-7F95-0703-80F2D90FE913}"/>
              </a:ext>
            </a:extLst>
          </p:cNvPr>
          <p:cNvSpPr txBox="1">
            <a:spLocks/>
          </p:cNvSpPr>
          <p:nvPr/>
        </p:nvSpPr>
        <p:spPr>
          <a:xfrm>
            <a:off x="564477" y="365125"/>
            <a:ext cx="10515600" cy="581415"/>
          </a:xfrm>
          <a:prstGeom prst="rect">
            <a:avLst/>
          </a:prstGeom>
        </p:spPr>
        <p:txBody>
          <a:bodyPr/>
          <a:lstStyle>
            <a:lvl1pPr algn="l" defTabSz="914400" rtl="0" eaLnBrk="1" latinLnBrk="0" hangingPunct="1">
              <a:lnSpc>
                <a:spcPct val="90000"/>
              </a:lnSpc>
              <a:spcBef>
                <a:spcPct val="0"/>
              </a:spcBef>
              <a:buNone/>
              <a:defRPr sz="4400" kern="1200">
                <a:solidFill>
                  <a:srgbClr val="9470CA"/>
                </a:solidFill>
                <a:latin typeface="Manrope ExtraBold" pitchFamily="2" charset="0"/>
                <a:ea typeface="+mj-ea"/>
                <a:cs typeface="+mj-cs"/>
              </a:defRPr>
            </a:lvl1pPr>
          </a:lstStyle>
          <a:p>
            <a:r>
              <a:rPr lang="en-US" sz="4400" dirty="0"/>
              <a:t>Digitized Portfolio Setup.</a:t>
            </a:r>
          </a:p>
        </p:txBody>
      </p:sp>
      <p:graphicFrame>
        <p:nvGraphicFramePr>
          <p:cNvPr id="23" name="Diagram 22">
            <a:extLst>
              <a:ext uri="{FF2B5EF4-FFF2-40B4-BE49-F238E27FC236}">
                <a16:creationId xmlns:a16="http://schemas.microsoft.com/office/drawing/2014/main" id="{F6BE9CAC-2A0C-A398-57A3-5C63390E89B1}"/>
              </a:ext>
            </a:extLst>
          </p:cNvPr>
          <p:cNvGraphicFramePr/>
          <p:nvPr/>
        </p:nvGraphicFramePr>
        <p:xfrm>
          <a:off x="5255008" y="4226232"/>
          <a:ext cx="3321937" cy="217551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1" name="Diagram 30">
            <a:extLst>
              <a:ext uri="{FF2B5EF4-FFF2-40B4-BE49-F238E27FC236}">
                <a16:creationId xmlns:a16="http://schemas.microsoft.com/office/drawing/2014/main" id="{B53D5F44-322F-1015-C67E-FFCAD974293F}"/>
              </a:ext>
            </a:extLst>
          </p:cNvPr>
          <p:cNvGraphicFramePr/>
          <p:nvPr/>
        </p:nvGraphicFramePr>
        <p:xfrm>
          <a:off x="8860971" y="4226232"/>
          <a:ext cx="2841035" cy="217551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2" name="Oval 31">
            <a:extLst>
              <a:ext uri="{FF2B5EF4-FFF2-40B4-BE49-F238E27FC236}">
                <a16:creationId xmlns:a16="http://schemas.microsoft.com/office/drawing/2014/main" id="{48BCC348-7177-BEC1-9D80-C243F41A4180}"/>
              </a:ext>
              <a:ext uri="{C183D7F6-B498-43B3-948B-1728B52AA6E4}">
                <adec:decorative xmlns:adec="http://schemas.microsoft.com/office/drawing/2017/decorative" val="1"/>
              </a:ext>
            </a:extLst>
          </p:cNvPr>
          <p:cNvSpPr/>
          <p:nvPr/>
        </p:nvSpPr>
        <p:spPr>
          <a:xfrm>
            <a:off x="995884" y="2918974"/>
            <a:ext cx="82346" cy="82345"/>
          </a:xfrm>
          <a:prstGeom prst="ellipse">
            <a:avLst/>
          </a:prstGeom>
          <a:gradFill>
            <a:gsLst>
              <a:gs pos="0">
                <a:schemeClr val="tx2"/>
              </a:gs>
              <a:gs pos="100000">
                <a:srgbClr val="9470CA"/>
              </a:gs>
            </a:gsLst>
            <a:lin ang="5400000" scaled="1"/>
          </a:gradFill>
          <a:ln>
            <a:gradFill>
              <a:gsLst>
                <a:gs pos="0">
                  <a:schemeClr val="tx2"/>
                </a:gs>
                <a:gs pos="100000">
                  <a:srgbClr val="9470CA"/>
                </a:gs>
              </a:gsLst>
              <a:lin ang="5400000" scaled="1"/>
            </a:gradFill>
          </a:ln>
          <a:effectLst>
            <a:outerShdw blurRad="635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3600" dirty="0">
              <a:solidFill>
                <a:srgbClr val="702573"/>
              </a:solidFill>
              <a:latin typeface="Segoe Sans Display Semibold"/>
              <a:cs typeface="Segoe UI" pitchFamily="34" charset="0"/>
            </a:endParaRPr>
          </a:p>
        </p:txBody>
      </p:sp>
      <p:sp>
        <p:nvSpPr>
          <p:cNvPr id="33" name="Oval 32">
            <a:extLst>
              <a:ext uri="{FF2B5EF4-FFF2-40B4-BE49-F238E27FC236}">
                <a16:creationId xmlns:a16="http://schemas.microsoft.com/office/drawing/2014/main" id="{B25BE5BD-66C2-8EB0-F1BD-038DF27237C5}"/>
              </a:ext>
              <a:ext uri="{C183D7F6-B498-43B3-948B-1728B52AA6E4}">
                <adec:decorative xmlns:adec="http://schemas.microsoft.com/office/drawing/2017/decorative" val="1"/>
              </a:ext>
            </a:extLst>
          </p:cNvPr>
          <p:cNvSpPr/>
          <p:nvPr/>
        </p:nvSpPr>
        <p:spPr>
          <a:xfrm>
            <a:off x="995884" y="3253915"/>
            <a:ext cx="82346" cy="82345"/>
          </a:xfrm>
          <a:prstGeom prst="ellipse">
            <a:avLst/>
          </a:prstGeom>
          <a:gradFill>
            <a:gsLst>
              <a:gs pos="0">
                <a:schemeClr val="tx2"/>
              </a:gs>
              <a:gs pos="100000">
                <a:srgbClr val="9470CA"/>
              </a:gs>
            </a:gsLst>
            <a:lin ang="5400000" scaled="1"/>
          </a:gradFill>
          <a:ln>
            <a:gradFill>
              <a:gsLst>
                <a:gs pos="0">
                  <a:schemeClr val="tx2"/>
                </a:gs>
                <a:gs pos="100000">
                  <a:srgbClr val="9470CA"/>
                </a:gs>
              </a:gsLst>
              <a:lin ang="5400000" scaled="1"/>
            </a:gradFill>
          </a:ln>
          <a:effectLst>
            <a:outerShdw blurRad="635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3600" dirty="0">
              <a:solidFill>
                <a:srgbClr val="702573"/>
              </a:solidFill>
              <a:latin typeface="Segoe Sans Display Semibold"/>
              <a:cs typeface="Segoe UI" pitchFamily="34" charset="0"/>
            </a:endParaRPr>
          </a:p>
        </p:txBody>
      </p:sp>
      <p:sp>
        <p:nvSpPr>
          <p:cNvPr id="34" name="Oval 33">
            <a:extLst>
              <a:ext uri="{FF2B5EF4-FFF2-40B4-BE49-F238E27FC236}">
                <a16:creationId xmlns:a16="http://schemas.microsoft.com/office/drawing/2014/main" id="{84107013-5272-88C9-B265-FD8FCEC88F07}"/>
              </a:ext>
              <a:ext uri="{C183D7F6-B498-43B3-948B-1728B52AA6E4}">
                <adec:decorative xmlns:adec="http://schemas.microsoft.com/office/drawing/2017/decorative" val="1"/>
              </a:ext>
            </a:extLst>
          </p:cNvPr>
          <p:cNvSpPr/>
          <p:nvPr/>
        </p:nvSpPr>
        <p:spPr>
          <a:xfrm>
            <a:off x="995884" y="3604639"/>
            <a:ext cx="82346" cy="82345"/>
          </a:xfrm>
          <a:prstGeom prst="ellipse">
            <a:avLst/>
          </a:prstGeom>
          <a:gradFill>
            <a:gsLst>
              <a:gs pos="0">
                <a:schemeClr val="tx2"/>
              </a:gs>
              <a:gs pos="100000">
                <a:srgbClr val="9470CA"/>
              </a:gs>
            </a:gsLst>
            <a:lin ang="5400000" scaled="1"/>
          </a:gradFill>
          <a:ln>
            <a:gradFill>
              <a:gsLst>
                <a:gs pos="0">
                  <a:schemeClr val="tx2"/>
                </a:gs>
                <a:gs pos="100000">
                  <a:srgbClr val="9470CA"/>
                </a:gs>
              </a:gsLst>
              <a:lin ang="5400000" scaled="1"/>
            </a:gradFill>
          </a:ln>
          <a:effectLst>
            <a:outerShdw blurRad="635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3600" dirty="0">
              <a:solidFill>
                <a:srgbClr val="702573"/>
              </a:solidFill>
              <a:latin typeface="Segoe Sans Display Semibold"/>
              <a:cs typeface="Segoe UI" pitchFamily="34" charset="0"/>
            </a:endParaRPr>
          </a:p>
        </p:txBody>
      </p:sp>
    </p:spTree>
    <p:extLst>
      <p:ext uri="{BB962C8B-B14F-4D97-AF65-F5344CB8AC3E}">
        <p14:creationId xmlns:p14="http://schemas.microsoft.com/office/powerpoint/2010/main" val="4110417969"/>
      </p:ext>
    </p:extLst>
  </p:cSld>
  <p:clrMapOvr>
    <a:masterClrMapping/>
  </p:clrMapOvr>
</p:sld>
</file>

<file path=ppt/theme/theme1.xml><?xml version="1.0" encoding="utf-8"?>
<a:theme xmlns:a="http://schemas.openxmlformats.org/drawingml/2006/main" name="Secondary Content">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rimary Content">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Dynamics Stack">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Healthcare Materials">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Multi-Entity Management">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Subscription Billing">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Property &amp; Lease">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Feature Slides">
  <a:themeElements>
    <a:clrScheme name="Binary Stream">
      <a:dk1>
        <a:srgbClr val="00214F"/>
      </a:dk1>
      <a:lt1>
        <a:sysClr val="window" lastClr="FFFFFF"/>
      </a:lt1>
      <a:dk2>
        <a:srgbClr val="381D96"/>
      </a:dk2>
      <a:lt2>
        <a:srgbClr val="EAECFA"/>
      </a:lt2>
      <a:accent1>
        <a:srgbClr val="004778"/>
      </a:accent1>
      <a:accent2>
        <a:srgbClr val="6D8BED"/>
      </a:accent2>
      <a:accent3>
        <a:srgbClr val="00626B"/>
      </a:accent3>
      <a:accent4>
        <a:srgbClr val="009AA6"/>
      </a:accent4>
      <a:accent5>
        <a:srgbClr val="6AE6ED"/>
      </a:accent5>
      <a:accent6>
        <a:srgbClr val="FDEB5F"/>
      </a:accent6>
      <a:hlink>
        <a:srgbClr val="009AA6"/>
      </a:hlink>
      <a:folHlink>
        <a:srgbClr val="00626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Lastopened xmlns="d4447c59-43ef-4325-bbf3-b37c69a110d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726E2D6B4B284A8D249563889F4D54" ma:contentTypeVersion="13" ma:contentTypeDescription="Create a new document." ma:contentTypeScope="" ma:versionID="b8f679e1a648b393e30550129a2282a8">
  <xsd:schema xmlns:xsd="http://www.w3.org/2001/XMLSchema" xmlns:xs="http://www.w3.org/2001/XMLSchema" xmlns:p="http://schemas.microsoft.com/office/2006/metadata/properties" xmlns:ns1="http://schemas.microsoft.com/sharepoint/v3" xmlns:ns2="d4447c59-43ef-4325-bbf3-b37c69a110db" xmlns:ns3="71667839-5d74-4ee0-9092-58e322d0c12b" targetNamespace="http://schemas.microsoft.com/office/2006/metadata/properties" ma:root="true" ma:fieldsID="da088f37174dd480748e3cd9201e3d83" ns1:_="" ns2:_="" ns3:_="">
    <xsd:import namespace="http://schemas.microsoft.com/sharepoint/v3"/>
    <xsd:import namespace="d4447c59-43ef-4325-bbf3-b37c69a110db"/>
    <xsd:import namespace="71667839-5d74-4ee0-9092-58e322d0c12b"/>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element ref="ns2:Lastopene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4447c59-43ef-4325-bbf3-b37c69a110d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astopened" ma:index="20" nillable="true" ma:displayName="Last opened" ma:format="DateOnly" ma:internalName="Lastopened">
      <xsd:simpleType>
        <xsd:restriction base="dms:DateTime"/>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667839-5d74-4ee0-9092-58e322d0c12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EE0237-FA18-4FE1-8213-CB47782B3B6F}">
  <ds:schemaRefs>
    <ds:schemaRef ds:uri="http://schemas.microsoft.com/sharepoint/v3"/>
    <ds:schemaRef ds:uri="http://purl.org/dc/dcmitype/"/>
    <ds:schemaRef ds:uri="d4447c59-43ef-4325-bbf3-b37c69a110db"/>
    <ds:schemaRef ds:uri="71667839-5d74-4ee0-9092-58e322d0c12b"/>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terms/"/>
    <ds:schemaRef ds:uri="http://purl.org/dc/elements/1.1/"/>
  </ds:schemaRefs>
</ds:datastoreItem>
</file>

<file path=customXml/itemProps2.xml><?xml version="1.0" encoding="utf-8"?>
<ds:datastoreItem xmlns:ds="http://schemas.openxmlformats.org/officeDocument/2006/customXml" ds:itemID="{4C96BB59-41F2-4BB9-B502-B3AEA5709210}">
  <ds:schemaRefs>
    <ds:schemaRef ds:uri="71667839-5d74-4ee0-9092-58e322d0c12b"/>
    <ds:schemaRef ds:uri="d4447c59-43ef-4325-bbf3-b37c69a110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B64AC4A-3334-4B8B-A33F-DA2778F314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TotalTime>
  <Words>4462</Words>
  <Application>Microsoft Office PowerPoint</Application>
  <PresentationFormat>Widescreen</PresentationFormat>
  <Paragraphs>532</Paragraphs>
  <Slides>40</Slides>
  <Notes>27</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40</vt:i4>
      </vt:variant>
    </vt:vector>
  </HeadingPairs>
  <TitlesOfParts>
    <vt:vector size="60" baseType="lpstr">
      <vt:lpstr>Symbol</vt:lpstr>
      <vt:lpstr>Manrope SemiBold</vt:lpstr>
      <vt:lpstr>Calibri</vt:lpstr>
      <vt:lpstr>Manrope ExtraBold</vt:lpstr>
      <vt:lpstr>Aptos</vt:lpstr>
      <vt:lpstr>Segoe UI Semibold</vt:lpstr>
      <vt:lpstr>Manrope</vt:lpstr>
      <vt:lpstr>Segoe UI</vt:lpstr>
      <vt:lpstr>Manrope Light</vt:lpstr>
      <vt:lpstr>Segoe Sans Display Semibold</vt:lpstr>
      <vt:lpstr>Arial</vt:lpstr>
      <vt:lpstr>Wingdings</vt:lpstr>
      <vt:lpstr>Secondary Content</vt:lpstr>
      <vt:lpstr>Primary Content</vt:lpstr>
      <vt:lpstr>Dynamics Stack</vt:lpstr>
      <vt:lpstr>Healthcare Materials</vt:lpstr>
      <vt:lpstr>Multi-Entity Management</vt:lpstr>
      <vt:lpstr>Subscription Billing</vt:lpstr>
      <vt:lpstr>Property &amp; Lease</vt:lpstr>
      <vt:lpstr>Feature Slides</vt:lpstr>
      <vt:lpstr>Dynamic solutions for Microsoft ERP customers.</vt:lpstr>
      <vt:lpstr>Property &amp; Lease.</vt:lpstr>
      <vt:lpstr>Embedded lease management for streamlined compliance and growth.</vt:lpstr>
      <vt:lpstr>Benefits of P&amp;LM.</vt:lpstr>
      <vt:lpstr>PowerPoint Presentation</vt:lpstr>
      <vt:lpstr>PowerPoint Presentation</vt:lpstr>
      <vt:lpstr>Property &amp; Lease features.</vt:lpstr>
      <vt:lpstr>PowerPoint Presentation</vt:lpstr>
      <vt:lpstr>PowerPoint Presentation</vt:lpstr>
      <vt:lpstr>PowerPoint Presentation</vt:lpstr>
      <vt:lpstr>Managing Charges &amp; Reconciliations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Commercial real estate.</vt:lpstr>
      <vt:lpstr>Residential real estate.</vt:lpstr>
      <vt:lpstr>Services industry.</vt:lpstr>
      <vt:lpstr>Health care industry.</vt:lpstr>
      <vt:lpstr>Automotive/Vehicle industry.</vt:lpstr>
      <vt:lpstr>Restaurant industry.</vt:lpstr>
      <vt:lpstr>Broadcasting stations industry.</vt:lpstr>
      <vt:lpstr>Energy, resources and fuel station industry.</vt:lpstr>
      <vt:lpstr>Manufacturing industry.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P&amp;LM Recent Wins on Business Central. </vt:lpstr>
      <vt:lpstr>P&amp;LM Recent Wins on Business Central. </vt:lpstr>
      <vt:lpstr>PowerPoint Presentation</vt:lpstr>
      <vt:lpstr>Wrap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Luke Taylor, Creative Director | Loomo Marketing</dc:creator>
  <cp:lastModifiedBy>Taimoor Tariq</cp:lastModifiedBy>
  <cp:revision>2</cp:revision>
  <dcterms:created xsi:type="dcterms:W3CDTF">2024-08-09T23:12:14Z</dcterms:created>
  <dcterms:modified xsi:type="dcterms:W3CDTF">2025-05-02T07:31:30Z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0x010100AA726E2D6B4B284A8D249563889F4D54</vt:lpwstr>
  </property>
</Properties>
</file>